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5" r:id="rId3"/>
    <p:sldId id="270" r:id="rId4"/>
    <p:sldId id="266" r:id="rId5"/>
    <p:sldId id="272" r:id="rId6"/>
    <p:sldId id="273" r:id="rId7"/>
    <p:sldId id="274" r:id="rId8"/>
    <p:sldId id="275" r:id="rId9"/>
    <p:sldId id="262" r:id="rId10"/>
    <p:sldId id="276" r:id="rId11"/>
    <p:sldId id="277" r:id="rId12"/>
    <p:sldId id="280" r:id="rId13"/>
    <p:sldId id="279" r:id="rId14"/>
    <p:sldId id="283" r:id="rId15"/>
  </p:sldIdLst>
  <p:sldSz cx="12192000" cy="6858000"/>
  <p:notesSz cx="6805613" cy="99393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F4FE"/>
    <a:srgbClr val="FBD6C1"/>
    <a:srgbClr val="FEFBEC"/>
    <a:srgbClr val="E7FDE9"/>
    <a:srgbClr val="EB7A3C"/>
    <a:srgbClr val="BCA18F"/>
    <a:srgbClr val="ECFEF1"/>
    <a:srgbClr val="66B1E1"/>
    <a:srgbClr val="8CB6DE"/>
    <a:srgbClr val="D4E8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66" autoAdjust="0"/>
    <p:restoredTop sz="94660"/>
  </p:normalViewPr>
  <p:slideViewPr>
    <p:cSldViewPr snapToGrid="0">
      <p:cViewPr varScale="1">
        <p:scale>
          <a:sx n="40" d="100"/>
          <a:sy n="40" d="100"/>
        </p:scale>
        <p:origin x="-104" y="-7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445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5F47E0-12EF-41BB-9A74-5CAE7C2E47DF}" type="datetimeFigureOut">
              <a:rPr lang="ru-RU" smtClean="0"/>
              <a:t>05.04.18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1063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038" y="4783138"/>
            <a:ext cx="5443537" cy="3913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445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929B21-D114-4C0B-8341-D499FC7BCC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2817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29B21-D114-4C0B-8341-D499FC7BCC38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44155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29B21-D114-4C0B-8341-D499FC7BCC38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96375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29B21-D114-4C0B-8341-D499FC7BCC38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19590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29B21-D114-4C0B-8341-D499FC7BCC38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673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F924E-2B99-43CE-B848-DA0A7EF13219}" type="datetimeFigureOut">
              <a:rPr lang="ru-RU" smtClean="0"/>
              <a:t>05.04.18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9704A-506B-4AE3-89EE-D601C0EFCE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3313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F924E-2B99-43CE-B848-DA0A7EF13219}" type="datetimeFigureOut">
              <a:rPr lang="ru-RU" smtClean="0"/>
              <a:t>05.04.18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9704A-506B-4AE3-89EE-D601C0EFCE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8347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F924E-2B99-43CE-B848-DA0A7EF13219}" type="datetimeFigureOut">
              <a:rPr lang="ru-RU" smtClean="0"/>
              <a:t>05.04.18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9704A-506B-4AE3-89EE-D601C0EFCE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6003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F924E-2B99-43CE-B848-DA0A7EF13219}" type="datetimeFigureOut">
              <a:rPr lang="ru-RU" smtClean="0"/>
              <a:t>05.04.18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9704A-506B-4AE3-89EE-D601C0EFCE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0775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F924E-2B99-43CE-B848-DA0A7EF13219}" type="datetimeFigureOut">
              <a:rPr lang="ru-RU" smtClean="0"/>
              <a:t>05.04.18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9704A-506B-4AE3-89EE-D601C0EFCE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8488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F924E-2B99-43CE-B848-DA0A7EF13219}" type="datetimeFigureOut">
              <a:rPr lang="ru-RU" smtClean="0"/>
              <a:t>05.04.18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9704A-506B-4AE3-89EE-D601C0EFCE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1105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F924E-2B99-43CE-B848-DA0A7EF13219}" type="datetimeFigureOut">
              <a:rPr lang="ru-RU" smtClean="0"/>
              <a:t>05.04.18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9704A-506B-4AE3-89EE-D601C0EFCE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0766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F924E-2B99-43CE-B848-DA0A7EF13219}" type="datetimeFigureOut">
              <a:rPr lang="ru-RU" smtClean="0"/>
              <a:t>05.04.18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9704A-506B-4AE3-89EE-D601C0EFCE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738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F924E-2B99-43CE-B848-DA0A7EF13219}" type="datetimeFigureOut">
              <a:rPr lang="ru-RU" smtClean="0"/>
              <a:t>05.04.18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9704A-506B-4AE3-89EE-D601C0EFCE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4668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F924E-2B99-43CE-B848-DA0A7EF13219}" type="datetimeFigureOut">
              <a:rPr lang="ru-RU" smtClean="0"/>
              <a:t>05.04.18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9704A-506B-4AE3-89EE-D601C0EFCE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5207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F924E-2B99-43CE-B848-DA0A7EF13219}" type="datetimeFigureOut">
              <a:rPr lang="ru-RU" smtClean="0"/>
              <a:t>05.04.18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9704A-506B-4AE3-89EE-D601C0EFCE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7294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6F924E-2B99-43CE-B848-DA0A7EF13219}" type="datetimeFigureOut">
              <a:rPr lang="ru-RU" smtClean="0"/>
              <a:t>05.04.18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C9704A-506B-4AE3-89EE-D601C0EFCE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4715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23668" y="2047481"/>
            <a:ext cx="8827808" cy="1710912"/>
          </a:xfrm>
          <a:solidFill>
            <a:srgbClr val="FFFFFF"/>
          </a:solidFill>
        </p:spPr>
        <p:txBody>
          <a:bodyPr>
            <a:noAutofit/>
          </a:bodyPr>
          <a:lstStyle/>
          <a:p>
            <a:pPr algn="l"/>
            <a:r>
              <a:rPr lang="ru-RU" sz="3600" b="1" dirty="0"/>
              <a:t>Служба аварийных комиссаров для пользователей платных дорог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1942011" cy="6858000"/>
          </a:xfrm>
          <a:prstGeom prst="rect">
            <a:avLst/>
          </a:prstGeom>
          <a:solidFill>
            <a:srgbClr val="EB7A3C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9933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078" y="6231582"/>
            <a:ext cx="1893465" cy="323533"/>
          </a:xfrm>
          <a:prstGeom prst="rect">
            <a:avLst/>
          </a:prstGeom>
        </p:spPr>
      </p:pic>
      <p:sp>
        <p:nvSpPr>
          <p:cNvPr id="9" name="Подзаголовок 2"/>
          <p:cNvSpPr txBox="1">
            <a:spLocks/>
          </p:cNvSpPr>
          <p:nvPr/>
        </p:nvSpPr>
        <p:spPr>
          <a:xfrm>
            <a:off x="2319296" y="6137343"/>
            <a:ext cx="9646441" cy="1884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800" dirty="0" smtClean="0">
              <a:solidFill>
                <a:schemeClr val="tx1">
                  <a:lumMod val="40000"/>
                  <a:lumOff val="60000"/>
                </a:schemeClr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318591" y="4660968"/>
            <a:ext cx="26832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Дементьев Сергей Валерьевич</a:t>
            </a:r>
          </a:p>
          <a:p>
            <a:r>
              <a:rPr lang="ru-RU" sz="1200" dirty="0" smtClean="0"/>
              <a:t>Заместитель руководителя Обособленных подразделений</a:t>
            </a:r>
            <a:br>
              <a:rPr lang="ru-RU" sz="1200" dirty="0" smtClean="0"/>
            </a:br>
            <a:r>
              <a:rPr lang="ru-RU" sz="1200" dirty="0" smtClean="0"/>
              <a:t>ООО «</a:t>
            </a:r>
            <a:r>
              <a:rPr lang="ru-RU" sz="1200" dirty="0" err="1" smtClean="0"/>
              <a:t>Автодор</a:t>
            </a:r>
            <a:r>
              <a:rPr lang="ru-RU" sz="1200" dirty="0" smtClean="0"/>
              <a:t> – Платные Дороги»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4273592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1" y="1637217"/>
            <a:ext cx="12192000" cy="4188823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337563" y="3497867"/>
            <a:ext cx="9818115" cy="1744688"/>
          </a:xfrm>
          <a:prstGeom prst="rect">
            <a:avLst/>
          </a:prstGeom>
          <a:solidFill>
            <a:srgbClr val="E2EF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rot="5400000">
            <a:off x="5926759" y="-1716638"/>
            <a:ext cx="562629" cy="98952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9933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 rot="5400000">
            <a:off x="5926759" y="-2604633"/>
            <a:ext cx="562629" cy="98952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9933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37564" y="452666"/>
            <a:ext cx="10854437" cy="787171"/>
          </a:xfrm>
          <a:prstGeom prst="rect">
            <a:avLst/>
          </a:prstGeom>
          <a:solidFill>
            <a:srgbClr val="F9D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184365" y="452666"/>
            <a:ext cx="153197" cy="787171"/>
          </a:xfrm>
          <a:prstGeom prst="rect">
            <a:avLst/>
          </a:prstGeom>
          <a:solidFill>
            <a:srgbClr val="EB7A3C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9933"/>
              </a:solidFill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22677" y="185238"/>
            <a:ext cx="11612508" cy="1325563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Пути повышения </a:t>
            </a:r>
            <a:r>
              <a:rPr lang="ru-RU" sz="4000" b="1" dirty="0"/>
              <a:t>эффективности </a:t>
            </a:r>
            <a:r>
              <a:rPr lang="ru-RU" sz="4000" b="1" dirty="0" smtClean="0"/>
              <a:t>работы</a:t>
            </a:r>
            <a:endParaRPr lang="ru-RU" sz="40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04332" y="2156826"/>
            <a:ext cx="102303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1. Организационные </a:t>
            </a:r>
            <a:endParaRPr lang="ru-RU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761665" y="3585381"/>
            <a:ext cx="939401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sz="1600" dirty="0" smtClean="0"/>
              <a:t>Оборудование </a:t>
            </a:r>
            <a:r>
              <a:rPr lang="ru-RU" sz="1600" dirty="0"/>
              <a:t>платного участка камерами видеонаблюдения в полном </a:t>
            </a:r>
            <a:r>
              <a:rPr lang="ru-RU" sz="1600" dirty="0" smtClean="0"/>
              <a:t>объёме;</a:t>
            </a:r>
          </a:p>
          <a:p>
            <a:pPr marL="342900" indent="-342900">
              <a:buFontTx/>
              <a:buAutoNum type="arabicPeriod"/>
            </a:pPr>
            <a:endParaRPr lang="ru-RU" sz="1600" dirty="0" smtClean="0"/>
          </a:p>
          <a:p>
            <a:pPr marL="342900" indent="-342900">
              <a:buFontTx/>
              <a:buAutoNum type="arabicPeriod"/>
            </a:pPr>
            <a:r>
              <a:rPr lang="ru-RU" sz="1600" dirty="0" smtClean="0"/>
              <a:t>Использование </a:t>
            </a:r>
            <a:r>
              <a:rPr lang="ru-RU" sz="1600" dirty="0"/>
              <a:t>в работе для наблюдения за обстановкой на дороге БПЛА (</a:t>
            </a:r>
            <a:r>
              <a:rPr lang="ru-RU" sz="1600" dirty="0" err="1" smtClean="0"/>
              <a:t>дронов</a:t>
            </a:r>
            <a:r>
              <a:rPr lang="ru-RU" sz="1600" dirty="0" smtClean="0"/>
              <a:t>);</a:t>
            </a:r>
          </a:p>
          <a:p>
            <a:pPr marL="342900" indent="-342900">
              <a:buFontTx/>
              <a:buAutoNum type="arabicPeriod"/>
            </a:pPr>
            <a:endParaRPr lang="ru-RU" sz="1600" dirty="0" smtClean="0"/>
          </a:p>
          <a:p>
            <a:r>
              <a:rPr lang="ru-RU" sz="1600" dirty="0" smtClean="0"/>
              <a:t>3.   Оборудование </a:t>
            </a:r>
            <a:r>
              <a:rPr lang="ru-RU" sz="1600" dirty="0"/>
              <a:t>автомобилей аварийных комиссаров средствами фиксации нарушений ПДД, </a:t>
            </a:r>
            <a:r>
              <a:rPr lang="ru-RU" sz="1600" dirty="0" smtClean="0"/>
              <a:t> </a:t>
            </a:r>
          </a:p>
          <a:p>
            <a:r>
              <a:rPr lang="ru-RU" sz="1600" dirty="0"/>
              <a:t> </a:t>
            </a:r>
            <a:r>
              <a:rPr lang="ru-RU" sz="1600" dirty="0" smtClean="0"/>
              <a:t>     которые </a:t>
            </a:r>
            <a:r>
              <a:rPr lang="ru-RU" sz="1600" dirty="0"/>
              <a:t>в режиме </a:t>
            </a:r>
            <a:r>
              <a:rPr lang="ru-RU" sz="1600" dirty="0" smtClean="0"/>
              <a:t>онлайн </a:t>
            </a:r>
            <a:r>
              <a:rPr lang="ru-RU" sz="1600" dirty="0"/>
              <a:t>передавали бы данные о </a:t>
            </a:r>
            <a:r>
              <a:rPr lang="ru-RU" sz="1600" dirty="0" smtClean="0"/>
              <a:t>нарушениях.</a:t>
            </a:r>
            <a:endParaRPr lang="ru-RU" sz="16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502680" y="3039293"/>
            <a:ext cx="102303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2. Технические: </a:t>
            </a:r>
            <a:endParaRPr lang="ru-RU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184366" y="2049683"/>
            <a:ext cx="153198" cy="597732"/>
          </a:xfrm>
          <a:prstGeom prst="rect">
            <a:avLst/>
          </a:prstGeom>
          <a:solidFill>
            <a:srgbClr val="EB7A3C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9933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184366" y="2923259"/>
            <a:ext cx="153198" cy="597732"/>
          </a:xfrm>
          <a:prstGeom prst="rect">
            <a:avLst/>
          </a:prstGeom>
          <a:solidFill>
            <a:srgbClr val="EB7A3C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99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8083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 rot="5400000">
            <a:off x="2941320" y="-1957252"/>
            <a:ext cx="5873932" cy="117565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9933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37564" y="226152"/>
            <a:ext cx="10854437" cy="557619"/>
          </a:xfrm>
          <a:prstGeom prst="rect">
            <a:avLst/>
          </a:prstGeom>
          <a:solidFill>
            <a:srgbClr val="F9D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177909" y="226153"/>
            <a:ext cx="159655" cy="557618"/>
          </a:xfrm>
          <a:prstGeom prst="rect">
            <a:avLst/>
          </a:prstGeom>
          <a:solidFill>
            <a:srgbClr val="EB7A3C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9933"/>
              </a:solidFill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415594" y="-159605"/>
            <a:ext cx="11612508" cy="1325563"/>
          </a:xfrm>
        </p:spPr>
        <p:txBody>
          <a:bodyPr>
            <a:normAutofit/>
          </a:bodyPr>
          <a:lstStyle/>
          <a:p>
            <a:r>
              <a:rPr lang="ru-RU" sz="1800" b="1" dirty="0"/>
              <a:t>Использование в работе для наблюдения за обстановкой на дороге БПЛА (</a:t>
            </a:r>
            <a:r>
              <a:rPr lang="ru-RU" sz="1800" b="1" dirty="0" err="1"/>
              <a:t>дронов</a:t>
            </a:r>
            <a:r>
              <a:rPr lang="ru-RU" sz="1800" b="1" dirty="0"/>
              <a:t>)</a:t>
            </a:r>
          </a:p>
        </p:txBody>
      </p:sp>
      <p:pic>
        <p:nvPicPr>
          <p:cNvPr id="9" name="Рисунок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564" y="984069"/>
            <a:ext cx="9228834" cy="537837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783089" y="6376462"/>
            <a:ext cx="462581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/>
              <a:t>Маршрут движения беспилотного аппарата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177909" y="984069"/>
            <a:ext cx="159655" cy="5378374"/>
          </a:xfrm>
          <a:prstGeom prst="rect">
            <a:avLst/>
          </a:prstGeom>
          <a:solidFill>
            <a:srgbClr val="EB7A3C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99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9628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 rot="5400000">
            <a:off x="2941320" y="-1957252"/>
            <a:ext cx="5873932" cy="117565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9933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37564" y="226152"/>
            <a:ext cx="10854437" cy="557619"/>
          </a:xfrm>
          <a:prstGeom prst="rect">
            <a:avLst/>
          </a:prstGeom>
          <a:solidFill>
            <a:srgbClr val="F9D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177909" y="226153"/>
            <a:ext cx="159655" cy="557618"/>
          </a:xfrm>
          <a:prstGeom prst="rect">
            <a:avLst/>
          </a:prstGeom>
          <a:solidFill>
            <a:srgbClr val="EB7A3C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9933"/>
              </a:solidFill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415594" y="-159605"/>
            <a:ext cx="11612508" cy="1325563"/>
          </a:xfrm>
        </p:spPr>
        <p:txBody>
          <a:bodyPr>
            <a:normAutofit/>
          </a:bodyPr>
          <a:lstStyle/>
          <a:p>
            <a:r>
              <a:rPr lang="ru-RU" sz="1800" b="1" dirty="0"/>
              <a:t>Использование в работе для наблюдения за обстановкой на дороге БПЛА (</a:t>
            </a:r>
            <a:r>
              <a:rPr lang="ru-RU" sz="1800" b="1" dirty="0" err="1"/>
              <a:t>дронов</a:t>
            </a:r>
            <a:r>
              <a:rPr lang="ru-RU" sz="1800" b="1" dirty="0"/>
              <a:t>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405235" y="6362442"/>
            <a:ext cx="378315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/>
              <a:t>Параметры движения на маршруте</a:t>
            </a:r>
          </a:p>
        </p:txBody>
      </p:sp>
      <p:pic>
        <p:nvPicPr>
          <p:cNvPr id="9" name="Рисунок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564" y="984068"/>
            <a:ext cx="9276863" cy="5378374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1177909" y="984069"/>
            <a:ext cx="159655" cy="5378374"/>
          </a:xfrm>
          <a:prstGeom prst="rect">
            <a:avLst/>
          </a:prstGeom>
          <a:solidFill>
            <a:srgbClr val="EB7A3C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99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881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 rot="5400000">
            <a:off x="2941320" y="-1957252"/>
            <a:ext cx="5873932" cy="117565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9933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37564" y="226152"/>
            <a:ext cx="10854437" cy="557619"/>
          </a:xfrm>
          <a:prstGeom prst="rect">
            <a:avLst/>
          </a:prstGeom>
          <a:solidFill>
            <a:srgbClr val="F9D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177909" y="226153"/>
            <a:ext cx="159655" cy="557618"/>
          </a:xfrm>
          <a:prstGeom prst="rect">
            <a:avLst/>
          </a:prstGeom>
          <a:solidFill>
            <a:srgbClr val="EB7A3C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9933"/>
              </a:solidFill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415594" y="-159605"/>
            <a:ext cx="11612508" cy="1325563"/>
          </a:xfrm>
        </p:spPr>
        <p:txBody>
          <a:bodyPr>
            <a:normAutofit/>
          </a:bodyPr>
          <a:lstStyle/>
          <a:p>
            <a:r>
              <a:rPr lang="ru-RU" sz="1800" b="1" dirty="0"/>
              <a:t>Использование в работе для наблюдения за обстановкой на дороге БПЛА (</a:t>
            </a:r>
            <a:r>
              <a:rPr lang="ru-RU" sz="1800" b="1" dirty="0" err="1"/>
              <a:t>дронов</a:t>
            </a:r>
            <a:r>
              <a:rPr lang="ru-RU" sz="1800" b="1" dirty="0"/>
              <a:t>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15475" y="6362443"/>
            <a:ext cx="704135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/>
              <a:t>Точка базирования: 71 километр автомобильной дороги M-4 “Дон</a:t>
            </a:r>
            <a:r>
              <a:rPr lang="ru-RU" sz="1600" b="1" dirty="0" smtClean="0"/>
              <a:t>”</a:t>
            </a:r>
            <a:endParaRPr lang="ru-RU" sz="1600" b="1" dirty="0"/>
          </a:p>
        </p:txBody>
      </p:sp>
      <p:pic>
        <p:nvPicPr>
          <p:cNvPr id="11" name="Рисунок 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736" y="984889"/>
            <a:ext cx="9352143" cy="5377554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177909" y="984069"/>
            <a:ext cx="159655" cy="5378374"/>
          </a:xfrm>
          <a:prstGeom prst="rect">
            <a:avLst/>
          </a:prstGeom>
          <a:solidFill>
            <a:srgbClr val="EB7A3C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99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577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19296" y="1911248"/>
            <a:ext cx="8827808" cy="1710912"/>
          </a:xfrm>
          <a:solidFill>
            <a:srgbClr val="FFFFFF"/>
          </a:solidFill>
        </p:spPr>
        <p:txBody>
          <a:bodyPr>
            <a:noAutofit/>
          </a:bodyPr>
          <a:lstStyle/>
          <a:p>
            <a:r>
              <a:rPr lang="ru-RU" sz="3600" b="1" dirty="0" smtClean="0"/>
              <a:t>Спасибо за внимание </a:t>
            </a:r>
            <a:endParaRPr lang="ru-RU" sz="36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1942011" cy="6858000"/>
          </a:xfrm>
          <a:prstGeom prst="rect">
            <a:avLst/>
          </a:prstGeom>
          <a:solidFill>
            <a:srgbClr val="EB7A3C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9933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078" y="6231582"/>
            <a:ext cx="1893465" cy="323533"/>
          </a:xfrm>
          <a:prstGeom prst="rect">
            <a:avLst/>
          </a:prstGeom>
        </p:spPr>
      </p:pic>
      <p:sp>
        <p:nvSpPr>
          <p:cNvPr id="9" name="Подзаголовок 2"/>
          <p:cNvSpPr txBox="1">
            <a:spLocks/>
          </p:cNvSpPr>
          <p:nvPr/>
        </p:nvSpPr>
        <p:spPr>
          <a:xfrm>
            <a:off x="2319296" y="6137343"/>
            <a:ext cx="9646441" cy="1884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800" dirty="0" smtClean="0">
              <a:solidFill>
                <a:schemeClr val="tx1">
                  <a:lumMod val="40000"/>
                  <a:lumOff val="60000"/>
                </a:schemeClr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318591" y="4660968"/>
            <a:ext cx="26832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Дементьев Сергей Валерьевич</a:t>
            </a:r>
          </a:p>
          <a:p>
            <a:r>
              <a:rPr lang="ru-RU" sz="1200" dirty="0" smtClean="0"/>
              <a:t>Заместитель руководителя Обособленных подразделений</a:t>
            </a:r>
            <a:br>
              <a:rPr lang="ru-RU" sz="1200" dirty="0" smtClean="0"/>
            </a:br>
            <a:r>
              <a:rPr lang="ru-RU" sz="1200" dirty="0" smtClean="0"/>
              <a:t>ООО «</a:t>
            </a:r>
            <a:r>
              <a:rPr lang="ru-RU" sz="1200" dirty="0" err="1" smtClean="0"/>
              <a:t>Автодор</a:t>
            </a:r>
            <a:r>
              <a:rPr lang="ru-RU" sz="1200" dirty="0" smtClean="0"/>
              <a:t> – Платные Дороги»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0092897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 rot="5400000">
            <a:off x="4258494" y="-2486731"/>
            <a:ext cx="3675014" cy="1219200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9933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70708" y="378828"/>
            <a:ext cx="11421292" cy="957540"/>
          </a:xfrm>
          <a:prstGeom prst="rect">
            <a:avLst/>
          </a:prstGeom>
          <a:solidFill>
            <a:srgbClr val="F9D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74859"/>
            <a:ext cx="10515600" cy="1325563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Вопросы для рассмотрения</a:t>
            </a:r>
            <a:endParaRPr lang="ru-RU" sz="4000" b="1" dirty="0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5663426" y="-2575323"/>
            <a:ext cx="562629" cy="1040009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9933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5659072" y="-1980563"/>
            <a:ext cx="562629" cy="1040880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9933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13369" y="385648"/>
            <a:ext cx="167306" cy="957540"/>
          </a:xfrm>
          <a:prstGeom prst="rect">
            <a:avLst/>
          </a:prstGeom>
          <a:solidFill>
            <a:srgbClr val="EB7A3C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9933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5400000">
            <a:off x="5659072" y="-1388147"/>
            <a:ext cx="562629" cy="1040880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9933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 rot="5400000">
            <a:off x="5659072" y="-791777"/>
            <a:ext cx="562629" cy="1040880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9933"/>
              </a:solidFill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887687" y="2453547"/>
            <a:ext cx="10524195" cy="23753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100" b="1" dirty="0" smtClean="0"/>
              <a:t>Правовые основы деятельности Службы аварийных комиссаров</a:t>
            </a:r>
            <a:br>
              <a:rPr lang="ru-RU" sz="2100" b="1" dirty="0" smtClean="0"/>
            </a:br>
            <a:endParaRPr lang="ru-RU" sz="2100" b="1" dirty="0" smtClean="0"/>
          </a:p>
          <a:p>
            <a:r>
              <a:rPr lang="ru-RU" sz="2100" b="1" dirty="0" smtClean="0"/>
              <a:t>Основные задачи Службы аварийных комиссаров</a:t>
            </a:r>
            <a:br>
              <a:rPr lang="ru-RU" sz="2100" b="1" dirty="0" smtClean="0"/>
            </a:br>
            <a:endParaRPr lang="ru-RU" sz="2100" b="1" dirty="0"/>
          </a:p>
          <a:p>
            <a:r>
              <a:rPr lang="ru-RU" sz="2100" b="1" dirty="0" smtClean="0"/>
              <a:t>Порядок выполнения задач Службой аварийных комиссаров</a:t>
            </a:r>
            <a:br>
              <a:rPr lang="ru-RU" sz="2100" b="1" dirty="0" smtClean="0"/>
            </a:br>
            <a:endParaRPr lang="ru-RU" sz="2100" b="1" dirty="0" smtClean="0"/>
          </a:p>
          <a:p>
            <a:r>
              <a:rPr lang="ru-RU" sz="2100" b="1" dirty="0" smtClean="0"/>
              <a:t>Пути повышения эффективности работы Службы аварийных комиссаров</a:t>
            </a:r>
          </a:p>
          <a:p>
            <a:endParaRPr lang="ru-RU" sz="1800" b="1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613369" y="2343411"/>
            <a:ext cx="157339" cy="2350530"/>
          </a:xfrm>
          <a:prstGeom prst="rect">
            <a:avLst/>
          </a:prstGeom>
          <a:solidFill>
            <a:srgbClr val="EB7A3C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99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836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770708" y="236785"/>
            <a:ext cx="11421292" cy="957540"/>
          </a:xfrm>
          <a:prstGeom prst="rect">
            <a:avLst/>
          </a:prstGeom>
          <a:solidFill>
            <a:srgbClr val="F9D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838200" y="32816"/>
            <a:ext cx="10515600" cy="1325563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Аварийный комиссар</a:t>
            </a:r>
            <a:endParaRPr lang="ru-RU" sz="40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13369" y="233980"/>
            <a:ext cx="167306" cy="957540"/>
          </a:xfrm>
          <a:prstGeom prst="rect">
            <a:avLst/>
          </a:prstGeom>
          <a:solidFill>
            <a:srgbClr val="EB7A3C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9933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00" t="22883" r="-17774" b="18063"/>
          <a:stretch/>
        </p:blipFill>
        <p:spPr>
          <a:xfrm>
            <a:off x="781503" y="1031278"/>
            <a:ext cx="12933141" cy="568831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13367" y="5612156"/>
            <a:ext cx="10829949" cy="1091093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38200" y="5617322"/>
            <a:ext cx="10515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ea typeface="MS Mincho" panose="02020609040205080304" pitchFamily="49" charset="-128"/>
              </a:rPr>
              <a:t>Аварийный </a:t>
            </a:r>
            <a:r>
              <a:rPr lang="ru-RU" sz="1600" b="1" dirty="0" smtClean="0">
                <a:ea typeface="MS Mincho" panose="02020609040205080304" pitchFamily="49" charset="-128"/>
              </a:rPr>
              <a:t>комиссар </a:t>
            </a:r>
          </a:p>
          <a:p>
            <a:pPr algn="just"/>
            <a:r>
              <a:rPr lang="ru-RU" sz="1600" dirty="0" smtClean="0">
                <a:ea typeface="MS Mincho" panose="02020609040205080304" pitchFamily="49" charset="-128"/>
              </a:rPr>
              <a:t>- </a:t>
            </a:r>
            <a:r>
              <a:rPr lang="ru-RU" sz="1600" dirty="0">
                <a:ea typeface="MS Mincho" panose="02020609040205080304" pitchFamily="49" charset="-128"/>
              </a:rPr>
              <a:t>это </a:t>
            </a:r>
            <a:r>
              <a:rPr lang="ru-RU" sz="1600" dirty="0" smtClean="0">
                <a:ea typeface="MS Mincho" panose="02020609040205080304" pitchFamily="49" charset="-128"/>
              </a:rPr>
              <a:t>специалист, обеспечивающий безопасное </a:t>
            </a:r>
            <a:r>
              <a:rPr lang="ru-RU" sz="1600" dirty="0">
                <a:ea typeface="MS Mincho" panose="02020609040205080304" pitchFamily="49" charset="-128"/>
              </a:rPr>
              <a:t>и бесперебойное движение ТС на платных участках </a:t>
            </a:r>
            <a:r>
              <a:rPr lang="ru-RU" sz="1600" dirty="0" smtClean="0">
                <a:ea typeface="MS Mincho" panose="02020609040205080304" pitchFamily="49" charset="-128"/>
              </a:rPr>
              <a:t>автомобильной дороги</a:t>
            </a:r>
            <a:r>
              <a:rPr lang="ru-RU" sz="1600" dirty="0">
                <a:ea typeface="MS Mincho" panose="02020609040205080304" pitchFamily="49" charset="-128"/>
              </a:rPr>
              <a:t>, оказывающий содействие и помощь пользователям, оказавшимся в тех или иных нештатных </a:t>
            </a:r>
            <a:r>
              <a:rPr lang="ru-RU" sz="1600" dirty="0" smtClean="0">
                <a:ea typeface="MS Mincho" panose="02020609040205080304" pitchFamily="49" charset="-128"/>
              </a:rPr>
              <a:t>ситуациях.</a:t>
            </a:r>
            <a:endParaRPr lang="ru-RU" sz="16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13368" y="5601772"/>
            <a:ext cx="157339" cy="1101477"/>
          </a:xfrm>
          <a:prstGeom prst="rect">
            <a:avLst/>
          </a:prstGeom>
          <a:solidFill>
            <a:srgbClr val="EB7A3C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99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811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538841" y="4077796"/>
            <a:ext cx="5414556" cy="2534761"/>
          </a:xfrm>
          <a:prstGeom prst="rect">
            <a:avLst/>
          </a:prstGeom>
          <a:solidFill>
            <a:srgbClr val="E2EF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630353" y="5012034"/>
            <a:ext cx="5325221" cy="1600521"/>
          </a:xfrm>
          <a:prstGeom prst="rect">
            <a:avLst/>
          </a:prstGeom>
          <a:solidFill>
            <a:srgbClr val="F6F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538841" y="1326711"/>
            <a:ext cx="5414556" cy="2662512"/>
          </a:xfrm>
          <a:prstGeom prst="rect">
            <a:avLst/>
          </a:prstGeom>
          <a:solidFill>
            <a:srgbClr val="D2F2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/>
              <a:t>Законодательством Российской Федерации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6058986" y="1306895"/>
            <a:ext cx="5414556" cy="26625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6058986" y="4077796"/>
            <a:ext cx="5414556" cy="2534761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676549" y="2225698"/>
            <a:ext cx="5293724" cy="1763524"/>
          </a:xfrm>
          <a:prstGeom prst="rect">
            <a:avLst/>
          </a:prstGeom>
          <a:solidFill>
            <a:srgbClr val="EC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6179818" y="2225699"/>
            <a:ext cx="5293724" cy="1763524"/>
          </a:xfrm>
          <a:prstGeom prst="rect">
            <a:avLst/>
          </a:prstGeom>
          <a:solidFill>
            <a:srgbClr val="FDF3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6195433" y="5012037"/>
            <a:ext cx="5282464" cy="1600520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6264389" y="3548063"/>
            <a:ext cx="487462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 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530939" y="1342716"/>
            <a:ext cx="136447" cy="2653453"/>
          </a:xfrm>
          <a:prstGeom prst="rect">
            <a:avLst/>
          </a:prstGeom>
          <a:solidFill>
            <a:srgbClr val="EB7A3C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9933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28111" y="4084742"/>
            <a:ext cx="140271" cy="2527816"/>
          </a:xfrm>
          <a:prstGeom prst="rect">
            <a:avLst/>
          </a:prstGeom>
          <a:solidFill>
            <a:srgbClr val="EB7A3C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9933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030689" y="1317082"/>
            <a:ext cx="136447" cy="2653453"/>
          </a:xfrm>
          <a:prstGeom prst="rect">
            <a:avLst/>
          </a:prstGeom>
          <a:solidFill>
            <a:srgbClr val="EB7A3C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9933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037657" y="4077796"/>
            <a:ext cx="142601" cy="2544036"/>
          </a:xfrm>
          <a:prstGeom prst="rect">
            <a:avLst/>
          </a:prstGeom>
          <a:solidFill>
            <a:srgbClr val="EB7A3C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9933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356804" y="2307241"/>
            <a:ext cx="492707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endParaRPr lang="ru-RU" sz="1400" dirty="0" smtClean="0"/>
          </a:p>
          <a:p>
            <a:pPr algn="just"/>
            <a:r>
              <a:rPr lang="ru-RU" sz="1400" dirty="0" smtClean="0"/>
              <a:t>Указы </a:t>
            </a:r>
            <a:r>
              <a:rPr lang="ru-RU" sz="1400" dirty="0" smtClean="0"/>
              <a:t>и </a:t>
            </a:r>
            <a:r>
              <a:rPr lang="ru-RU" sz="1400" dirty="0" smtClean="0"/>
              <a:t>распоряжения </a:t>
            </a:r>
            <a:r>
              <a:rPr lang="ru-RU" sz="1400" dirty="0" smtClean="0"/>
              <a:t>Президента РФ, </a:t>
            </a:r>
            <a:r>
              <a:rPr lang="ru-RU" sz="1400" dirty="0" smtClean="0"/>
              <a:t>постановления </a:t>
            </a:r>
            <a:r>
              <a:rPr lang="ru-RU" sz="1400" dirty="0" smtClean="0"/>
              <a:t>и </a:t>
            </a:r>
            <a:r>
              <a:rPr lang="ru-RU" sz="1400" dirty="0" smtClean="0"/>
              <a:t>распоряжения </a:t>
            </a:r>
            <a:r>
              <a:rPr lang="ru-RU" sz="1400" dirty="0" smtClean="0"/>
              <a:t>Правительства РФ, </a:t>
            </a:r>
            <a:r>
              <a:rPr lang="ru-RU" sz="1400" dirty="0" smtClean="0"/>
              <a:t>распорядительные документы </a:t>
            </a:r>
            <a:r>
              <a:rPr lang="ru-RU" sz="1400" dirty="0" smtClean="0"/>
              <a:t>Министерства транспорта РФ</a:t>
            </a:r>
            <a:r>
              <a:rPr lang="en-US" sz="1400" dirty="0" smtClean="0"/>
              <a:t>.</a:t>
            </a:r>
            <a:endParaRPr lang="ru-RU" sz="1400" dirty="0" smtClean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ru-RU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714246" y="1573912"/>
            <a:ext cx="52615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Законодательство </a:t>
            </a:r>
            <a:r>
              <a:rPr lang="ru-RU" b="1" dirty="0"/>
              <a:t>Российской Федерации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02847" y="2307241"/>
            <a:ext cx="522479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/>
              <a:t>ФЗ от 8.11.2007 г. № 257-ФЗ « Об автомобильных дорогах и о дорожной деятельности в РФ» (ст. 40), ФЗ от 17.07.2009 г. №145-ФЗ «О Государственной компании «Российские автомобильные дороги» и о внесении изменений в отдельные законодательные акты РФ» (ст.4,6), ФЗ от 15.11.1995 г. №196-ФЗ   «О безопасности дорожного движения</a:t>
            </a:r>
            <a:r>
              <a:rPr lang="ru-RU" sz="1400" dirty="0" smtClean="0"/>
              <a:t>»</a:t>
            </a:r>
            <a:r>
              <a:rPr lang="en-US" sz="1400" dirty="0"/>
              <a:t>.</a:t>
            </a:r>
            <a:endParaRPr lang="ru-RU" sz="1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235719" y="1447479"/>
            <a:ext cx="52378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Нормативные акты </a:t>
            </a:r>
            <a:r>
              <a:rPr lang="ru-RU" b="1" dirty="0"/>
              <a:t>органов государственной власти РФ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67698" y="4688866"/>
            <a:ext cx="47568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Приказы </a:t>
            </a:r>
            <a:r>
              <a:rPr lang="ru-RU" b="1" dirty="0"/>
              <a:t>и </a:t>
            </a:r>
            <a:r>
              <a:rPr lang="ru-RU" b="1" dirty="0" smtClean="0"/>
              <a:t>распоряжения </a:t>
            </a:r>
            <a:r>
              <a:rPr lang="ru-RU" b="1" dirty="0" smtClean="0"/>
              <a:t>Государственной компании</a:t>
            </a:r>
            <a:endParaRPr lang="ru-RU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349314" y="4316429"/>
            <a:ext cx="5010632" cy="16619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/>
          </a:p>
          <a:p>
            <a:pPr algn="ctr"/>
            <a:r>
              <a:rPr lang="ru-RU" b="1" dirty="0" smtClean="0"/>
              <a:t>Положение </a:t>
            </a:r>
            <a:r>
              <a:rPr lang="ru-RU" b="1" dirty="0"/>
              <a:t>о службе аварийных </a:t>
            </a:r>
            <a:r>
              <a:rPr lang="ru-RU" b="1" dirty="0" smtClean="0"/>
              <a:t>комиссаров, Регламент СУДД</a:t>
            </a:r>
            <a:endParaRPr lang="ru-RU" b="1" dirty="0" smtClean="0"/>
          </a:p>
          <a:p>
            <a:pPr algn="just"/>
            <a:endParaRPr lang="ru-RU" b="1" dirty="0" smtClean="0"/>
          </a:p>
          <a:p>
            <a:pPr algn="just"/>
            <a:endParaRPr lang="ru-RU" sz="1600" b="1" dirty="0" smtClean="0"/>
          </a:p>
          <a:p>
            <a:pPr algn="just"/>
            <a:endParaRPr lang="ru-RU" sz="1400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656574" y="158532"/>
            <a:ext cx="11535425" cy="957540"/>
          </a:xfrm>
          <a:prstGeom prst="rect">
            <a:avLst/>
          </a:prstGeom>
          <a:solidFill>
            <a:srgbClr val="F9D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Заголовок 1"/>
          <p:cNvSpPr>
            <a:spLocks noGrp="1"/>
          </p:cNvSpPr>
          <p:nvPr>
            <p:ph type="title"/>
          </p:nvPr>
        </p:nvSpPr>
        <p:spPr>
          <a:xfrm>
            <a:off x="775754" y="243321"/>
            <a:ext cx="11031028" cy="1325563"/>
          </a:xfrm>
        </p:spPr>
        <p:txBody>
          <a:bodyPr>
            <a:normAutofit/>
          </a:bodyPr>
          <a:lstStyle/>
          <a:p>
            <a:r>
              <a:rPr lang="ru-RU" sz="4000" b="1" dirty="0"/>
              <a:t>Правовые основы </a:t>
            </a:r>
            <a:r>
              <a:rPr lang="ru-RU" sz="4000" b="1" dirty="0" smtClean="0"/>
              <a:t>деятельности</a:t>
            </a:r>
            <a:r>
              <a:rPr lang="ru-RU" sz="4000" b="1" dirty="0"/>
              <a:t/>
            </a:r>
            <a:br>
              <a:rPr lang="ru-RU" sz="4000" b="1" dirty="0"/>
            </a:br>
            <a:endParaRPr lang="ru-RU" sz="4000" b="1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538841" y="155727"/>
            <a:ext cx="146610" cy="957540"/>
          </a:xfrm>
          <a:prstGeom prst="rect">
            <a:avLst/>
          </a:prstGeom>
          <a:solidFill>
            <a:srgbClr val="EB7A3C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99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8641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/>
          <p:cNvSpPr/>
          <p:nvPr/>
        </p:nvSpPr>
        <p:spPr>
          <a:xfrm rot="5400000">
            <a:off x="4084320" y="-2190015"/>
            <a:ext cx="4023362" cy="1219200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9933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264389" y="3548063"/>
            <a:ext cx="487462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 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1368841" y="264409"/>
            <a:ext cx="10823161" cy="957540"/>
          </a:xfrm>
          <a:prstGeom prst="rect">
            <a:avLst/>
          </a:prstGeom>
          <a:solidFill>
            <a:srgbClr val="F9D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Заголовок 1"/>
          <p:cNvSpPr>
            <a:spLocks noGrp="1"/>
          </p:cNvSpPr>
          <p:nvPr>
            <p:ph type="title"/>
          </p:nvPr>
        </p:nvSpPr>
        <p:spPr>
          <a:xfrm>
            <a:off x="1459145" y="349198"/>
            <a:ext cx="11031028" cy="1325563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Задачи Службы аварийных комиссаров</a:t>
            </a:r>
            <a:r>
              <a:rPr lang="ru-RU" sz="4000" b="1" dirty="0"/>
              <a:t/>
            </a:r>
            <a:br>
              <a:rPr lang="ru-RU" sz="4000" b="1" dirty="0"/>
            </a:br>
            <a:endParaRPr lang="ru-RU" sz="4000" b="1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1367476" y="2844576"/>
            <a:ext cx="9143314" cy="63244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1367476" y="2091534"/>
            <a:ext cx="9143314" cy="678296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1222408" y="261604"/>
            <a:ext cx="164600" cy="957540"/>
          </a:xfrm>
          <a:prstGeom prst="rect">
            <a:avLst/>
          </a:prstGeom>
          <a:solidFill>
            <a:srgbClr val="EB7A3C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9933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367476" y="3559600"/>
            <a:ext cx="9143314" cy="643706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1367476" y="4285886"/>
            <a:ext cx="9143314" cy="401792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1367476" y="4770258"/>
            <a:ext cx="9143314" cy="405790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1367476" y="5237927"/>
            <a:ext cx="9143314" cy="393037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483896" y="2070138"/>
            <a:ext cx="902689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ru-RU" sz="1600" dirty="0" smtClean="0">
                <a:ea typeface="MS Mincho" panose="02020609040205080304" pitchFamily="49" charset="-128"/>
                <a:cs typeface="Times New Roman" panose="02020603050405020304" pitchFamily="18" charset="0"/>
              </a:rPr>
              <a:t>Организация </a:t>
            </a:r>
            <a:r>
              <a:rPr lang="ru-RU" sz="1600" dirty="0">
                <a:ea typeface="MS Mincho" panose="02020609040205080304" pitchFamily="49" charset="-128"/>
                <a:cs typeface="Times New Roman" panose="02020603050405020304" pitchFamily="18" charset="0"/>
              </a:rPr>
              <a:t>обеспечения безопасного круглогодичного движения ТС, </a:t>
            </a:r>
            <a:r>
              <a:rPr lang="ru-RU" sz="1600" dirty="0" smtClean="0">
                <a:ea typeface="MS Mincho" panose="02020609040205080304" pitchFamily="49" charset="-128"/>
                <a:cs typeface="Times New Roman" panose="02020603050405020304" pitchFamily="18" charset="0"/>
              </a:rPr>
              <a:t>в </a:t>
            </a:r>
            <a:r>
              <a:rPr lang="ru-RU" sz="1600" dirty="0">
                <a:ea typeface="MS Mincho" panose="02020609040205080304" pitchFamily="49" charset="-128"/>
                <a:cs typeface="Times New Roman" panose="02020603050405020304" pitchFamily="18" charset="0"/>
              </a:rPr>
              <a:t>том числе в случае возникновения нештатных </a:t>
            </a:r>
            <a:r>
              <a:rPr lang="ru-RU" sz="1600" dirty="0" smtClean="0">
                <a:ea typeface="MS Mincho" panose="02020609040205080304" pitchFamily="49" charset="-128"/>
                <a:cs typeface="Times New Roman" panose="02020603050405020304" pitchFamily="18" charset="0"/>
              </a:rPr>
              <a:t>ситуаций</a:t>
            </a:r>
            <a:br>
              <a:rPr lang="ru-RU" sz="1600" dirty="0" smtClean="0">
                <a:ea typeface="MS Mincho" panose="02020609040205080304" pitchFamily="49" charset="-128"/>
                <a:cs typeface="Times New Roman" panose="02020603050405020304" pitchFamily="18" charset="0"/>
              </a:rPr>
            </a:br>
            <a:r>
              <a:rPr lang="ru-RU" sz="1600" dirty="0" smtClean="0">
                <a:ea typeface="MS Mincho" panose="02020609040205080304" pitchFamily="49" charset="-128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ea typeface="MS Mincho" panose="02020609040205080304" pitchFamily="49" charset="-128"/>
                <a:cs typeface="Times New Roman" panose="02020603050405020304" pitchFamily="18" charset="0"/>
              </a:rPr>
            </a:br>
            <a:r>
              <a:rPr lang="ru-RU" sz="1600" dirty="0" smtClean="0">
                <a:ea typeface="MS Mincho" panose="02020609040205080304" pitchFamily="49" charset="-128"/>
                <a:cs typeface="Times New Roman" panose="02020603050405020304" pitchFamily="18" charset="0"/>
              </a:rPr>
              <a:t>Обеспечение </a:t>
            </a:r>
            <a:r>
              <a:rPr lang="ru-RU" sz="1600" dirty="0">
                <a:ea typeface="MS Mincho" panose="02020609040205080304" pitchFamily="49" charset="-128"/>
                <a:cs typeface="Times New Roman" panose="02020603050405020304" pitchFamily="18" charset="0"/>
              </a:rPr>
              <a:t>необходимого уровня качества услуг (безопасность, скорость), оказываемых пользователям автомобильной дороги Государственной </a:t>
            </a:r>
            <a:r>
              <a:rPr lang="ru-RU" sz="1600" dirty="0" smtClean="0">
                <a:ea typeface="MS Mincho" panose="02020609040205080304" pitchFamily="49" charset="-128"/>
                <a:cs typeface="Times New Roman" panose="02020603050405020304" pitchFamily="18" charset="0"/>
              </a:rPr>
              <a:t>компании</a:t>
            </a:r>
            <a:br>
              <a:rPr lang="ru-RU" sz="1600" dirty="0" smtClean="0">
                <a:ea typeface="MS Mincho" panose="02020609040205080304" pitchFamily="49" charset="-128"/>
                <a:cs typeface="Times New Roman" panose="02020603050405020304" pitchFamily="18" charset="0"/>
              </a:rPr>
            </a:br>
            <a:endParaRPr lang="ru-RU" sz="1600" dirty="0"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</a:pPr>
            <a:r>
              <a:rPr lang="ru-RU" sz="1600" dirty="0">
                <a:ea typeface="MS Mincho" panose="02020609040205080304" pitchFamily="49" charset="-128"/>
                <a:cs typeface="Times New Roman" panose="02020603050405020304" pitchFamily="18" charset="0"/>
              </a:rPr>
              <a:t>Организация дорожного движения, в том числе управление транспортными потоками в случае возникновения нештатных </a:t>
            </a:r>
            <a:r>
              <a:rPr lang="ru-RU" sz="1600" dirty="0" smtClean="0">
                <a:ea typeface="MS Mincho" panose="02020609040205080304" pitchFamily="49" charset="-128"/>
                <a:cs typeface="Times New Roman" panose="02020603050405020304" pitchFamily="18" charset="0"/>
              </a:rPr>
              <a:t>ситуаций</a:t>
            </a:r>
            <a:br>
              <a:rPr lang="ru-RU" sz="1600" dirty="0" smtClean="0">
                <a:ea typeface="MS Mincho" panose="02020609040205080304" pitchFamily="49" charset="-128"/>
                <a:cs typeface="Times New Roman" panose="02020603050405020304" pitchFamily="18" charset="0"/>
              </a:rPr>
            </a:br>
            <a:endParaRPr lang="ru-RU" sz="1600" dirty="0" smtClean="0"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</a:pPr>
            <a:r>
              <a:rPr lang="ru-RU" sz="1600" dirty="0">
                <a:ea typeface="MS Mincho" panose="02020609040205080304" pitchFamily="49" charset="-128"/>
                <a:cs typeface="Times New Roman" panose="02020603050405020304" pitchFamily="18" charset="0"/>
              </a:rPr>
              <a:t>С</a:t>
            </a:r>
            <a:r>
              <a:rPr lang="ru-RU" sz="1600" dirty="0" smtClean="0">
                <a:ea typeface="MS Mincho" panose="02020609040205080304" pitchFamily="49" charset="-128"/>
                <a:cs typeface="Times New Roman" panose="02020603050405020304" pitchFamily="18" charset="0"/>
              </a:rPr>
              <a:t>нижение </a:t>
            </a:r>
            <a:r>
              <a:rPr lang="ru-RU" sz="1600" dirty="0">
                <a:ea typeface="MS Mincho" panose="02020609040205080304" pitchFamily="49" charset="-128"/>
                <a:cs typeface="Times New Roman" panose="02020603050405020304" pitchFamily="18" charset="0"/>
              </a:rPr>
              <a:t>тяжести последствий при </a:t>
            </a:r>
            <a:r>
              <a:rPr lang="ru-RU" sz="1600" dirty="0" smtClean="0">
                <a:ea typeface="MS Mincho" panose="02020609040205080304" pitchFamily="49" charset="-128"/>
                <a:cs typeface="Times New Roman" panose="02020603050405020304" pitchFamily="18" charset="0"/>
              </a:rPr>
              <a:t>ДТП</a:t>
            </a:r>
          </a:p>
          <a:p>
            <a:pPr lvl="0">
              <a:spcAft>
                <a:spcPts val="0"/>
              </a:spcAft>
            </a:pPr>
            <a:endParaRPr lang="ru-RU" sz="1600" dirty="0" smtClean="0"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</a:pPr>
            <a:r>
              <a:rPr lang="ru-RU" sz="1600" dirty="0">
                <a:ea typeface="MS Mincho" panose="02020609040205080304" pitchFamily="49" charset="-128"/>
                <a:cs typeface="Times New Roman" panose="02020603050405020304" pitchFamily="18" charset="0"/>
              </a:rPr>
              <a:t>П</a:t>
            </a:r>
            <a:r>
              <a:rPr lang="ru-RU" sz="1600" dirty="0" smtClean="0">
                <a:ea typeface="MS Mincho" panose="02020609040205080304" pitchFamily="49" charset="-128"/>
                <a:cs typeface="Times New Roman" panose="02020603050405020304" pitchFamily="18" charset="0"/>
              </a:rPr>
              <a:t>редотвращение </a:t>
            </a:r>
            <a:r>
              <a:rPr lang="ru-RU" sz="1600" dirty="0">
                <a:ea typeface="MS Mincho" panose="02020609040205080304" pitchFamily="49" charset="-128"/>
                <a:cs typeface="Times New Roman" panose="02020603050405020304" pitchFamily="18" charset="0"/>
              </a:rPr>
              <a:t>ДТП, связанных с наездом на стоящие </a:t>
            </a:r>
            <a:r>
              <a:rPr lang="ru-RU" sz="1600" dirty="0" smtClean="0">
                <a:ea typeface="MS Mincho" panose="02020609040205080304" pitchFamily="49" charset="-128"/>
                <a:cs typeface="Times New Roman" panose="02020603050405020304" pitchFamily="18" charset="0"/>
              </a:rPr>
              <a:t>ТС</a:t>
            </a:r>
          </a:p>
          <a:p>
            <a:pPr lvl="0">
              <a:spcAft>
                <a:spcPts val="0"/>
              </a:spcAft>
            </a:pPr>
            <a:endParaRPr lang="ru-RU" sz="1600" dirty="0" smtClean="0"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</a:pPr>
            <a:r>
              <a:rPr lang="ru-RU" sz="1600" dirty="0" smtClean="0">
                <a:ea typeface="MS Mincho" panose="02020609040205080304" pitchFamily="49" charset="-128"/>
                <a:cs typeface="Times New Roman" panose="02020603050405020304" pitchFamily="18" charset="0"/>
              </a:rPr>
              <a:t>Разработка </a:t>
            </a:r>
            <a:r>
              <a:rPr lang="ru-RU" sz="1600" dirty="0">
                <a:ea typeface="MS Mincho" panose="02020609040205080304" pitchFamily="49" charset="-128"/>
                <a:cs typeface="Times New Roman" panose="02020603050405020304" pitchFamily="18" charset="0"/>
              </a:rPr>
              <a:t>предложений, направленных на обеспечение безопасности дорожного </a:t>
            </a:r>
            <a:r>
              <a:rPr lang="ru-RU" sz="1600" dirty="0" smtClean="0">
                <a:ea typeface="MS Mincho" panose="02020609040205080304" pitchFamily="49" charset="-128"/>
                <a:cs typeface="Times New Roman" panose="02020603050405020304" pitchFamily="18" charset="0"/>
              </a:rPr>
              <a:t>движения </a:t>
            </a:r>
            <a:endParaRPr lang="ru-RU" sz="16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1222408" y="2076231"/>
            <a:ext cx="145068" cy="3554733"/>
          </a:xfrm>
          <a:prstGeom prst="rect">
            <a:avLst/>
          </a:prstGeom>
          <a:solidFill>
            <a:srgbClr val="EB7A3C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9933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16531" y="1309207"/>
            <a:ext cx="93942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ea typeface="MS Mincho" panose="02020609040205080304" pitchFamily="49" charset="-128"/>
              </a:rPr>
              <a:t>Задачи определены </a:t>
            </a:r>
            <a:r>
              <a:rPr lang="ru-RU" sz="1400" dirty="0">
                <a:ea typeface="MS Mincho" panose="02020609040205080304" pitchFamily="49" charset="-128"/>
              </a:rPr>
              <a:t>Положением о службе аварийных комиссаров на автомобильных дорогах Государственной компании «Российские автомобильные дороги»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9580655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6264389" y="3548063"/>
            <a:ext cx="487462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 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1012708" y="312046"/>
            <a:ext cx="11179292" cy="957540"/>
          </a:xfrm>
          <a:prstGeom prst="rect">
            <a:avLst/>
          </a:prstGeom>
          <a:solidFill>
            <a:srgbClr val="F9D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0" y="1722398"/>
            <a:ext cx="12192000" cy="428376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Заголовок 1"/>
          <p:cNvSpPr>
            <a:spLocks noGrp="1"/>
          </p:cNvSpPr>
          <p:nvPr>
            <p:ph type="title"/>
          </p:nvPr>
        </p:nvSpPr>
        <p:spPr>
          <a:xfrm>
            <a:off x="1103011" y="396835"/>
            <a:ext cx="11393999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/>
              <a:t>Функции аварийного комиссара</a:t>
            </a:r>
            <a:r>
              <a:rPr lang="ru-RU" sz="4000" b="1" dirty="0"/>
              <a:t/>
            </a:r>
            <a:br>
              <a:rPr lang="ru-RU" sz="4000" b="1" dirty="0"/>
            </a:br>
            <a:endParaRPr lang="ru-RU" sz="4000" b="1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866275" y="3080312"/>
            <a:ext cx="10849110" cy="6617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866275" y="2155506"/>
            <a:ext cx="10828418" cy="72317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866275" y="309241"/>
            <a:ext cx="170016" cy="957540"/>
          </a:xfrm>
          <a:prstGeom prst="rect">
            <a:avLst/>
          </a:prstGeom>
          <a:solidFill>
            <a:srgbClr val="EB7A3C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9933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866276" y="3968841"/>
            <a:ext cx="10849110" cy="6999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66276" y="4905533"/>
            <a:ext cx="10828416" cy="6437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709836" y="3932828"/>
            <a:ext cx="397101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spcAft>
                <a:spcPts val="0"/>
              </a:spcAft>
            </a:pPr>
            <a:r>
              <a:rPr lang="ru-RU" sz="1400" dirty="0" smtClean="0">
                <a:ea typeface="MS Mincho" panose="02020609040205080304" pitchFamily="49" charset="-128"/>
                <a:cs typeface="Times New Roman" panose="02020603050405020304" pitchFamily="18" charset="0"/>
              </a:rPr>
              <a:t>Оказывает техническую помощь и помощь в перемещении повреждённых (неисправных) транспортных средств.</a:t>
            </a:r>
            <a:endParaRPr lang="ru-RU" sz="14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02502" y="4965338"/>
            <a:ext cx="29934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ru-RU" sz="1400" dirty="0">
                <a:ea typeface="MS Mincho" panose="02020609040205080304" pitchFamily="49" charset="-128"/>
                <a:cs typeface="Times New Roman" panose="02020603050405020304" pitchFamily="18" charset="0"/>
              </a:rPr>
              <a:t>Осуществляет выезд на места всех нештатных ситуаций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53230" y="3049684"/>
            <a:ext cx="351643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ea typeface="MS Mincho" panose="02020609040205080304" pitchFamily="49" charset="-128"/>
                <a:cs typeface="Times New Roman" panose="02020603050405020304" pitchFamily="18" charset="0"/>
              </a:rPr>
              <a:t>Своевременно </a:t>
            </a:r>
            <a:r>
              <a:rPr lang="ru-RU" sz="1400" dirty="0">
                <a:ea typeface="MS Mincho" panose="02020609040205080304" pitchFamily="49" charset="-128"/>
                <a:cs typeface="Times New Roman" panose="02020603050405020304" pitchFamily="18" charset="0"/>
              </a:rPr>
              <a:t>и достоверно представляет информацию о нештатных ситуациях в СУДД</a:t>
            </a:r>
            <a:endParaRPr lang="ru-RU" sz="1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965954" y="2145328"/>
            <a:ext cx="371489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spcAft>
                <a:spcPts val="0"/>
              </a:spcAft>
            </a:pPr>
            <a:r>
              <a:rPr lang="ru-RU" sz="1400" dirty="0">
                <a:ea typeface="MS Mincho" panose="02020609040205080304" pitchFamily="49" charset="-128"/>
                <a:cs typeface="Times New Roman" panose="02020603050405020304" pitchFamily="18" charset="0"/>
              </a:rPr>
              <a:t>При возникновении нештатных ситуаций осуществляет </a:t>
            </a:r>
            <a:r>
              <a:rPr lang="ru-RU" sz="1400" dirty="0" smtClean="0">
                <a:ea typeface="MS Mincho" panose="02020609040205080304" pitchFamily="49" charset="-128"/>
                <a:cs typeface="Times New Roman" panose="02020603050405020304" pitchFamily="18" charset="0"/>
              </a:rPr>
              <a:t>организацию дорожного движения</a:t>
            </a:r>
            <a:endParaRPr lang="ru-RU" sz="1400" dirty="0"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91318" y="3989936"/>
            <a:ext cx="299345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ru-RU" sz="1400" dirty="0" smtClean="0">
                <a:ea typeface="MS Mincho" panose="02020609040205080304" pitchFamily="49" charset="-128"/>
                <a:cs typeface="Times New Roman" panose="02020603050405020304" pitchFamily="18" charset="0"/>
              </a:rPr>
              <a:t>Принимает </a:t>
            </a:r>
            <a:r>
              <a:rPr lang="ru-RU" sz="1400" dirty="0">
                <a:ea typeface="MS Mincho" panose="02020609040205080304" pitchFamily="49" charset="-128"/>
                <a:cs typeface="Times New Roman" panose="02020603050405020304" pitchFamily="18" charset="0"/>
              </a:rPr>
              <a:t>меры по освобождению полос движения от препятствий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965954" y="3024176"/>
            <a:ext cx="371489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spcAft>
                <a:spcPts val="0"/>
              </a:spcAft>
            </a:pPr>
            <a:r>
              <a:rPr lang="ru-RU" sz="1400" dirty="0" smtClean="0">
                <a:ea typeface="MS Mincho" panose="02020609040205080304" pitchFamily="49" charset="-128"/>
                <a:cs typeface="Times New Roman" panose="02020603050405020304" pitchFamily="18" charset="0"/>
              </a:rPr>
              <a:t>Принимает </a:t>
            </a:r>
            <a:r>
              <a:rPr lang="ru-RU" sz="1400" dirty="0">
                <a:ea typeface="MS Mincho" panose="02020609040205080304" pitchFamily="49" charset="-128"/>
                <a:cs typeface="Times New Roman" panose="02020603050405020304" pitchFamily="18" charset="0"/>
              </a:rPr>
              <a:t>участие в составлении протоколов по ДТП, актов обследования дорожных </a:t>
            </a:r>
            <a:r>
              <a:rPr lang="ru-RU" sz="1400" dirty="0" smtClean="0">
                <a:ea typeface="MS Mincho" panose="02020609040205080304" pitchFamily="49" charset="-128"/>
                <a:cs typeface="Times New Roman" panose="02020603050405020304" pitchFamily="18" charset="0"/>
              </a:rPr>
              <a:t>условий</a:t>
            </a:r>
            <a:endParaRPr lang="ru-RU" sz="1400" dirty="0"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828274" y="4874796"/>
            <a:ext cx="485257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spcAft>
                <a:spcPts val="0"/>
              </a:spcAft>
            </a:pPr>
            <a:r>
              <a:rPr lang="ru-RU" sz="1400" dirty="0" smtClean="0">
                <a:ea typeface="MS Mincho" panose="02020609040205080304" pitchFamily="49" charset="-128"/>
                <a:cs typeface="Times New Roman" panose="02020603050405020304" pitchFamily="18" charset="0"/>
              </a:rPr>
              <a:t>Информирует </a:t>
            </a:r>
            <a:r>
              <a:rPr lang="ru-RU" sz="1400" dirty="0">
                <a:ea typeface="MS Mincho" panose="02020609040205080304" pitchFamily="49" charset="-128"/>
                <a:cs typeface="Times New Roman" panose="02020603050405020304" pitchFamily="18" charset="0"/>
              </a:rPr>
              <a:t>диспетчера СУДД о характере и длительности нештатной </a:t>
            </a:r>
            <a:r>
              <a:rPr lang="ru-RU" sz="1400" dirty="0" smtClean="0">
                <a:ea typeface="MS Mincho" panose="02020609040205080304" pitchFamily="49" charset="-128"/>
                <a:cs typeface="Times New Roman" panose="02020603050405020304" pitchFamily="18" charset="0"/>
              </a:rPr>
              <a:t>ситуации, оповещает соответствующие </a:t>
            </a:r>
            <a:r>
              <a:rPr lang="ru-RU" sz="1400" dirty="0" smtClean="0">
                <a:ea typeface="MS Mincho" panose="02020609040205080304" pitchFamily="49" charset="-128"/>
                <a:cs typeface="Times New Roman" panose="02020603050405020304" pitchFamily="18" charset="0"/>
              </a:rPr>
              <a:t>службы</a:t>
            </a:r>
            <a:endParaRPr lang="ru-RU" sz="1400" dirty="0"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53230" y="2155506"/>
            <a:ext cx="455430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ru-RU" sz="1400" dirty="0">
                <a:ea typeface="MS Mincho" panose="02020609040205080304" pitchFamily="49" charset="-128"/>
                <a:cs typeface="Times New Roman" panose="02020603050405020304" pitchFamily="18" charset="0"/>
              </a:rPr>
              <a:t>Осуществляет контроль за транспортно-эксплуатационным состоянием дороги и искусственных сооружений на ней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08" t="40842" r="55833" b="32632"/>
          <a:stretch/>
        </p:blipFill>
        <p:spPr>
          <a:xfrm>
            <a:off x="4005764" y="2267055"/>
            <a:ext cx="4056680" cy="3422822"/>
          </a:xfrm>
          <a:prstGeom prst="rect">
            <a:avLst/>
          </a:prstGeom>
        </p:spPr>
      </p:pic>
      <p:sp>
        <p:nvSpPr>
          <p:cNvPr id="17" name="Овал 16"/>
          <p:cNvSpPr/>
          <p:nvPr/>
        </p:nvSpPr>
        <p:spPr>
          <a:xfrm>
            <a:off x="4008989" y="1944358"/>
            <a:ext cx="3813189" cy="3839845"/>
          </a:xfrm>
          <a:prstGeom prst="ellipse">
            <a:avLst/>
          </a:prstGeom>
          <a:noFill/>
          <a:ln w="177800">
            <a:solidFill>
              <a:srgbClr val="EB7A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7546206" y="2878676"/>
            <a:ext cx="4148486" cy="15494"/>
          </a:xfrm>
          <a:prstGeom prst="line">
            <a:avLst/>
          </a:prstGeom>
          <a:ln w="38100">
            <a:solidFill>
              <a:srgbClr val="EB7A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7822178" y="3742036"/>
            <a:ext cx="3872514" cy="9159"/>
          </a:xfrm>
          <a:prstGeom prst="line">
            <a:avLst/>
          </a:prstGeom>
          <a:ln w="38100">
            <a:solidFill>
              <a:srgbClr val="EB7A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flipV="1">
            <a:off x="7613583" y="4652242"/>
            <a:ext cx="4081109" cy="16553"/>
          </a:xfrm>
          <a:prstGeom prst="line">
            <a:avLst/>
          </a:prstGeom>
          <a:ln w="38100">
            <a:solidFill>
              <a:srgbClr val="EB7A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6800010" y="5549239"/>
            <a:ext cx="4894682" cy="27791"/>
          </a:xfrm>
          <a:prstGeom prst="line">
            <a:avLst/>
          </a:prstGeom>
          <a:ln w="38100">
            <a:solidFill>
              <a:srgbClr val="EB7A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flipV="1">
            <a:off x="866275" y="2855197"/>
            <a:ext cx="3465310" cy="3034"/>
          </a:xfrm>
          <a:prstGeom prst="line">
            <a:avLst/>
          </a:prstGeom>
          <a:ln w="38100">
            <a:solidFill>
              <a:srgbClr val="EB7A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 flipV="1">
            <a:off x="866275" y="3742036"/>
            <a:ext cx="3150673" cy="20804"/>
          </a:xfrm>
          <a:prstGeom prst="line">
            <a:avLst/>
          </a:prstGeom>
          <a:ln w="38100">
            <a:solidFill>
              <a:srgbClr val="EB7A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>
            <a:off x="866275" y="4688304"/>
            <a:ext cx="3392203" cy="0"/>
          </a:xfrm>
          <a:prstGeom prst="line">
            <a:avLst/>
          </a:prstGeom>
          <a:ln w="38100">
            <a:solidFill>
              <a:srgbClr val="EB7A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866275" y="5577030"/>
            <a:ext cx="4211815" cy="0"/>
          </a:xfrm>
          <a:prstGeom prst="line">
            <a:avLst/>
          </a:prstGeom>
          <a:ln w="38100">
            <a:solidFill>
              <a:srgbClr val="EB7A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0588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662984" y="1765035"/>
            <a:ext cx="9848262" cy="45298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06" b="19239"/>
          <a:stretch/>
        </p:blipFill>
        <p:spPr>
          <a:xfrm>
            <a:off x="770708" y="1762709"/>
            <a:ext cx="9740538" cy="4527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672266" y="1762709"/>
            <a:ext cx="107723" cy="4537344"/>
          </a:xfrm>
          <a:prstGeom prst="rect">
            <a:avLst/>
          </a:prstGeom>
          <a:solidFill>
            <a:srgbClr val="EB7A3C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9933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70708" y="378828"/>
            <a:ext cx="11421292" cy="957540"/>
          </a:xfrm>
          <a:prstGeom prst="rect">
            <a:avLst/>
          </a:prstGeom>
          <a:solidFill>
            <a:srgbClr val="F9D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793626" y="17485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/>
              <a:t>Комплект оборудования </a:t>
            </a:r>
            <a:endParaRPr lang="ru-RU" sz="40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62985" y="376023"/>
            <a:ext cx="126287" cy="957540"/>
          </a:xfrm>
          <a:prstGeom prst="rect">
            <a:avLst/>
          </a:prstGeom>
          <a:solidFill>
            <a:srgbClr val="EB7A3C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99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503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405338" y="442761"/>
            <a:ext cx="11786662" cy="847023"/>
          </a:xfrm>
          <a:prstGeom prst="rect">
            <a:avLst/>
          </a:prstGeom>
          <a:solidFill>
            <a:srgbClr val="F9D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461485" y="203490"/>
            <a:ext cx="11308997" cy="1325563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Анализ работы Службы аварийных комиссаров</a:t>
            </a:r>
            <a:endParaRPr lang="ru-RU" sz="36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87990" y="442761"/>
            <a:ext cx="117348" cy="847023"/>
          </a:xfrm>
          <a:prstGeom prst="rect">
            <a:avLst/>
          </a:prstGeom>
          <a:solidFill>
            <a:srgbClr val="EB7A3C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9933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9310290"/>
              </p:ext>
            </p:extLst>
          </p:nvPr>
        </p:nvGraphicFramePr>
        <p:xfrm>
          <a:off x="287990" y="2114834"/>
          <a:ext cx="11672364" cy="3987582"/>
        </p:xfrm>
        <a:graphic>
          <a:graphicData uri="http://schemas.openxmlformats.org/drawingml/2006/table">
            <a:tbl>
              <a:tblPr/>
              <a:tblGrid>
                <a:gridCol w="1402303"/>
                <a:gridCol w="1051241"/>
                <a:gridCol w="1179353"/>
                <a:gridCol w="483836"/>
                <a:gridCol w="1451511"/>
                <a:gridCol w="1140472"/>
                <a:gridCol w="1127513"/>
                <a:gridCol w="1208144"/>
                <a:gridCol w="1434164"/>
                <a:gridCol w="1193827"/>
              </a:tblGrid>
              <a:tr h="51878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Месяц</a:t>
                      </a:r>
                    </a:p>
                  </a:txBody>
                  <a:tcPr marL="12970" marR="12970" marT="129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Брошенное ТС</a:t>
                      </a:r>
                    </a:p>
                  </a:txBody>
                  <a:tcPr marL="12970" marR="12970" marT="129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Дорожные работы</a:t>
                      </a:r>
                    </a:p>
                  </a:txBody>
                  <a:tcPr marL="12970" marR="12970" marT="129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ДТП</a:t>
                      </a:r>
                    </a:p>
                  </a:txBody>
                  <a:tcPr marL="12970" marR="12970" marT="129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Закончилось топливо</a:t>
                      </a:r>
                    </a:p>
                  </a:txBody>
                  <a:tcPr marL="12970" marR="12970" marT="129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Остановка ТС</a:t>
                      </a:r>
                    </a:p>
                  </a:txBody>
                  <a:tcPr marL="12970" marR="12970" marT="129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Поломка ТС</a:t>
                      </a:r>
                    </a:p>
                  </a:txBody>
                  <a:tcPr marL="12970" marR="12970" marT="129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Препятствие на дороге</a:t>
                      </a:r>
                    </a:p>
                  </a:txBody>
                  <a:tcPr marL="12970" marR="12970" marT="129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Пешеход на </a:t>
                      </a:r>
                      <a:r>
                        <a:rPr lang="ru-RU" sz="1400" b="0" i="0" u="none" strike="noStrike" dirty="0" err="1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проезж.части</a:t>
                      </a:r>
                      <a:endParaRPr lang="ru-RU" sz="14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12970" marR="12970" marT="129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Возгорание ТС</a:t>
                      </a:r>
                    </a:p>
                  </a:txBody>
                  <a:tcPr marL="12970" marR="12970" marT="129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5939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Март</a:t>
                      </a:r>
                    </a:p>
                  </a:txBody>
                  <a:tcPr marL="12970" marR="12970" marT="129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D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12970" marR="12970" marT="129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D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12970" marR="12970" marT="129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D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marL="12970" marR="12970" marT="129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D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12970" marR="12970" marT="129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D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97</a:t>
                      </a:r>
                    </a:p>
                  </a:txBody>
                  <a:tcPr marL="12970" marR="12970" marT="129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D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356</a:t>
                      </a:r>
                    </a:p>
                  </a:txBody>
                  <a:tcPr marL="12970" marR="12970" marT="129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D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12970" marR="12970" marT="129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D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12970" marR="12970" marT="129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D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12970" marR="12970" marT="129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DE9"/>
                    </a:solidFill>
                  </a:tcPr>
                </a:tc>
              </a:tr>
              <a:tr h="27334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Апрель</a:t>
                      </a:r>
                    </a:p>
                  </a:txBody>
                  <a:tcPr marL="12970" marR="12970" marT="129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D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14</a:t>
                      </a:r>
                    </a:p>
                  </a:txBody>
                  <a:tcPr marL="12970" marR="12970" marT="129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D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12970" marR="12970" marT="129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D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33</a:t>
                      </a:r>
                    </a:p>
                  </a:txBody>
                  <a:tcPr marL="12970" marR="12970" marT="129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D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30</a:t>
                      </a:r>
                    </a:p>
                  </a:txBody>
                  <a:tcPr marL="12970" marR="12970" marT="129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D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148</a:t>
                      </a:r>
                    </a:p>
                  </a:txBody>
                  <a:tcPr marL="12970" marR="12970" marT="129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D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455</a:t>
                      </a:r>
                    </a:p>
                  </a:txBody>
                  <a:tcPr marL="12970" marR="12970" marT="129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D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21</a:t>
                      </a:r>
                    </a:p>
                  </a:txBody>
                  <a:tcPr marL="12970" marR="12970" marT="129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D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12970" marR="12970" marT="129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D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12970" marR="12970" marT="129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DE9"/>
                    </a:solidFill>
                  </a:tcPr>
                </a:tc>
              </a:tr>
              <a:tr h="25939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Май</a:t>
                      </a:r>
                    </a:p>
                  </a:txBody>
                  <a:tcPr marL="12970" marR="12970" marT="129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D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12970" marR="12970" marT="129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D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12970" marR="12970" marT="129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D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59</a:t>
                      </a:r>
                    </a:p>
                  </a:txBody>
                  <a:tcPr marL="12970" marR="12970" marT="129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D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50</a:t>
                      </a:r>
                    </a:p>
                  </a:txBody>
                  <a:tcPr marL="12970" marR="12970" marT="129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D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108</a:t>
                      </a:r>
                    </a:p>
                  </a:txBody>
                  <a:tcPr marL="12970" marR="12970" marT="129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D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490</a:t>
                      </a:r>
                    </a:p>
                  </a:txBody>
                  <a:tcPr marL="12970" marR="12970" marT="129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D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marL="12970" marR="12970" marT="129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D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12970" marR="12970" marT="129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D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12970" marR="12970" marT="129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DE9"/>
                    </a:solidFill>
                  </a:tcPr>
                </a:tc>
              </a:tr>
              <a:tr h="27334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Июнь</a:t>
                      </a:r>
                    </a:p>
                  </a:txBody>
                  <a:tcPr marL="12970" marR="12970" marT="129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B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12970" marR="12970" marT="129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B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12970" marR="12970" marT="129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B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67</a:t>
                      </a:r>
                    </a:p>
                  </a:txBody>
                  <a:tcPr marL="12970" marR="12970" marT="129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B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52</a:t>
                      </a:r>
                    </a:p>
                  </a:txBody>
                  <a:tcPr marL="12970" marR="12970" marT="129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B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138</a:t>
                      </a:r>
                    </a:p>
                  </a:txBody>
                  <a:tcPr marL="12970" marR="12970" marT="129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B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548</a:t>
                      </a:r>
                    </a:p>
                  </a:txBody>
                  <a:tcPr marL="12970" marR="12970" marT="129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B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12970" marR="12970" marT="129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B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12970" marR="12970" marT="129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B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12970" marR="12970" marT="129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BEC"/>
                    </a:solidFill>
                  </a:tcPr>
                </a:tc>
              </a:tr>
              <a:tr h="27334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Июль</a:t>
                      </a:r>
                    </a:p>
                  </a:txBody>
                  <a:tcPr marL="12970" marR="12970" marT="129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B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12970" marR="12970" marT="129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B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12970" marR="12970" marT="129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B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88</a:t>
                      </a:r>
                    </a:p>
                  </a:txBody>
                  <a:tcPr marL="12970" marR="12970" marT="129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B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41</a:t>
                      </a:r>
                    </a:p>
                  </a:txBody>
                  <a:tcPr marL="12970" marR="12970" marT="129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B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118</a:t>
                      </a:r>
                    </a:p>
                  </a:txBody>
                  <a:tcPr marL="12970" marR="12970" marT="129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B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631</a:t>
                      </a:r>
                    </a:p>
                  </a:txBody>
                  <a:tcPr marL="12970" marR="12970" marT="129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B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30</a:t>
                      </a:r>
                    </a:p>
                  </a:txBody>
                  <a:tcPr marL="12970" marR="12970" marT="129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B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12970" marR="12970" marT="129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B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12970" marR="12970" marT="129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BEC"/>
                    </a:solidFill>
                  </a:tcPr>
                </a:tc>
              </a:tr>
              <a:tr h="27334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Август</a:t>
                      </a:r>
                    </a:p>
                  </a:txBody>
                  <a:tcPr marL="12970" marR="12970" marT="129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B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12970" marR="12970" marT="129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B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12970" marR="12970" marT="129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B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12970" marR="12970" marT="129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B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46</a:t>
                      </a:r>
                    </a:p>
                  </a:txBody>
                  <a:tcPr marL="12970" marR="12970" marT="129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B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135</a:t>
                      </a:r>
                    </a:p>
                  </a:txBody>
                  <a:tcPr marL="12970" marR="12970" marT="129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B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728</a:t>
                      </a:r>
                    </a:p>
                  </a:txBody>
                  <a:tcPr marL="12970" marR="12970" marT="129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B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12970" marR="12970" marT="129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B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12970" marR="12970" marT="129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B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12970" marR="12970" marT="129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BEC"/>
                    </a:solidFill>
                  </a:tcPr>
                </a:tc>
              </a:tr>
              <a:tr h="27334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Сентябрь</a:t>
                      </a:r>
                    </a:p>
                  </a:txBody>
                  <a:tcPr marL="12970" marR="12970" marT="129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6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21</a:t>
                      </a:r>
                    </a:p>
                  </a:txBody>
                  <a:tcPr marL="12970" marR="12970" marT="129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6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12970" marR="12970" marT="129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6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53</a:t>
                      </a:r>
                    </a:p>
                  </a:txBody>
                  <a:tcPr marL="12970" marR="12970" marT="129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6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72</a:t>
                      </a:r>
                    </a:p>
                  </a:txBody>
                  <a:tcPr marL="12970" marR="12970" marT="129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6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110</a:t>
                      </a:r>
                    </a:p>
                  </a:txBody>
                  <a:tcPr marL="12970" marR="12970" marT="129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6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616</a:t>
                      </a:r>
                    </a:p>
                  </a:txBody>
                  <a:tcPr marL="12970" marR="12970" marT="129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6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12970" marR="12970" marT="129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6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12970" marR="12970" marT="129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6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12970" marR="12970" marT="129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6C1"/>
                    </a:solidFill>
                  </a:tcPr>
                </a:tc>
              </a:tr>
              <a:tr h="25939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Октябрь</a:t>
                      </a:r>
                    </a:p>
                  </a:txBody>
                  <a:tcPr marL="12970" marR="12970" marT="129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6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12970" marR="12970" marT="129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6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12970" marR="12970" marT="129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6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66</a:t>
                      </a:r>
                    </a:p>
                  </a:txBody>
                  <a:tcPr marL="12970" marR="12970" marT="129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6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51</a:t>
                      </a:r>
                    </a:p>
                  </a:txBody>
                  <a:tcPr marL="12970" marR="12970" marT="129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6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12970" marR="12970" marT="129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6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510</a:t>
                      </a:r>
                    </a:p>
                  </a:txBody>
                  <a:tcPr marL="12970" marR="12970" marT="129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6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12970" marR="12970" marT="129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6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12970" marR="12970" marT="129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6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12970" marR="12970" marT="129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6C1"/>
                    </a:solidFill>
                  </a:tcPr>
                </a:tc>
              </a:tr>
              <a:tr h="25939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Ноябрь</a:t>
                      </a:r>
                    </a:p>
                  </a:txBody>
                  <a:tcPr marL="12970" marR="12970" marT="129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6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12970" marR="12970" marT="129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6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12970" marR="12970" marT="129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6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54</a:t>
                      </a:r>
                    </a:p>
                  </a:txBody>
                  <a:tcPr marL="12970" marR="12970" marT="129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6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48</a:t>
                      </a:r>
                    </a:p>
                  </a:txBody>
                  <a:tcPr marL="12970" marR="12970" marT="129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6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81</a:t>
                      </a:r>
                    </a:p>
                  </a:txBody>
                  <a:tcPr marL="12970" marR="12970" marT="129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6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532</a:t>
                      </a:r>
                    </a:p>
                  </a:txBody>
                  <a:tcPr marL="12970" marR="12970" marT="129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6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12970" marR="12970" marT="129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6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12970" marR="12970" marT="129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6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12970" marR="12970" marT="129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6C1"/>
                    </a:solidFill>
                  </a:tcPr>
                </a:tc>
              </a:tr>
              <a:tr h="25939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Декабрь</a:t>
                      </a:r>
                    </a:p>
                  </a:txBody>
                  <a:tcPr marL="12970" marR="12970" marT="129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4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12970" marR="12970" marT="129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4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12970" marR="12970" marT="129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4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48</a:t>
                      </a:r>
                    </a:p>
                  </a:txBody>
                  <a:tcPr marL="12970" marR="12970" marT="129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4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48</a:t>
                      </a:r>
                    </a:p>
                  </a:txBody>
                  <a:tcPr marL="12970" marR="12970" marT="129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4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87</a:t>
                      </a:r>
                    </a:p>
                  </a:txBody>
                  <a:tcPr marL="12970" marR="12970" marT="129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4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524</a:t>
                      </a:r>
                    </a:p>
                  </a:txBody>
                  <a:tcPr marL="12970" marR="12970" marT="129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4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12970" marR="12970" marT="129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4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12970" marR="12970" marT="129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4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12970" marR="12970" marT="129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4FE"/>
                    </a:solidFill>
                  </a:tcPr>
                </a:tc>
              </a:tr>
              <a:tr h="25939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Январь 2018г</a:t>
                      </a:r>
                    </a:p>
                  </a:txBody>
                  <a:tcPr marL="12970" marR="12970" marT="129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4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12970" marR="12970" marT="129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4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12970" marR="12970" marT="129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4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65</a:t>
                      </a:r>
                    </a:p>
                  </a:txBody>
                  <a:tcPr marL="12970" marR="12970" marT="129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4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40</a:t>
                      </a:r>
                    </a:p>
                  </a:txBody>
                  <a:tcPr marL="12970" marR="12970" marT="129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4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76</a:t>
                      </a:r>
                    </a:p>
                  </a:txBody>
                  <a:tcPr marL="12970" marR="12970" marT="129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4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473</a:t>
                      </a:r>
                    </a:p>
                  </a:txBody>
                  <a:tcPr marL="12970" marR="12970" marT="129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4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12970" marR="12970" marT="129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4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12970" marR="12970" marT="129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4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12970" marR="12970" marT="129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4FE"/>
                    </a:solidFill>
                  </a:tcPr>
                </a:tc>
              </a:tr>
              <a:tr h="27236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Февраль 2018г</a:t>
                      </a:r>
                    </a:p>
                  </a:txBody>
                  <a:tcPr marL="12970" marR="12970" marT="129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4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12970" marR="12970" marT="129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4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12970" marR="12970" marT="129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4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59</a:t>
                      </a:r>
                    </a:p>
                  </a:txBody>
                  <a:tcPr marL="12970" marR="12970" marT="129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4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30</a:t>
                      </a:r>
                    </a:p>
                  </a:txBody>
                  <a:tcPr marL="12970" marR="12970" marT="129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4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52</a:t>
                      </a:r>
                    </a:p>
                  </a:txBody>
                  <a:tcPr marL="12970" marR="12970" marT="129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4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415</a:t>
                      </a:r>
                    </a:p>
                  </a:txBody>
                  <a:tcPr marL="12970" marR="12970" marT="129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4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12970" marR="12970" marT="129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4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12970" marR="12970" marT="129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4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12970" marR="12970" marT="129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4FE"/>
                    </a:solidFill>
                  </a:tcPr>
                </a:tc>
              </a:tr>
              <a:tr h="273348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ИТОГО</a:t>
                      </a:r>
                    </a:p>
                  </a:txBody>
                  <a:tcPr marL="12970" marR="12970" marT="129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118</a:t>
                      </a:r>
                    </a:p>
                  </a:txBody>
                  <a:tcPr marL="12970" marR="12970" marT="129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12970" marR="12970" marT="129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709</a:t>
                      </a:r>
                    </a:p>
                  </a:txBody>
                  <a:tcPr marL="12970" marR="12970" marT="129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511</a:t>
                      </a:r>
                    </a:p>
                  </a:txBody>
                  <a:tcPr marL="12970" marR="12970" marT="129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1250</a:t>
                      </a:r>
                    </a:p>
                  </a:txBody>
                  <a:tcPr marL="12970" marR="12970" marT="129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6278</a:t>
                      </a:r>
                    </a:p>
                  </a:txBody>
                  <a:tcPr marL="12970" marR="12970" marT="129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118</a:t>
                      </a:r>
                    </a:p>
                  </a:txBody>
                  <a:tcPr marL="12970" marR="12970" marT="129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16</a:t>
                      </a:r>
                    </a:p>
                  </a:txBody>
                  <a:tcPr marL="12970" marR="12970" marT="129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12970" marR="12970" marT="129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211756" y="1538677"/>
            <a:ext cx="939425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ea typeface="MS Mincho" panose="02020609040205080304" pitchFamily="49" charset="-128"/>
              </a:rPr>
              <a:t>В таблице приведена статистика обращений в Службу Аварийных комиссаров за 2017-2018г.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86537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 rot="5400000">
            <a:off x="4004031" y="-2434867"/>
            <a:ext cx="4183938" cy="12192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9933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37564" y="308184"/>
            <a:ext cx="11469415" cy="957540"/>
          </a:xfrm>
          <a:prstGeom prst="rect">
            <a:avLst/>
          </a:prstGeom>
          <a:solidFill>
            <a:srgbClr val="F9D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180225" y="305379"/>
            <a:ext cx="157339" cy="957540"/>
          </a:xfrm>
          <a:prstGeom prst="rect">
            <a:avLst/>
          </a:prstGeom>
          <a:solidFill>
            <a:srgbClr val="EB7A3C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9933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251841" y="1771763"/>
            <a:ext cx="9223391" cy="890575"/>
          </a:xfrm>
          <a:prstGeom prst="rect">
            <a:avLst/>
          </a:prstGeom>
          <a:solidFill>
            <a:srgbClr val="D2F2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51810" y="124172"/>
            <a:ext cx="10515600" cy="1325563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Способы вызова аварийного комиссара</a:t>
            </a:r>
            <a:endParaRPr lang="ru-RU" sz="4000" b="1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1251840" y="2676572"/>
            <a:ext cx="9223391" cy="9725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1251839" y="4598049"/>
            <a:ext cx="9223391" cy="940452"/>
          </a:xfrm>
          <a:prstGeom prst="rect">
            <a:avLst/>
          </a:prstGeom>
          <a:solidFill>
            <a:srgbClr val="E2EF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1251839" y="3663369"/>
            <a:ext cx="9223391" cy="920446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697706" y="3829186"/>
            <a:ext cx="8538041" cy="13157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b="1" dirty="0" smtClean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С помощью устройства экстренной связи </a:t>
            </a:r>
            <a:r>
              <a:rPr lang="mr-IN" b="1" dirty="0" smtClean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–</a:t>
            </a:r>
            <a:r>
              <a:rPr lang="ru-RU" b="1" dirty="0" smtClean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 кнопки </a:t>
            </a:r>
            <a:r>
              <a:rPr lang="en-US" b="1" dirty="0" smtClean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SOS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en-US" b="1" dirty="0">
              <a:latin typeface="+mj-lt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b="1" dirty="0" smtClean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По </a:t>
            </a:r>
            <a:r>
              <a:rPr lang="ru-RU" b="1" dirty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радиостанции </a:t>
            </a:r>
            <a:r>
              <a:rPr lang="ru-RU" b="1" dirty="0" smtClean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КВ (Си-Би) </a:t>
            </a:r>
            <a:r>
              <a:rPr lang="ru-RU" b="1" dirty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диапазона (15 канал</a:t>
            </a:r>
            <a:r>
              <a:rPr lang="ru-RU" b="1" dirty="0" smtClean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)</a:t>
            </a:r>
            <a:endParaRPr lang="ru-RU" b="1" dirty="0">
              <a:effectLst/>
              <a:latin typeface="+mj-lt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697706" y="1950251"/>
            <a:ext cx="8697696" cy="484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ea typeface="MS Mincho" panose="02020609040205080304" pitchFamily="49" charset="-128"/>
                <a:cs typeface="Times New Roman" panose="02020603050405020304" pitchFamily="18" charset="0"/>
              </a:rPr>
              <a:t>По </a:t>
            </a:r>
            <a:r>
              <a:rPr lang="ru-RU" b="1" dirty="0" smtClean="0">
                <a:ea typeface="MS Mincho" panose="02020609040205080304" pitchFamily="49" charset="-128"/>
                <a:cs typeface="Times New Roman" panose="02020603050405020304" pitchFamily="18" charset="0"/>
              </a:rPr>
              <a:t>телефону </a:t>
            </a:r>
            <a:r>
              <a:rPr lang="ru-RU" b="1" dirty="0">
                <a:ea typeface="MS Mincho" panose="02020609040205080304" pitchFamily="49" charset="-128"/>
                <a:cs typeface="Times New Roman" panose="02020603050405020304" pitchFamily="18" charset="0"/>
              </a:rPr>
              <a:t>Единого информационного центра: </a:t>
            </a:r>
            <a:r>
              <a:rPr lang="ru-RU" b="1" dirty="0" smtClean="0">
                <a:solidFill>
                  <a:srgbClr val="C00000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8-800-707-23-23</a:t>
            </a:r>
            <a:endParaRPr lang="ru-RU" b="1" dirty="0"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697705" y="4717479"/>
            <a:ext cx="86178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ea typeface="MS Mincho" panose="02020609040205080304" pitchFamily="49" charset="-128"/>
                <a:cs typeface="Times New Roman" panose="02020603050405020304" pitchFamily="18" charset="0"/>
              </a:rPr>
              <a:t/>
            </a:r>
            <a:br>
              <a:rPr lang="ru-RU" b="1" dirty="0">
                <a:ea typeface="MS Mincho" panose="02020609040205080304" pitchFamily="49" charset="-128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1697706" y="2898549"/>
            <a:ext cx="3760132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ea typeface="MS Mincho" panose="02020609040205080304" pitchFamily="49" charset="-128"/>
                <a:cs typeface="Times New Roman" panose="02020603050405020304" pitchFamily="18" charset="0"/>
              </a:rPr>
              <a:t>Через мобильное </a:t>
            </a:r>
            <a:r>
              <a:rPr lang="ru-RU" b="1" dirty="0" smtClean="0">
                <a:ea typeface="MS Mincho" panose="02020609040205080304" pitchFamily="49" charset="-128"/>
                <a:cs typeface="Times New Roman" panose="02020603050405020304" pitchFamily="18" charset="0"/>
              </a:rPr>
              <a:t>приложение</a:t>
            </a:r>
            <a:endParaRPr lang="ru-RU" b="1" dirty="0"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177909" y="1760027"/>
            <a:ext cx="159655" cy="3778474"/>
          </a:xfrm>
          <a:prstGeom prst="rect">
            <a:avLst/>
          </a:prstGeom>
          <a:solidFill>
            <a:srgbClr val="EB7A3C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99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6393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">
      <a:dk1>
        <a:srgbClr val="3F3F3F"/>
      </a:dk1>
      <a:lt1>
        <a:srgbClr val="FFFFFF"/>
      </a:lt1>
      <a:dk2>
        <a:srgbClr val="3F3F3F"/>
      </a:dk2>
      <a:lt2>
        <a:srgbClr val="E7E6E6"/>
      </a:lt2>
      <a:accent1>
        <a:srgbClr val="FFC000"/>
      </a:accent1>
      <a:accent2>
        <a:srgbClr val="ED7D31"/>
      </a:accent2>
      <a:accent3>
        <a:srgbClr val="A5A5A5"/>
      </a:accent3>
      <a:accent4>
        <a:srgbClr val="FFC000"/>
      </a:accent4>
      <a:accent5>
        <a:srgbClr val="FFD965"/>
      </a:accent5>
      <a:accent6>
        <a:srgbClr val="FFC000"/>
      </a:accent6>
      <a:hlink>
        <a:srgbClr val="FFC000"/>
      </a:hlink>
      <a:folHlink>
        <a:srgbClr val="FFC00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2731</TotalTime>
  <Words>652</Words>
  <Application>Microsoft Macintosh PowerPoint</Application>
  <PresentationFormat>Другой</PresentationFormat>
  <Paragraphs>215</Paragraphs>
  <Slides>14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Служба аварийных комиссаров для пользователей платных дорог</vt:lpstr>
      <vt:lpstr>Вопросы для рассмотрения</vt:lpstr>
      <vt:lpstr>Аварийный комиссар</vt:lpstr>
      <vt:lpstr>Правовые основы деятельности </vt:lpstr>
      <vt:lpstr>Задачи Службы аварийных комиссаров </vt:lpstr>
      <vt:lpstr>Функции аварийного комиссара </vt:lpstr>
      <vt:lpstr>Комплект оборудования </vt:lpstr>
      <vt:lpstr>Анализ работы Службы аварийных комиссаров</vt:lpstr>
      <vt:lpstr>Способы вызова аварийного комиссара</vt:lpstr>
      <vt:lpstr>Пути повышения эффективности работы</vt:lpstr>
      <vt:lpstr>Использование в работе для наблюдения за обстановкой на дороге БПЛА (дронов)</vt:lpstr>
      <vt:lpstr>Использование в работе для наблюдения за обстановкой на дороге БПЛА (дронов)</vt:lpstr>
      <vt:lpstr>Использование в работе для наблюдения за обстановкой на дороге БПЛА (дронов)</vt:lpstr>
      <vt:lpstr>Спасибо за внимание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Сидоренко Алина Сергеевна</dc:creator>
  <cp:lastModifiedBy>Сергей Дементьев</cp:lastModifiedBy>
  <cp:revision>144</cp:revision>
  <cp:lastPrinted>2018-03-28T10:46:06Z</cp:lastPrinted>
  <dcterms:created xsi:type="dcterms:W3CDTF">2018-03-21T07:06:23Z</dcterms:created>
  <dcterms:modified xsi:type="dcterms:W3CDTF">2018-04-05T05:04:03Z</dcterms:modified>
</cp:coreProperties>
</file>