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2" r:id="rId1"/>
  </p:sldMasterIdLst>
  <p:notesMasterIdLst>
    <p:notesMasterId r:id="rId19"/>
  </p:notesMasterIdLst>
  <p:sldIdLst>
    <p:sldId id="628" r:id="rId2"/>
    <p:sldId id="730" r:id="rId3"/>
    <p:sldId id="728" r:id="rId4"/>
    <p:sldId id="729" r:id="rId5"/>
    <p:sldId id="733" r:id="rId6"/>
    <p:sldId id="723" r:id="rId7"/>
    <p:sldId id="735" r:id="rId8"/>
    <p:sldId id="717" r:id="rId9"/>
    <p:sldId id="699" r:id="rId10"/>
    <p:sldId id="731" r:id="rId11"/>
    <p:sldId id="691" r:id="rId12"/>
    <p:sldId id="692" r:id="rId13"/>
    <p:sldId id="659" r:id="rId14"/>
    <p:sldId id="682" r:id="rId15"/>
    <p:sldId id="667" r:id="rId16"/>
    <p:sldId id="719" r:id="rId17"/>
    <p:sldId id="600" r:id="rId18"/>
  </p:sldIdLst>
  <p:sldSz cx="9144000" cy="6858000" type="screen4x3"/>
  <p:notesSz cx="6769100" cy="9906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rgbClr val="FFFF00"/>
        </a:solidFill>
        <a:latin typeface="Courier New" pitchFamily="49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rgbClr val="FFFF00"/>
        </a:solidFill>
        <a:latin typeface="Courier New" pitchFamily="49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rgbClr val="FFFF00"/>
        </a:solidFill>
        <a:latin typeface="Courier New" pitchFamily="49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rgbClr val="FFFF00"/>
        </a:solidFill>
        <a:latin typeface="Courier New" pitchFamily="49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rgbClr val="FFFF00"/>
        </a:solidFill>
        <a:latin typeface="Courier New" pitchFamily="49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rgbClr val="FFFF00"/>
        </a:solidFill>
        <a:latin typeface="Courier New" pitchFamily="49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rgbClr val="FFFF00"/>
        </a:solidFill>
        <a:latin typeface="Courier New" pitchFamily="49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rgbClr val="FFFF00"/>
        </a:solidFill>
        <a:latin typeface="Courier New" pitchFamily="49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rgbClr val="FFFF00"/>
        </a:solidFill>
        <a:latin typeface="Courier New" pitchFamily="4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99"/>
    <a:srgbClr val="F8F7EC"/>
    <a:srgbClr val="993300"/>
    <a:srgbClr val="99CCFF"/>
    <a:srgbClr val="CCFFFF"/>
    <a:srgbClr val="CCFF33"/>
    <a:srgbClr val="FF33D9"/>
    <a:srgbClr val="FF33CC"/>
    <a:srgbClr val="CC00FF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1" autoAdjust="0"/>
    <p:restoredTop sz="94611" autoAdjust="0"/>
  </p:normalViewPr>
  <p:slideViewPr>
    <p:cSldViewPr>
      <p:cViewPr>
        <p:scale>
          <a:sx n="100" d="100"/>
          <a:sy n="100" d="100"/>
        </p:scale>
        <p:origin x="-1188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32434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51" tIns="45575" rIns="91151" bIns="45575" numCol="1" anchor="t" anchorCtr="0" compatLnSpc="1">
            <a:prstTxWarp prst="textNoShape">
              <a:avLst/>
            </a:prstTxWarp>
          </a:bodyPr>
          <a:lstStyle>
            <a:lvl1pPr defTabSz="909983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5087" y="0"/>
            <a:ext cx="2932434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51" tIns="45575" rIns="91151" bIns="45575" numCol="1" anchor="t" anchorCtr="0" compatLnSpc="1">
            <a:prstTxWarp prst="textNoShape">
              <a:avLst/>
            </a:prstTxWarp>
          </a:bodyPr>
          <a:lstStyle>
            <a:lvl1pPr algn="r" defTabSz="909983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594" y="4706659"/>
            <a:ext cx="5415912" cy="445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51" tIns="45575" rIns="91151" bIns="455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08562"/>
            <a:ext cx="2932434" cy="49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51" tIns="45575" rIns="91151" bIns="45575" numCol="1" anchor="b" anchorCtr="0" compatLnSpc="1">
            <a:prstTxWarp prst="textNoShape">
              <a:avLst/>
            </a:prstTxWarp>
          </a:bodyPr>
          <a:lstStyle>
            <a:lvl1pPr defTabSz="909983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5087" y="9408562"/>
            <a:ext cx="2932434" cy="49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51" tIns="45575" rIns="91151" bIns="45575" numCol="1" anchor="b" anchorCtr="0" compatLnSpc="1">
            <a:prstTxWarp prst="textNoShape">
              <a:avLst/>
            </a:prstTxWarp>
          </a:bodyPr>
          <a:lstStyle>
            <a:lvl1pPr algn="r" defTabSz="909983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8CBEB50-739F-4148-8D43-47E854017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7718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660A46-EA60-42AC-93BC-0FEB888FD333}" type="slidenum">
              <a:rPr lang="ru-RU" smtClean="0">
                <a:latin typeface="Arial" pitchFamily="34" charset="0"/>
              </a:rPr>
              <a:pPr/>
              <a:t>8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E0299-C37F-4546-857B-186C01BD11D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660A46-EA60-42AC-93BC-0FEB888FD333}" type="slidenum">
              <a:rPr lang="ru-RU" smtClean="0">
                <a:latin typeface="Arial" pitchFamily="34" charset="0"/>
              </a:rPr>
              <a:pPr/>
              <a:t>11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660A46-EA60-42AC-93BC-0FEB888FD333}" type="slidenum">
              <a:rPr lang="ru-RU" smtClean="0">
                <a:latin typeface="Arial" pitchFamily="34" charset="0"/>
              </a:rPr>
              <a:pPr/>
              <a:t>12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/>
          </p:cNvSpPr>
          <p:nvPr>
            <p:ph type="dt" sz="half" idx="10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A1B46-AAC9-4EE3-A98E-9EB8FFE87FCB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endParaRPr dirty="0"/>
          </a:p>
        </p:txBody>
      </p:sp>
      <p:sp>
        <p:nvSpPr>
          <p:cNvPr id="6" name="Rectangle 8"/>
          <p:cNvSpPr>
            <a:spLocks noGrp="1"/>
          </p:cNvSpPr>
          <p:nvPr>
            <p:ph type="body" sz="quarter" idx="13"/>
          </p:nvPr>
        </p:nvSpPr>
        <p:spPr>
          <a:xfrm>
            <a:off x="323528" y="92968"/>
            <a:ext cx="8077200" cy="383704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marL="0" indent="0" eaLnBrk="1" latinLnBrk="0" hangingPunct="1">
              <a:buNone/>
              <a:defRPr kumimoji="0" lang="ru-RU" sz="24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4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990C2-3253-4080-BB39-1961ED7CFC1C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Rectangle 1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76C7C34-A4BD-408E-BA5F-FDE8C0639169}" type="datetime1">
              <a:rPr lang="ru-RU" smtClean="0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58188" y="6492875"/>
            <a:ext cx="7858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99F0A-47F7-344C-BEC2-649C765D7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138" y="277813"/>
            <a:ext cx="8805862" cy="129381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8" y="277813"/>
            <a:ext cx="8805862" cy="129381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700" y="1711325"/>
            <a:ext cx="3973513" cy="4232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11325"/>
            <a:ext cx="3975100" cy="4232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336550" y="6443663"/>
            <a:ext cx="1701800" cy="1587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91B9E810-EAE6-4250-8DA7-852F65D2AFCA}" type="slidenum">
              <a:rPr lang="en-US"/>
              <a:pPr>
                <a:defRPr/>
              </a:pPr>
              <a:t>‹#›</a:t>
            </a:fld>
            <a:r>
              <a:rPr lang="en-US"/>
              <a:t> / 2012-06 / PAKI / ©Vaisala</a:t>
            </a:r>
          </a:p>
        </p:txBody>
      </p:sp>
    </p:spTree>
  </p:cSld>
  <p:clrMapOvr>
    <a:masterClrMapping/>
  </p:clrMapOvr>
  <p:transition spd="slow"/>
  <p:hf sldNum="0"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/>
          </p:cNvSpPr>
          <p:nvPr>
            <p:ph type="body" idx="1"/>
          </p:nvPr>
        </p:nvSpPr>
        <p:spPr bwMode="auto">
          <a:xfrm>
            <a:off x="304800" y="381000"/>
            <a:ext cx="8077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6503988" y="6473825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0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F67C6E7-FDBA-441D-A80B-64741A5B0450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000">
                <a:solidFill>
                  <a:sysClr val="windowText" lastClr="000000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6619664"/>
            <a:ext cx="9144000" cy="238336"/>
          </a:xfrm>
          <a:prstGeom prst="rect">
            <a:avLst/>
          </a:prstGeom>
          <a:solidFill>
            <a:srgbClr val="8C1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ижний колонтитул 4"/>
          <p:cNvSpPr txBox="1">
            <a:spLocks/>
          </p:cNvSpPr>
          <p:nvPr userDrawn="1"/>
        </p:nvSpPr>
        <p:spPr>
          <a:xfrm>
            <a:off x="-51792" y="6594803"/>
            <a:ext cx="1383432" cy="290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FFFFFF"/>
                </a:solidFill>
                <a:latin typeface="Courier New" pitchFamily="49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00"/>
                </a:solidFill>
                <a:latin typeface="Courier New" pitchFamily="49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00"/>
                </a:solidFill>
                <a:latin typeface="Courier New" pitchFamily="49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00"/>
                </a:solidFill>
                <a:latin typeface="Courier New" pitchFamily="49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00"/>
                </a:solidFill>
                <a:latin typeface="Courier New" pitchFamily="49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rgbClr val="FFFF00"/>
                </a:solidFill>
                <a:latin typeface="Courier New" pitchFamily="49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rgbClr val="FFFF00"/>
                </a:solidFill>
                <a:latin typeface="Courier New" pitchFamily="49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rgbClr val="FFFF00"/>
                </a:solidFill>
                <a:latin typeface="Courier New" pitchFamily="49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rgbClr val="FFFF00"/>
                </a:solidFill>
                <a:latin typeface="Courier New" pitchFamily="49" charset="0"/>
                <a:ea typeface="+mn-ea"/>
                <a:cs typeface="+mn-cs"/>
              </a:defRPr>
            </a:lvl9pPr>
          </a:lstStyle>
          <a:p>
            <a:r>
              <a:rPr lang="en-US" sz="900" dirty="0" smtClean="0"/>
              <a:t>www.trasscom.com</a:t>
            </a:r>
          </a:p>
          <a:p>
            <a:r>
              <a:rPr lang="en-US" sz="900" dirty="0" smtClean="0"/>
              <a:t>+7(495) 645-05-08</a:t>
            </a:r>
            <a:endParaRPr lang="ru-RU" sz="900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359016"/>
            <a:ext cx="9144000" cy="238336"/>
          </a:xfrm>
          <a:prstGeom prst="rect">
            <a:avLst/>
          </a:prstGeom>
          <a:solidFill>
            <a:srgbClr val="004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C:\Users\Admin\Documents\Маркетинг\Логотип\Полный комплект\TrasscomStyle 01\TrasscomStyle_Logo_2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093296"/>
            <a:ext cx="1425141" cy="25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32" r:id="rId1"/>
    <p:sldLayoutId id="2147484726" r:id="rId2"/>
    <p:sldLayoutId id="2147484735" r:id="rId3"/>
    <p:sldLayoutId id="2147484736" r:id="rId4"/>
    <p:sldLayoutId id="2147484738" r:id="rId5"/>
    <p:sldLayoutId id="2147484739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2400" cap="small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9pPr>
      <a:extLst/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lang="ru-RU" sz="1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lang="ru-RU" sz="11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lang="ru-RU" sz="11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lang="ru-RU" sz="11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lang="ru-RU" sz="11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hyperlink" Target="http://www.concern-orion.ru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hyperlink" Target="http://www.concern-orion.ru/" TargetMode="Externa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hyperlink" Target="http://www.concern-orion.ru/" TargetMode="Externa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hyperlink" Target="http://www.concern-orion.ru/" TargetMode="Externa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hyperlink" Target="http://www.concern-orion.ru/" TargetMode="Externa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7.png"/><Relationship Id="rId4" Type="http://schemas.openxmlformats.org/officeDocument/2006/relationships/hyperlink" Target="http://www.concern-orion.ru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hyperlink" Target="http://www.concern-orion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concern-orion.ru/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concern-orion.ru/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concern-orion.ru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hyperlink" Target="http://www.concern-orion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hyperlink" Target="http://www.concern-orion.ru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5.png"/><Relationship Id="rId18" Type="http://schemas.openxmlformats.org/officeDocument/2006/relationships/image" Target="../media/image23.jpeg"/><Relationship Id="rId3" Type="http://schemas.openxmlformats.org/officeDocument/2006/relationships/image" Target="../media/image11.jpeg"/><Relationship Id="rId21" Type="http://schemas.openxmlformats.org/officeDocument/2006/relationships/image" Target="../media/image3.png"/><Relationship Id="rId7" Type="http://schemas.openxmlformats.org/officeDocument/2006/relationships/image" Target="../media/image15.png"/><Relationship Id="rId12" Type="http://schemas.openxmlformats.org/officeDocument/2006/relationships/image" Target="../media/image4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pn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5" Type="http://schemas.openxmlformats.org/officeDocument/2006/relationships/image" Target="../media/image20.png"/><Relationship Id="rId10" Type="http://schemas.openxmlformats.org/officeDocument/2006/relationships/image" Target="../media/image18.jpeg"/><Relationship Id="rId19" Type="http://schemas.openxmlformats.org/officeDocument/2006/relationships/image" Target="../media/image24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hyperlink" Target="http://www.concern-orion.ru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3.png"/><Relationship Id="rId3" Type="http://schemas.openxmlformats.org/officeDocument/2006/relationships/image" Target="../media/image26.png"/><Relationship Id="rId7" Type="http://schemas.openxmlformats.org/officeDocument/2006/relationships/image" Target="../media/image4.pn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11" Type="http://schemas.openxmlformats.org/officeDocument/2006/relationships/image" Target="../media/image31.jpeg"/><Relationship Id="rId5" Type="http://schemas.openxmlformats.org/officeDocument/2006/relationships/image" Target="../media/image28.jpeg"/><Relationship Id="rId15" Type="http://schemas.openxmlformats.org/officeDocument/2006/relationships/image" Target="../media/image34.png"/><Relationship Id="rId10" Type="http://schemas.openxmlformats.org/officeDocument/2006/relationships/image" Target="../media/image30.jpeg"/><Relationship Id="rId4" Type="http://schemas.openxmlformats.org/officeDocument/2006/relationships/image" Target="../media/image27.jpeg"/><Relationship Id="rId9" Type="http://schemas.openxmlformats.org/officeDocument/2006/relationships/hyperlink" Target="http://www.concern-orion.ru/" TargetMode="External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4tochki.ru/descriptions/news/carclub/05_04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4" cy="609329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71600" y="44624"/>
            <a:ext cx="72728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Влияние метеорологического обеспечения  на безопасность и содержание автодорог</a:t>
            </a:r>
            <a:endParaRPr lang="ru-RU" sz="4000" dirty="0">
              <a:solidFill>
                <a:schemeClr val="bg1"/>
              </a:solidFill>
              <a:latin typeface="Arial Black" pitchFamily="34" charset="0"/>
              <a:ea typeface="Batang" pitchFamily="18" charset="-127"/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98229" cy="4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9512" y="620688"/>
            <a:ext cx="896448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indent="360000" algn="just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200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indent="36000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Наличие развитой </a:t>
            </a:r>
            <a:r>
              <a:rPr lang="ru-RU" sz="2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ВЭБ-службы</a:t>
            </a:r>
            <a:r>
              <a:rPr lang="ru-RU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 станции</a:t>
            </a:r>
          </a:p>
          <a:p>
            <a:pPr lvl="1" indent="36000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Детальный контроль состояния оборудования</a:t>
            </a:r>
          </a:p>
          <a:p>
            <a:pPr lvl="1" indent="36000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Автоматическая метрологическая коррекция данных</a:t>
            </a:r>
          </a:p>
          <a:p>
            <a:pPr lvl="1" indent="36000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Полное соответствие требованиям нормативных документов РФ</a:t>
            </a:r>
          </a:p>
          <a:p>
            <a:pPr lvl="1" indent="36000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управляемого табло к станции</a:t>
            </a:r>
          </a:p>
          <a:p>
            <a:pPr lvl="1" indent="36000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Высокая устойчивость передачи данных</a:t>
            </a:r>
          </a:p>
          <a:p>
            <a:pPr lvl="1" indent="36000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Низкое энергопотребление</a:t>
            </a:r>
          </a:p>
          <a:p>
            <a:pPr lvl="1" indent="36000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Накопление данных на энергонезависимый носитель</a:t>
            </a:r>
          </a:p>
          <a:p>
            <a:pPr lvl="1" indent="36000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Учет операций по ремонту и обслуживанию </a:t>
            </a:r>
          </a:p>
          <a:p>
            <a:pPr lvl="1" indent="36000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сбора данных по произвольному графику</a:t>
            </a:r>
            <a:r>
              <a:rPr lang="ru-RU" sz="3200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</a:br>
            <a:endParaRPr lang="ru-RU" sz="3200" dirty="0">
              <a:solidFill>
                <a:srgbClr val="C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-1" y="-17463"/>
            <a:ext cx="9129713" cy="677863"/>
            <a:chOff x="-23813" y="-17464"/>
            <a:chExt cx="9153526" cy="677864"/>
          </a:xfrm>
        </p:grpSpPr>
        <p:pic>
          <p:nvPicPr>
            <p:cNvPr id="5" name="Picture 1" descr="maks_ppt_V2-02_small_arrow_1920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21" y="-17463"/>
              <a:ext cx="9139134" cy="677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-23813" y="-17464"/>
              <a:ext cx="9153526" cy="677864"/>
              <a:chOff x="-23813" y="-17464"/>
              <a:chExt cx="9153526" cy="677864"/>
            </a:xfrm>
          </p:grpSpPr>
          <p:pic>
            <p:nvPicPr>
              <p:cNvPr id="8" name="Picture 2" descr="arrow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1758" r="-21758"/>
              <a:stretch>
                <a:fillRect/>
              </a:stretch>
            </p:blipFill>
            <p:spPr bwMode="auto">
              <a:xfrm>
                <a:off x="-23813" y="-17463"/>
                <a:ext cx="2435573" cy="677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Содержимое 2">
                <a:hlinkClick r:id="rId4"/>
              </p:cNvPr>
              <p:cNvSpPr txBox="1">
                <a:spLocks/>
              </p:cNvSpPr>
              <p:nvPr/>
            </p:nvSpPr>
            <p:spPr bwMode="auto">
              <a:xfrm>
                <a:off x="1890350" y="13267"/>
                <a:ext cx="5273938" cy="647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1pPr>
                <a:lvl2pPr marL="742950" indent="-285750"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2pPr>
                <a:lvl3pPr marL="1143000" indent="-228600"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3pPr>
                <a:lvl4pPr marL="1600200" indent="-228600"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4pPr>
                <a:lvl5pPr marL="2057400" indent="-228600"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800" dirty="0" smtClean="0">
                    <a:solidFill>
                      <a:srgbClr val="20428E"/>
                    </a:solidFill>
                    <a:latin typeface="Tahoma" pitchFamily="34" charset="0"/>
                    <a:cs typeface="Tahoma" pitchFamily="34" charset="0"/>
                  </a:rPr>
                  <a:t>Преимущества </a:t>
                </a:r>
                <a:r>
                  <a:rPr lang="en-US" altLang="ru-RU" sz="2800" dirty="0" smtClean="0">
                    <a:solidFill>
                      <a:srgbClr val="20428E"/>
                    </a:solidFill>
                    <a:latin typeface="Tahoma" pitchFamily="34" charset="0"/>
                    <a:cs typeface="Tahoma" pitchFamily="34" charset="0"/>
                  </a:rPr>
                  <a:t>RWS 200</a:t>
                </a:r>
                <a:endParaRPr lang="ru-RU" altLang="ru-RU" sz="2800" dirty="0">
                  <a:solidFill>
                    <a:srgbClr val="20428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1" name="Picture 2" descr="arrow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1758" r="-21758"/>
              <a:stretch>
                <a:fillRect/>
              </a:stretch>
            </p:blipFill>
            <p:spPr bwMode="auto">
              <a:xfrm flipH="1">
                <a:off x="6694140" y="-17464"/>
                <a:ext cx="2435573" cy="677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498229" cy="4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988840"/>
            <a:ext cx="7416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Специальное программное обеспечение АСМО</a:t>
            </a:r>
            <a:endParaRPr lang="ru-RU" sz="40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836712"/>
            <a:ext cx="835292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Состав программного обеспечения</a:t>
            </a:r>
          </a:p>
          <a:p>
            <a:pPr indent="3600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Модуль сбора и обработки данных</a:t>
            </a:r>
          </a:p>
          <a:p>
            <a:pPr indent="3600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Модуль формирования  рекомендаций</a:t>
            </a:r>
          </a:p>
          <a:p>
            <a:pPr indent="3600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Модуль оценки показателей содержания</a:t>
            </a:r>
          </a:p>
          <a:p>
            <a:pPr indent="3600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Модуль отображения данных</a:t>
            </a:r>
          </a:p>
          <a:p>
            <a:pPr indent="3600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Модуль прогнозирования</a:t>
            </a:r>
          </a:p>
          <a:p>
            <a:pPr indent="3600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База данных</a:t>
            </a:r>
          </a:p>
          <a:p>
            <a:pPr indent="3600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Модуль настройки, диагностирования и администрирования</a:t>
            </a:r>
          </a:p>
          <a:p>
            <a:pPr algn="just"/>
            <a:endParaRPr lang="ru-RU" sz="18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just"/>
            <a:endParaRPr lang="ru-RU" sz="1800" dirty="0">
              <a:solidFill>
                <a:schemeClr val="tx1"/>
              </a:solidFill>
            </a:endParaRPr>
          </a:p>
        </p:txBody>
      </p: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-1" y="-17463"/>
            <a:ext cx="9129713" cy="677863"/>
            <a:chOff x="-23813" y="-17464"/>
            <a:chExt cx="9153526" cy="677864"/>
          </a:xfrm>
        </p:grpSpPr>
        <p:pic>
          <p:nvPicPr>
            <p:cNvPr id="4" name="Picture 1" descr="maks_ppt_V2-02_small_arrow_1920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21" y="-17463"/>
              <a:ext cx="9139134" cy="677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Группа 1"/>
            <p:cNvGrpSpPr>
              <a:grpSpLocks/>
            </p:cNvGrpSpPr>
            <p:nvPr/>
          </p:nvGrpSpPr>
          <p:grpSpPr bwMode="auto">
            <a:xfrm>
              <a:off x="-23813" y="-17464"/>
              <a:ext cx="9153526" cy="677864"/>
              <a:chOff x="-23813" y="-17464"/>
              <a:chExt cx="9153526" cy="677864"/>
            </a:xfrm>
          </p:grpSpPr>
          <p:pic>
            <p:nvPicPr>
              <p:cNvPr id="6" name="Picture 2" descr="arrow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1758" r="-21758"/>
              <a:stretch>
                <a:fillRect/>
              </a:stretch>
            </p:blipFill>
            <p:spPr bwMode="auto">
              <a:xfrm>
                <a:off x="-23813" y="-17463"/>
                <a:ext cx="2435573" cy="677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Содержимое 2">
                <a:hlinkClick r:id="rId5"/>
              </p:cNvPr>
              <p:cNvSpPr txBox="1">
                <a:spLocks/>
              </p:cNvSpPr>
              <p:nvPr/>
            </p:nvSpPr>
            <p:spPr bwMode="auto">
              <a:xfrm>
                <a:off x="1547664" y="13267"/>
                <a:ext cx="6120680" cy="647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1pPr>
                <a:lvl2pPr marL="742950" indent="-285750"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2pPr>
                <a:lvl3pPr marL="1143000" indent="-228600"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3pPr>
                <a:lvl4pPr marL="1600200" indent="-228600"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4pPr>
                <a:lvl5pPr marL="2057400" indent="-228600"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800" dirty="0" smtClean="0">
                    <a:solidFill>
                      <a:srgbClr val="20428E"/>
                    </a:solidFill>
                    <a:latin typeface="Tahoma" pitchFamily="34" charset="0"/>
                    <a:cs typeface="Tahoma" pitchFamily="34" charset="0"/>
                  </a:rPr>
                  <a:t>Состав СПО системы</a:t>
                </a:r>
                <a:endParaRPr lang="ru-RU" altLang="ru-RU" sz="2800" dirty="0">
                  <a:solidFill>
                    <a:srgbClr val="20428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8" name="Picture 2" descr="arrow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1758" r="-21758"/>
              <a:stretch>
                <a:fillRect/>
              </a:stretch>
            </p:blipFill>
            <p:spPr bwMode="auto">
              <a:xfrm flipH="1">
                <a:off x="6694140" y="-17464"/>
                <a:ext cx="2435573" cy="677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498229" cy="4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76141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-1" y="-17463"/>
            <a:ext cx="9129713" cy="677863"/>
            <a:chOff x="-23813" y="-17464"/>
            <a:chExt cx="9153526" cy="677864"/>
          </a:xfrm>
        </p:grpSpPr>
        <p:pic>
          <p:nvPicPr>
            <p:cNvPr id="6" name="Picture 1" descr="maks_ppt_V2-02_small_arrow_1920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21" y="-17463"/>
              <a:ext cx="9139134" cy="677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Группа 1"/>
            <p:cNvGrpSpPr>
              <a:grpSpLocks/>
            </p:cNvGrpSpPr>
            <p:nvPr/>
          </p:nvGrpSpPr>
          <p:grpSpPr bwMode="auto">
            <a:xfrm>
              <a:off x="-23813" y="-17464"/>
              <a:ext cx="9153526" cy="677864"/>
              <a:chOff x="-23813" y="-17464"/>
              <a:chExt cx="9153526" cy="677864"/>
            </a:xfrm>
          </p:grpSpPr>
          <p:pic>
            <p:nvPicPr>
              <p:cNvPr id="8" name="Picture 2" descr="arrow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1758" r="-21758"/>
              <a:stretch>
                <a:fillRect/>
              </a:stretch>
            </p:blipFill>
            <p:spPr bwMode="auto">
              <a:xfrm>
                <a:off x="-23813" y="-17463"/>
                <a:ext cx="2435573" cy="677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Содержимое 2">
                <a:hlinkClick r:id="rId5"/>
              </p:cNvPr>
              <p:cNvSpPr txBox="1">
                <a:spLocks/>
              </p:cNvSpPr>
              <p:nvPr/>
            </p:nvSpPr>
            <p:spPr bwMode="auto">
              <a:xfrm>
                <a:off x="1547664" y="13267"/>
                <a:ext cx="6120680" cy="647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1pPr>
                <a:lvl2pPr marL="742950" indent="-285750"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2pPr>
                <a:lvl3pPr marL="1143000" indent="-228600"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3pPr>
                <a:lvl4pPr marL="1600200" indent="-228600"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4pPr>
                <a:lvl5pPr marL="2057400" indent="-228600"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800" dirty="0" smtClean="0">
                    <a:solidFill>
                      <a:srgbClr val="20428E"/>
                    </a:solidFill>
                    <a:latin typeface="Tahoma" pitchFamily="34" charset="0"/>
                    <a:cs typeface="Tahoma" pitchFamily="34" charset="0"/>
                  </a:rPr>
                  <a:t>Метеоусловия на сети</a:t>
                </a:r>
                <a:endParaRPr lang="ru-RU" altLang="ru-RU" sz="2800" dirty="0">
                  <a:solidFill>
                    <a:srgbClr val="20428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0" name="Picture 2" descr="arrow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1758" r="-21758"/>
              <a:stretch>
                <a:fillRect/>
              </a:stretch>
            </p:blipFill>
            <p:spPr bwMode="auto">
              <a:xfrm flipH="1">
                <a:off x="6694140" y="-17464"/>
                <a:ext cx="2435573" cy="677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498229" cy="4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4444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676875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-1" y="-17463"/>
            <a:ext cx="9129713" cy="677863"/>
            <a:chOff x="-23813" y="-17464"/>
            <a:chExt cx="9153526" cy="677864"/>
          </a:xfrm>
        </p:grpSpPr>
        <p:pic>
          <p:nvPicPr>
            <p:cNvPr id="7" name="Picture 1" descr="maks_ppt_V2-02_small_arrow_1920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21" y="-17463"/>
              <a:ext cx="9139134" cy="677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Группа 1"/>
            <p:cNvGrpSpPr>
              <a:grpSpLocks/>
            </p:cNvGrpSpPr>
            <p:nvPr/>
          </p:nvGrpSpPr>
          <p:grpSpPr bwMode="auto">
            <a:xfrm>
              <a:off x="-23813" y="-17464"/>
              <a:ext cx="9153526" cy="677864"/>
              <a:chOff x="-23813" y="-17464"/>
              <a:chExt cx="9153526" cy="677864"/>
            </a:xfrm>
          </p:grpSpPr>
          <p:pic>
            <p:nvPicPr>
              <p:cNvPr id="9" name="Picture 2" descr="arrow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1758" r="-21758"/>
              <a:stretch>
                <a:fillRect/>
              </a:stretch>
            </p:blipFill>
            <p:spPr bwMode="auto">
              <a:xfrm>
                <a:off x="-23813" y="-17463"/>
                <a:ext cx="2435573" cy="677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Содержимое 2">
                <a:hlinkClick r:id="rId5"/>
              </p:cNvPr>
              <p:cNvSpPr txBox="1">
                <a:spLocks/>
              </p:cNvSpPr>
              <p:nvPr/>
            </p:nvSpPr>
            <p:spPr bwMode="auto">
              <a:xfrm>
                <a:off x="1547664" y="13267"/>
                <a:ext cx="6120680" cy="647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1pPr>
                <a:lvl2pPr marL="742950" indent="-285750"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2pPr>
                <a:lvl3pPr marL="1143000" indent="-228600"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3pPr>
                <a:lvl4pPr marL="1600200" indent="-228600"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4pPr>
                <a:lvl5pPr marL="2057400" indent="-228600"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800" dirty="0" smtClean="0">
                    <a:solidFill>
                      <a:srgbClr val="20428E"/>
                    </a:solidFill>
                    <a:latin typeface="Tahoma" pitchFamily="34" charset="0"/>
                    <a:cs typeface="Tahoma" pitchFamily="34" charset="0"/>
                  </a:rPr>
                  <a:t>Метеоданные в точках</a:t>
                </a:r>
                <a:endParaRPr lang="ru-RU" altLang="ru-RU" sz="2800" dirty="0">
                  <a:solidFill>
                    <a:srgbClr val="20428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1" name="Picture 2" descr="arrow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1758" r="-21758"/>
              <a:stretch>
                <a:fillRect/>
              </a:stretch>
            </p:blipFill>
            <p:spPr bwMode="auto">
              <a:xfrm flipH="1">
                <a:off x="6694140" y="-17464"/>
                <a:ext cx="2435573" cy="677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498229" cy="4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4444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7881526" cy="53285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-1" y="-17463"/>
            <a:ext cx="9129713" cy="677863"/>
            <a:chOff x="-23813" y="-17464"/>
            <a:chExt cx="9153526" cy="677864"/>
          </a:xfrm>
        </p:grpSpPr>
        <p:pic>
          <p:nvPicPr>
            <p:cNvPr id="12" name="Picture 1" descr="maks_ppt_V2-02_small_arrow_1920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21" y="-17463"/>
              <a:ext cx="9139134" cy="677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Группа 1"/>
            <p:cNvGrpSpPr>
              <a:grpSpLocks/>
            </p:cNvGrpSpPr>
            <p:nvPr/>
          </p:nvGrpSpPr>
          <p:grpSpPr bwMode="auto">
            <a:xfrm>
              <a:off x="-23813" y="-17464"/>
              <a:ext cx="9153526" cy="677864"/>
              <a:chOff x="-23813" y="-17464"/>
              <a:chExt cx="9153526" cy="677864"/>
            </a:xfrm>
          </p:grpSpPr>
          <p:pic>
            <p:nvPicPr>
              <p:cNvPr id="14" name="Picture 2" descr="arrow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1758" r="-21758"/>
              <a:stretch>
                <a:fillRect/>
              </a:stretch>
            </p:blipFill>
            <p:spPr bwMode="auto">
              <a:xfrm>
                <a:off x="-23813" y="-17463"/>
                <a:ext cx="2435573" cy="677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Содержимое 2">
                <a:hlinkClick r:id="rId5"/>
              </p:cNvPr>
              <p:cNvSpPr txBox="1">
                <a:spLocks/>
              </p:cNvSpPr>
              <p:nvPr/>
            </p:nvSpPr>
            <p:spPr bwMode="auto">
              <a:xfrm>
                <a:off x="1547664" y="13267"/>
                <a:ext cx="6120680" cy="647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1pPr>
                <a:lvl2pPr marL="742950" indent="-285750"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2pPr>
                <a:lvl3pPr marL="1143000" indent="-228600"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3pPr>
                <a:lvl4pPr marL="1600200" indent="-228600"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4pPr>
                <a:lvl5pPr marL="2057400" indent="-228600"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800" dirty="0" smtClean="0">
                    <a:solidFill>
                      <a:srgbClr val="20428E"/>
                    </a:solidFill>
                    <a:latin typeface="Tahoma" pitchFamily="34" charset="0"/>
                    <a:cs typeface="Tahoma" pitchFamily="34" charset="0"/>
                  </a:rPr>
                  <a:t>Прогнозы метеоусловий</a:t>
                </a:r>
                <a:endParaRPr lang="ru-RU" altLang="ru-RU" sz="2800" dirty="0">
                  <a:solidFill>
                    <a:srgbClr val="20428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6" name="Picture 2" descr="arrow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1758" r="-21758"/>
              <a:stretch>
                <a:fillRect/>
              </a:stretch>
            </p:blipFill>
            <p:spPr bwMode="auto">
              <a:xfrm flipH="1">
                <a:off x="6694140" y="-17464"/>
                <a:ext cx="2435573" cy="677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498229" cy="4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-1" y="-17462"/>
            <a:ext cx="9129713" cy="677862"/>
            <a:chOff x="-23813" y="-17463"/>
            <a:chExt cx="9153526" cy="677863"/>
          </a:xfrm>
        </p:grpSpPr>
        <p:pic>
          <p:nvPicPr>
            <p:cNvPr id="3" name="Picture 1" descr="maks_ppt_V2-02_small_arrow_1920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21" y="-17463"/>
              <a:ext cx="9139134" cy="677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Группа 1"/>
            <p:cNvGrpSpPr>
              <a:grpSpLocks/>
            </p:cNvGrpSpPr>
            <p:nvPr/>
          </p:nvGrpSpPr>
          <p:grpSpPr bwMode="auto">
            <a:xfrm>
              <a:off x="-23813" y="-17463"/>
              <a:ext cx="8915675" cy="677863"/>
              <a:chOff x="-23813" y="-17463"/>
              <a:chExt cx="8915675" cy="677863"/>
            </a:xfrm>
          </p:grpSpPr>
          <p:pic>
            <p:nvPicPr>
              <p:cNvPr id="5" name="Picture 2" descr="arrow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1758" r="-21758"/>
              <a:stretch>
                <a:fillRect/>
              </a:stretch>
            </p:blipFill>
            <p:spPr bwMode="auto">
              <a:xfrm>
                <a:off x="-23813" y="-17463"/>
                <a:ext cx="2435573" cy="677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Содержимое 2">
                <a:hlinkClick r:id="rId4"/>
              </p:cNvPr>
              <p:cNvSpPr txBox="1">
                <a:spLocks/>
              </p:cNvSpPr>
              <p:nvPr/>
            </p:nvSpPr>
            <p:spPr bwMode="auto">
              <a:xfrm>
                <a:off x="1547664" y="13267"/>
                <a:ext cx="7344198" cy="647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1pPr>
                <a:lvl2pPr marL="742950" indent="-285750"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2pPr>
                <a:lvl3pPr marL="1143000" indent="-228600"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3pPr>
                <a:lvl4pPr marL="1600200" indent="-228600"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4pPr>
                <a:lvl5pPr marL="2057400" indent="-228600"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800" dirty="0" smtClean="0">
                    <a:solidFill>
                      <a:srgbClr val="20428E"/>
                    </a:solidFill>
                    <a:latin typeface="Tahoma" pitchFamily="34" charset="0"/>
                    <a:cs typeface="Tahoma" pitchFamily="34" charset="0"/>
                  </a:rPr>
                  <a:t>Отображение данных на мнемосхеме</a:t>
                </a:r>
                <a:endParaRPr lang="ru-RU" altLang="ru-RU" sz="2800" dirty="0">
                  <a:solidFill>
                    <a:srgbClr val="20428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764704"/>
            <a:ext cx="8208912" cy="526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498229" cy="4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95536" y="1772816"/>
            <a:ext cx="822325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141002, МО, Мытищи, ул. Колпакова,2 </a:t>
            </a:r>
          </a:p>
          <a:p>
            <a:pPr algn="ctr">
              <a:defRPr/>
            </a:pPr>
            <a:r>
              <a:rPr lang="ru-RU" sz="18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Tel</a:t>
            </a:r>
            <a:r>
              <a:rPr lang="ru-RU" sz="1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.: +7 (495) 645-05-08 (многоканальный) </a:t>
            </a:r>
          </a:p>
          <a:p>
            <a:pPr algn="ctr">
              <a:defRPr/>
            </a:pPr>
            <a:r>
              <a:rPr lang="ru-RU" sz="18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Fax</a:t>
            </a:r>
            <a:r>
              <a:rPr lang="ru-RU" sz="1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.: +7 (495) 645-05-09 </a:t>
            </a:r>
          </a:p>
          <a:p>
            <a:pPr algn="ctr">
              <a:defRPr/>
            </a:pPr>
            <a:r>
              <a:rPr lang="ru-RU" sz="18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E-mail</a:t>
            </a:r>
            <a:r>
              <a:rPr lang="ru-RU" sz="1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ru-RU" sz="18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info@</a:t>
            </a:r>
            <a:r>
              <a:rPr lang="en-US" sz="18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trasscom</a:t>
            </a:r>
            <a:r>
              <a:rPr lang="ru-RU" sz="1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ru-RU" sz="18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</a:t>
            </a:r>
            <a:r>
              <a:rPr lang="ru-RU" sz="1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>
              <a:defRPr/>
            </a:pPr>
            <a:r>
              <a:rPr lang="ru-RU" sz="1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http://www.trasscom.com </a:t>
            </a:r>
          </a:p>
          <a:p>
            <a:pPr algn="ctr">
              <a:defRPr/>
            </a:pPr>
            <a:endParaRPr lang="ru-RU" sz="1800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5" y="1052736"/>
            <a:ext cx="7632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</a:t>
            </a:r>
            <a:endParaRPr lang="ru-RU" sz="40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98229" cy="4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-1" y="-17463"/>
            <a:ext cx="9129713" cy="677863"/>
            <a:chOff x="-23813" y="-17464"/>
            <a:chExt cx="9153526" cy="677864"/>
          </a:xfrm>
        </p:grpSpPr>
        <p:pic>
          <p:nvPicPr>
            <p:cNvPr id="5" name="Picture 1" descr="maks_ppt_V2-02_small_arrow_1920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21" y="-17463"/>
              <a:ext cx="9139134" cy="677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-23813" y="-17464"/>
              <a:ext cx="9153526" cy="677864"/>
              <a:chOff x="-23813" y="-17464"/>
              <a:chExt cx="9153526" cy="677864"/>
            </a:xfrm>
          </p:grpSpPr>
          <p:pic>
            <p:nvPicPr>
              <p:cNvPr id="8" name="Picture 2" descr="arrow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1758" r="-21758"/>
              <a:stretch>
                <a:fillRect/>
              </a:stretch>
            </p:blipFill>
            <p:spPr bwMode="auto">
              <a:xfrm>
                <a:off x="-23813" y="-17463"/>
                <a:ext cx="2435573" cy="677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Содержимое 2">
                <a:hlinkClick r:id="rId4"/>
              </p:cNvPr>
              <p:cNvSpPr txBox="1">
                <a:spLocks/>
              </p:cNvSpPr>
              <p:nvPr/>
            </p:nvSpPr>
            <p:spPr bwMode="auto">
              <a:xfrm>
                <a:off x="1547664" y="13267"/>
                <a:ext cx="6120680" cy="647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1pPr>
                <a:lvl2pPr marL="742950" indent="-285750"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2pPr>
                <a:lvl3pPr marL="1143000" indent="-228600"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3pPr>
                <a:lvl4pPr marL="1600200" indent="-228600"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4pPr>
                <a:lvl5pPr marL="2057400" indent="-228600"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800" dirty="0" smtClean="0">
                    <a:solidFill>
                      <a:srgbClr val="20428E"/>
                    </a:solidFill>
                    <a:latin typeface="Tahoma" pitchFamily="34" charset="0"/>
                    <a:cs typeface="Tahoma" pitchFamily="34" charset="0"/>
                  </a:rPr>
                  <a:t>Цели создания АСМО</a:t>
                </a:r>
                <a:endParaRPr lang="ru-RU" altLang="ru-RU" sz="2800" dirty="0">
                  <a:solidFill>
                    <a:srgbClr val="20428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1" name="Picture 2" descr="arrow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1758" r="-21758"/>
              <a:stretch>
                <a:fillRect/>
              </a:stretch>
            </p:blipFill>
            <p:spPr bwMode="auto">
              <a:xfrm flipH="1">
                <a:off x="6694140" y="-17464"/>
                <a:ext cx="2435573" cy="677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827584" y="467409"/>
            <a:ext cx="8316416" cy="588468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39999"/>
              </a:schemeClr>
            </a:prstShdw>
          </a:effectLst>
        </p:spPr>
        <p:txBody>
          <a:bodyPr wrap="square" anchor="ctr">
            <a:spAutoFit/>
          </a:bodyPr>
          <a:lstStyle>
            <a:lvl1pPr indent="450850">
              <a:spcBef>
                <a:spcPct val="20000"/>
              </a:spcBef>
              <a:buChar char="•"/>
              <a:tabLst>
                <a:tab pos="269875" algn="l"/>
                <a:tab pos="319088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9875" algn="l"/>
                <a:tab pos="319088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9875" algn="l"/>
                <a:tab pos="319088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9875" algn="l"/>
                <a:tab pos="319088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9875" algn="l"/>
                <a:tab pos="319088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319088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319088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319088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319088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ru-RU" altLang="ru-RU" sz="2000" dirty="0" smtClean="0"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SzPct val="150000"/>
              <a:buFont typeface="+mj-lt"/>
              <a:buAutoNum type="arabicPeriod"/>
              <a:defRPr/>
            </a:pPr>
            <a:r>
              <a:rPr lang="ru-RU" altLang="ru-RU" sz="2400" dirty="0" smtClean="0">
                <a:solidFill>
                  <a:srgbClr val="20428E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 Повысить безопасность движения</a:t>
            </a:r>
          </a:p>
          <a:p>
            <a:pPr marL="342900" indent="-342900" eaLnBrk="1" hangingPunct="1">
              <a:lnSpc>
                <a:spcPct val="150000"/>
              </a:lnSpc>
              <a:buSzPct val="150000"/>
              <a:buFont typeface="+mj-lt"/>
              <a:buAutoNum type="arabicPeriod"/>
              <a:defRPr/>
            </a:pPr>
            <a:r>
              <a:rPr lang="ru-RU" altLang="ru-RU" sz="2400" dirty="0" smtClean="0">
                <a:solidFill>
                  <a:srgbClr val="20428E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 Снизить затраты на содержание дорог</a:t>
            </a:r>
          </a:p>
          <a:p>
            <a:pPr marL="342900" indent="-342900" eaLnBrk="1" hangingPunct="1">
              <a:lnSpc>
                <a:spcPct val="150000"/>
              </a:lnSpc>
              <a:buSzPct val="150000"/>
              <a:buFont typeface="+mj-lt"/>
              <a:buAutoNum type="arabicPeriod"/>
              <a:defRPr/>
            </a:pPr>
            <a:r>
              <a:rPr lang="ru-RU" altLang="ru-RU" sz="2400" dirty="0" smtClean="0">
                <a:solidFill>
                  <a:srgbClr val="20428E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 Повысить пропускную способность   дорог</a:t>
            </a:r>
          </a:p>
          <a:p>
            <a:pPr marL="342900" indent="-342900" eaLnBrk="1" hangingPunct="1">
              <a:lnSpc>
                <a:spcPct val="150000"/>
              </a:lnSpc>
              <a:buSzPct val="150000"/>
              <a:buFont typeface="+mj-lt"/>
              <a:buAutoNum type="arabicPeriod"/>
              <a:defRPr/>
            </a:pPr>
            <a:r>
              <a:rPr lang="ru-RU" altLang="ru-RU" sz="2400" dirty="0" smtClean="0">
                <a:solidFill>
                  <a:srgbClr val="20428E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 Повысить сохранность дорог</a:t>
            </a:r>
          </a:p>
          <a:p>
            <a:pPr marL="342900" indent="-342900" eaLnBrk="1" hangingPunct="1">
              <a:lnSpc>
                <a:spcPct val="150000"/>
              </a:lnSpc>
              <a:buSzPct val="150000"/>
              <a:buFont typeface="+mj-lt"/>
              <a:buAutoNum type="arabicPeriod"/>
              <a:defRPr/>
            </a:pPr>
            <a:r>
              <a:rPr lang="ru-RU" altLang="ru-RU" sz="2400" dirty="0" smtClean="0">
                <a:solidFill>
                  <a:srgbClr val="20428E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 Повысить уровень содержания и 	эксплуатационного состояния дорог</a:t>
            </a:r>
          </a:p>
          <a:p>
            <a:pPr marL="342900" indent="-342900" eaLnBrk="1" hangingPunct="1">
              <a:lnSpc>
                <a:spcPct val="150000"/>
              </a:lnSpc>
              <a:buSzPct val="150000"/>
              <a:buFont typeface="+mj-lt"/>
              <a:buAutoNum type="arabicPeriod"/>
              <a:defRPr/>
            </a:pPr>
            <a:r>
              <a:rPr lang="ru-RU" altLang="ru-RU" sz="2400" dirty="0" smtClean="0">
                <a:solidFill>
                  <a:srgbClr val="20428E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 Повысить информированность  	пользователей дорог     </a:t>
            </a:r>
          </a:p>
          <a:p>
            <a:pPr indent="0" algn="just" eaLnBrk="1" hangingPunct="1">
              <a:lnSpc>
                <a:spcPct val="200000"/>
              </a:lnSpc>
              <a:buSzPct val="200000"/>
              <a:buFontTx/>
              <a:buNone/>
              <a:defRPr/>
            </a:pPr>
            <a:endParaRPr lang="ru-RU" altLang="ru-RU" sz="1800" dirty="0" smtClean="0">
              <a:solidFill>
                <a:srgbClr val="20428E"/>
              </a:solidFill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498229" cy="4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1520" y="260648"/>
            <a:ext cx="842493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800" dirty="0" smtClean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defRPr/>
            </a:pPr>
            <a:endParaRPr lang="ru-RU" sz="2000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just">
              <a:buFontTx/>
              <a:buChar char="-"/>
              <a:defRPr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Система предназначена для использования </a:t>
            </a:r>
            <a:r>
              <a:rPr lang="ru-RU" sz="2800" u="sng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заказчиком</a:t>
            </a:r>
            <a:r>
              <a:rPr lang="ru-RU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в процессе контроля состояния дорог и уровня содержания, планирования мероприятий с учетом фактических и прогнозных данных, оценки адекватности объемов работ погодным условиям, обоснования объемов финансирования</a:t>
            </a:r>
          </a:p>
          <a:p>
            <a:pPr>
              <a:buFontTx/>
              <a:buChar char="-"/>
              <a:defRPr/>
            </a:pPr>
            <a:endParaRPr lang="ru-RU" sz="2400" u="sng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  <a:defRPr/>
            </a:pPr>
            <a:r>
              <a:rPr lang="ru-RU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Система предназначена для использования </a:t>
            </a:r>
            <a:r>
              <a:rPr lang="ru-RU" sz="2800" u="sng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подрядчиками</a:t>
            </a:r>
            <a:r>
              <a:rPr lang="ru-RU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в процессе выработки эффективных производственно-технологических решений и планирования дорожных работ</a:t>
            </a:r>
          </a:p>
          <a:p>
            <a:pPr algn="just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1498229" cy="4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Группа 2"/>
          <p:cNvGrpSpPr>
            <a:grpSpLocks/>
          </p:cNvGrpSpPr>
          <p:nvPr/>
        </p:nvGrpSpPr>
        <p:grpSpPr bwMode="auto">
          <a:xfrm>
            <a:off x="1763688" y="-17463"/>
            <a:ext cx="7366024" cy="677863"/>
            <a:chOff x="-23813" y="-17464"/>
            <a:chExt cx="9153526" cy="677864"/>
          </a:xfrm>
        </p:grpSpPr>
        <p:pic>
          <p:nvPicPr>
            <p:cNvPr id="20" name="Picture 1" descr="maks_ppt_V2-02_small_arrow_1920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21" y="-17463"/>
              <a:ext cx="9139134" cy="677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Группа 1"/>
            <p:cNvGrpSpPr>
              <a:grpSpLocks/>
            </p:cNvGrpSpPr>
            <p:nvPr/>
          </p:nvGrpSpPr>
          <p:grpSpPr bwMode="auto">
            <a:xfrm>
              <a:off x="-23813" y="-17464"/>
              <a:ext cx="9153526" cy="677864"/>
              <a:chOff x="-23813" y="-17464"/>
              <a:chExt cx="9153526" cy="677864"/>
            </a:xfrm>
          </p:grpSpPr>
          <p:pic>
            <p:nvPicPr>
              <p:cNvPr id="22" name="Picture 2" descr="arrow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1758" r="-21758"/>
              <a:stretch>
                <a:fillRect/>
              </a:stretch>
            </p:blipFill>
            <p:spPr bwMode="auto">
              <a:xfrm>
                <a:off x="-23813" y="-17463"/>
                <a:ext cx="2435573" cy="677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Содержимое 2">
                <a:hlinkClick r:id="rId5"/>
              </p:cNvPr>
              <p:cNvSpPr txBox="1">
                <a:spLocks/>
              </p:cNvSpPr>
              <p:nvPr/>
            </p:nvSpPr>
            <p:spPr bwMode="auto">
              <a:xfrm>
                <a:off x="1547664" y="13267"/>
                <a:ext cx="6120680" cy="647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1pPr>
                <a:lvl2pPr marL="742950" indent="-285750"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2pPr>
                <a:lvl3pPr marL="1143000" indent="-228600"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3pPr>
                <a:lvl4pPr marL="1600200" indent="-228600"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4pPr>
                <a:lvl5pPr marL="2057400" indent="-228600"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800" dirty="0" smtClean="0">
                    <a:solidFill>
                      <a:srgbClr val="20428E"/>
                    </a:solidFill>
                    <a:latin typeface="Tahoma" pitchFamily="34" charset="0"/>
                    <a:cs typeface="Tahoma" pitchFamily="34" charset="0"/>
                  </a:rPr>
                  <a:t>Назначение  АСМО</a:t>
                </a:r>
                <a:endParaRPr lang="ru-RU" altLang="ru-RU" sz="2800" dirty="0">
                  <a:solidFill>
                    <a:srgbClr val="20428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24" name="Picture 2" descr="arrow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1758" r="-21758"/>
              <a:stretch>
                <a:fillRect/>
              </a:stretch>
            </p:blipFill>
            <p:spPr bwMode="auto">
              <a:xfrm flipH="1">
                <a:off x="6694140" y="-17464"/>
                <a:ext cx="2435573" cy="677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260648"/>
            <a:ext cx="914400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800" dirty="0" smtClean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ru-RU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 Контроль состояния дорог </a:t>
            </a:r>
            <a:r>
              <a:rPr lang="ru-RU" sz="20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(скользкость, сцепление)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ru-RU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Контроль содержания дорог </a:t>
            </a:r>
            <a:r>
              <a:rPr lang="ru-RU" sz="20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(время ликвидации скользкости) 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ru-RU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Мониторинг и прогнозирование метеоусловий </a:t>
            </a:r>
            <a:r>
              <a:rPr lang="ru-RU" sz="20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(фактические метеоданные и прогноз на 72 часа)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ru-RU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Выдача рекомендаций по содержанию дорог </a:t>
            </a:r>
            <a:r>
              <a:rPr lang="ru-RU" sz="20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(начало работ, периодичность, концентрация хлоридов)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ru-RU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Видеоконтроль дорожных ситуации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ru-RU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Мониторинг транспорта </a:t>
            </a:r>
            <a:r>
              <a:rPr lang="ru-RU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(интенсивность, типы ТС, скорость)</a:t>
            </a:r>
          </a:p>
          <a:p>
            <a:pPr>
              <a:buFontTx/>
              <a:buChar char="-"/>
              <a:defRPr/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  <a:defRPr/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  <a:defRPr/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  <a:defRPr/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498229" cy="4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2"/>
          <p:cNvGrpSpPr>
            <a:grpSpLocks/>
          </p:cNvGrpSpPr>
          <p:nvPr/>
        </p:nvGrpSpPr>
        <p:grpSpPr bwMode="auto">
          <a:xfrm>
            <a:off x="1763688" y="-17463"/>
            <a:ext cx="7366024" cy="677863"/>
            <a:chOff x="-23813" y="-17464"/>
            <a:chExt cx="9153526" cy="677864"/>
          </a:xfrm>
        </p:grpSpPr>
        <p:pic>
          <p:nvPicPr>
            <p:cNvPr id="6" name="Picture 1" descr="maks_ppt_V2-02_small_arrow_1920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21" y="-17463"/>
              <a:ext cx="9139134" cy="677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Группа 1"/>
            <p:cNvGrpSpPr>
              <a:grpSpLocks/>
            </p:cNvGrpSpPr>
            <p:nvPr/>
          </p:nvGrpSpPr>
          <p:grpSpPr bwMode="auto">
            <a:xfrm>
              <a:off x="-23813" y="-17464"/>
              <a:ext cx="9153526" cy="677864"/>
              <a:chOff x="-23813" y="-17464"/>
              <a:chExt cx="9153526" cy="677864"/>
            </a:xfrm>
          </p:grpSpPr>
          <p:pic>
            <p:nvPicPr>
              <p:cNvPr id="9" name="Picture 2" descr="arrow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1758" r="-21758"/>
              <a:stretch>
                <a:fillRect/>
              </a:stretch>
            </p:blipFill>
            <p:spPr bwMode="auto">
              <a:xfrm>
                <a:off x="-23813" y="-17463"/>
                <a:ext cx="2435573" cy="677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Содержимое 2">
                <a:hlinkClick r:id="rId5"/>
              </p:cNvPr>
              <p:cNvSpPr txBox="1">
                <a:spLocks/>
              </p:cNvSpPr>
              <p:nvPr/>
            </p:nvSpPr>
            <p:spPr bwMode="auto">
              <a:xfrm>
                <a:off x="1547664" y="13267"/>
                <a:ext cx="6120680" cy="647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1pPr>
                <a:lvl2pPr marL="742950" indent="-285750"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2pPr>
                <a:lvl3pPr marL="1143000" indent="-228600"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3pPr>
                <a:lvl4pPr marL="1600200" indent="-228600"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4pPr>
                <a:lvl5pPr marL="2057400" indent="-228600"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800" dirty="0" smtClean="0">
                    <a:solidFill>
                      <a:srgbClr val="20428E"/>
                    </a:solidFill>
                    <a:latin typeface="Tahoma" pitchFamily="34" charset="0"/>
                    <a:cs typeface="Tahoma" pitchFamily="34" charset="0"/>
                  </a:rPr>
                  <a:t>Функции   АСМО</a:t>
                </a:r>
                <a:endParaRPr lang="ru-RU" altLang="ru-RU" sz="2800" dirty="0">
                  <a:solidFill>
                    <a:srgbClr val="20428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2" name="Picture 2" descr="arrow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1758" r="-21758"/>
              <a:stretch>
                <a:fillRect/>
              </a:stretch>
            </p:blipFill>
            <p:spPr bwMode="auto">
              <a:xfrm flipH="1">
                <a:off x="6694140" y="-17464"/>
                <a:ext cx="2435573" cy="677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5219" y="940385"/>
            <a:ext cx="8785225" cy="472391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SzPct val="85000"/>
              <a:buNone/>
            </a:pP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Свердловская область</a:t>
            </a:r>
            <a:endParaRPr lang="ru-RU" dirty="0" smtClean="0"/>
          </a:p>
        </p:txBody>
      </p:sp>
      <p:sp>
        <p:nvSpPr>
          <p:cNvPr id="14347" name="Rectangle 15"/>
          <p:cNvSpPr>
            <a:spLocks noChangeArrowheads="1"/>
          </p:cNvSpPr>
          <p:nvPr/>
        </p:nvSpPr>
        <p:spPr bwMode="auto">
          <a:xfrm>
            <a:off x="3923928" y="1340769"/>
            <a:ext cx="4968552" cy="4680519"/>
          </a:xfrm>
          <a:prstGeom prst="rect">
            <a:avLst/>
          </a:prstGeom>
          <a:solidFill>
            <a:srgbClr val="FFFF99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anchor="t"/>
          <a:lstStyle/>
          <a:p>
            <a:pPr algn="l"/>
            <a:r>
              <a:rPr lang="ru-RU" sz="15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Экономия финансовых средств </a:t>
            </a:r>
            <a:endParaRPr lang="ru-RU" sz="1500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endParaRPr lang="ru-RU" sz="1500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ru-RU" sz="15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 </a:t>
            </a:r>
            <a:r>
              <a:rPr lang="ru-RU" sz="15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зимний период 2009-2010гг</a:t>
            </a:r>
            <a:r>
              <a:rPr lang="ru-RU" sz="15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– </a:t>
            </a:r>
            <a:r>
              <a:rPr lang="ru-RU" sz="1500" dirty="0" smtClean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270 </a:t>
            </a:r>
            <a:r>
              <a:rPr lang="ru-RU" sz="1500" smtClean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млн.руб.</a:t>
            </a:r>
            <a:endParaRPr lang="ru-RU" sz="1500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endParaRPr lang="ru-RU" sz="1500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ru-RU" sz="15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 </a:t>
            </a:r>
            <a:r>
              <a:rPr lang="ru-RU" sz="15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зимний период 2010-2011г. – </a:t>
            </a:r>
            <a:r>
              <a:rPr lang="ru-RU" sz="1500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232 млн.руб.</a:t>
            </a:r>
            <a:endParaRPr lang="ru-RU" sz="1500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endParaRPr lang="ru-RU" sz="1500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ru-RU" sz="15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 </a:t>
            </a:r>
            <a:r>
              <a:rPr lang="ru-RU" sz="15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зимний период 2011-2012г. – </a:t>
            </a:r>
            <a:r>
              <a:rPr lang="ru-RU" sz="1500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320 млн.руб.</a:t>
            </a:r>
          </a:p>
          <a:p>
            <a:pPr algn="l"/>
            <a:endParaRPr lang="ru-RU" sz="1500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ru-RU" sz="15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 </a:t>
            </a:r>
            <a:r>
              <a:rPr lang="ru-RU" sz="15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зимний период 2012-2013г. – </a:t>
            </a:r>
            <a:r>
              <a:rPr lang="ru-RU" sz="1500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211 млн.руб.</a:t>
            </a:r>
          </a:p>
          <a:p>
            <a:pPr algn="l"/>
            <a:endParaRPr lang="ru-RU" sz="1500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ru-RU" sz="15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 зимний период 2013-2014г. – </a:t>
            </a:r>
            <a:r>
              <a:rPr lang="ru-RU" sz="15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215</a:t>
            </a:r>
            <a:r>
              <a:rPr lang="ru-RU" sz="1500" dirty="0" smtClean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млн.руб.</a:t>
            </a:r>
          </a:p>
          <a:p>
            <a:pPr algn="l"/>
            <a:endParaRPr lang="ru-RU" sz="1500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ru-RU" sz="15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 зимний период 2014-2015г. – </a:t>
            </a:r>
            <a:r>
              <a:rPr lang="ru-RU" sz="15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305</a:t>
            </a:r>
            <a:r>
              <a:rPr lang="ru-RU" sz="1500" dirty="0" smtClean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 smtClean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млн.руб</a:t>
            </a:r>
            <a:r>
              <a:rPr lang="ru-RU" sz="1500" dirty="0" smtClean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l"/>
            <a:endParaRPr lang="ru-RU" sz="1500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ru-RU" sz="15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 зимний период 2015-2016г. – </a:t>
            </a:r>
            <a:r>
              <a:rPr lang="ru-RU" sz="15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180</a:t>
            </a:r>
            <a:r>
              <a:rPr lang="ru-RU" sz="1500" dirty="0" smtClean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 smtClean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млн.руб</a:t>
            </a:r>
            <a:r>
              <a:rPr lang="ru-RU" sz="1500" dirty="0" smtClean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l"/>
            <a:endParaRPr lang="ru-RU" sz="1500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ru-RU" sz="15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Средства </a:t>
            </a:r>
            <a:r>
              <a:rPr lang="ru-RU" sz="15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экономии направлены на выполнение других важных видов </a:t>
            </a:r>
            <a:r>
              <a:rPr lang="ru-RU" sz="15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работ</a:t>
            </a:r>
            <a:endParaRPr lang="ru-RU" sz="1500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Группа 21"/>
          <p:cNvGrpSpPr>
            <a:grpSpLocks/>
          </p:cNvGrpSpPr>
          <p:nvPr/>
        </p:nvGrpSpPr>
        <p:grpSpPr bwMode="auto">
          <a:xfrm>
            <a:off x="251520" y="1772816"/>
            <a:ext cx="3645851" cy="3122436"/>
            <a:chOff x="0" y="4005064"/>
            <a:chExt cx="4774825" cy="2773107"/>
          </a:xfrm>
        </p:grpSpPr>
        <p:sp>
          <p:nvSpPr>
            <p:cNvPr id="14345" name="Прямоугольник 19"/>
            <p:cNvSpPr>
              <a:spLocks noChangeArrowheads="1"/>
            </p:cNvSpPr>
            <p:nvPr/>
          </p:nvSpPr>
          <p:spPr bwMode="auto">
            <a:xfrm>
              <a:off x="0" y="4005064"/>
              <a:ext cx="4608512" cy="956702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Доля ДТП </a:t>
              </a:r>
              <a:r>
                <a:rPr lang="ru-RU" sz="1800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из-за скользкости</a:t>
              </a:r>
              <a:endParaRPr lang="ru-RU" sz="1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ru-RU" sz="14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До внедрения </a:t>
              </a:r>
              <a:r>
                <a:rPr lang="ru-RU" sz="14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               После </a:t>
              </a:r>
              <a:r>
                <a:rPr lang="ru-RU" sz="14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внедрения</a:t>
              </a:r>
            </a:p>
          </p:txBody>
        </p:sp>
        <p:pic>
          <p:nvPicPr>
            <p:cNvPr id="14346" name="Picture 1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4306" y="5092246"/>
              <a:ext cx="4680519" cy="16859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00967" y="277201"/>
            <a:ext cx="8943033" cy="757780"/>
          </a:xfrm>
        </p:spPr>
        <p:txBody>
          <a:bodyPr/>
          <a:lstStyle/>
          <a:p>
            <a:pPr algn="ctr"/>
            <a:r>
              <a:rPr lang="ru-RU" sz="3200" dirty="0" smtClean="0"/>
              <a:t>Результаты Свердловской области</a:t>
            </a:r>
            <a:endParaRPr lang="en-GB" sz="3200" dirty="0">
              <a:solidFill>
                <a:srgbClr val="0099B5"/>
              </a:solidFill>
            </a:endParaRPr>
          </a:p>
        </p:txBody>
      </p:sp>
      <p:pic>
        <p:nvPicPr>
          <p:cNvPr id="21" name="Рисунок 4" descr="логотип.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646" y="6344653"/>
            <a:ext cx="2448175" cy="36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8"/>
          <p:cNvGrpSpPr>
            <a:grpSpLocks/>
          </p:cNvGrpSpPr>
          <p:nvPr/>
        </p:nvGrpSpPr>
        <p:grpSpPr bwMode="auto">
          <a:xfrm>
            <a:off x="-1" y="-17462"/>
            <a:ext cx="9129713" cy="677862"/>
            <a:chOff x="-23813" y="-17463"/>
            <a:chExt cx="9153526" cy="677863"/>
          </a:xfrm>
        </p:grpSpPr>
        <p:pic>
          <p:nvPicPr>
            <p:cNvPr id="10" name="Picture 1" descr="maks_ppt_V2-02_small_arrow_1920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21" y="-17463"/>
              <a:ext cx="9139134" cy="677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Группа 1"/>
            <p:cNvGrpSpPr>
              <a:grpSpLocks/>
            </p:cNvGrpSpPr>
            <p:nvPr/>
          </p:nvGrpSpPr>
          <p:grpSpPr bwMode="auto">
            <a:xfrm>
              <a:off x="-23813" y="-17463"/>
              <a:ext cx="8915675" cy="677863"/>
              <a:chOff x="-23813" y="-17463"/>
              <a:chExt cx="8915675" cy="677863"/>
            </a:xfrm>
          </p:grpSpPr>
          <p:pic>
            <p:nvPicPr>
              <p:cNvPr id="12" name="Picture 2" descr="arrow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1758" r="-21758"/>
              <a:stretch>
                <a:fillRect/>
              </a:stretch>
            </p:blipFill>
            <p:spPr bwMode="auto">
              <a:xfrm>
                <a:off x="-23813" y="-17463"/>
                <a:ext cx="2435573" cy="677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Содержимое 2">
                <a:hlinkClick r:id="rId6"/>
              </p:cNvPr>
              <p:cNvSpPr txBox="1">
                <a:spLocks/>
              </p:cNvSpPr>
              <p:nvPr/>
            </p:nvSpPr>
            <p:spPr bwMode="auto">
              <a:xfrm>
                <a:off x="1547664" y="13267"/>
                <a:ext cx="7344198" cy="647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1pPr>
                <a:lvl2pPr marL="742950" indent="-285750"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2pPr>
                <a:lvl3pPr marL="1143000" indent="-228600"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3pPr>
                <a:lvl4pPr marL="1600200" indent="-228600"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4pPr>
                <a:lvl5pPr marL="2057400" indent="-228600"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800" dirty="0" smtClean="0">
                    <a:solidFill>
                      <a:srgbClr val="20428E"/>
                    </a:solidFill>
                    <a:latin typeface="Tahoma" pitchFamily="34" charset="0"/>
                    <a:cs typeface="Tahoma" pitchFamily="34" charset="0"/>
                  </a:rPr>
                  <a:t>Эффективность АСМО</a:t>
                </a:r>
                <a:endParaRPr lang="ru-RU" altLang="ru-RU" sz="2800" dirty="0">
                  <a:solidFill>
                    <a:srgbClr val="20428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498229" cy="4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Блок-схема: процесс 53"/>
          <p:cNvSpPr/>
          <p:nvPr/>
        </p:nvSpPr>
        <p:spPr>
          <a:xfrm>
            <a:off x="3347864" y="4221088"/>
            <a:ext cx="5616624" cy="1224136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Блок-схема: процесс 51"/>
          <p:cNvSpPr/>
          <p:nvPr/>
        </p:nvSpPr>
        <p:spPr>
          <a:xfrm>
            <a:off x="3347864" y="2852936"/>
            <a:ext cx="5616624" cy="1224136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Блок-схема: процесс 49"/>
          <p:cNvSpPr/>
          <p:nvPr/>
        </p:nvSpPr>
        <p:spPr>
          <a:xfrm>
            <a:off x="3347864" y="1484784"/>
            <a:ext cx="5616624" cy="1224136"/>
          </a:xfrm>
          <a:prstGeom prst="flowChartProcess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36904" cy="56207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Cambria" pitchFamily="18" charset="0"/>
              </a:rPr>
              <a:t>Циклы управления содержанием</a:t>
            </a:r>
            <a:endParaRPr lang="ru-RU" sz="36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35896" y="1556792"/>
            <a:ext cx="2304256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Контроль  соответствия показателей  ведомственным требованиям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35896" y="2993504"/>
            <a:ext cx="2376264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Контроль  соответствия показателей требованиям контракта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35896" y="4339952"/>
            <a:ext cx="2376264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Контроль  соответствия показателей корпоративным требованиям</a:t>
            </a:r>
          </a:p>
        </p:txBody>
      </p:sp>
      <p:sp>
        <p:nvSpPr>
          <p:cNvPr id="8" name="Овал 7"/>
          <p:cNvSpPr/>
          <p:nvPr/>
        </p:nvSpPr>
        <p:spPr>
          <a:xfrm>
            <a:off x="6660232" y="1603648"/>
            <a:ext cx="2016224" cy="81724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Приказы, распоряжения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588224" y="2924944"/>
            <a:ext cx="2016224" cy="7920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Предписания</a:t>
            </a:r>
            <a:r>
              <a:rPr lang="en-US" sz="1400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задания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588224" y="4293096"/>
            <a:ext cx="1800200" cy="7920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Планы наряды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47664" y="1628800"/>
            <a:ext cx="1944216" cy="914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Показатели содержания региональной сети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093296"/>
            <a:ext cx="72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трелка вверх 21"/>
          <p:cNvSpPr/>
          <p:nvPr/>
        </p:nvSpPr>
        <p:spPr>
          <a:xfrm rot="13728715">
            <a:off x="6197362" y="2209746"/>
            <a:ext cx="484632" cy="107028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верх 25"/>
          <p:cNvSpPr/>
          <p:nvPr/>
        </p:nvSpPr>
        <p:spPr>
          <a:xfrm rot="5400000">
            <a:off x="3105548" y="3095252"/>
            <a:ext cx="484632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верх 27"/>
          <p:cNvSpPr/>
          <p:nvPr/>
        </p:nvSpPr>
        <p:spPr>
          <a:xfrm rot="5400000">
            <a:off x="3177556" y="4463404"/>
            <a:ext cx="484632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верх 28"/>
          <p:cNvSpPr/>
          <p:nvPr/>
        </p:nvSpPr>
        <p:spPr>
          <a:xfrm rot="5400000">
            <a:off x="3357576" y="1907120"/>
            <a:ext cx="484632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верх 29"/>
          <p:cNvSpPr/>
          <p:nvPr/>
        </p:nvSpPr>
        <p:spPr>
          <a:xfrm rot="5400000">
            <a:off x="6129884" y="1701948"/>
            <a:ext cx="484632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верх 30"/>
          <p:cNvSpPr/>
          <p:nvPr/>
        </p:nvSpPr>
        <p:spPr>
          <a:xfrm rot="5400000">
            <a:off x="6057876" y="3070100"/>
            <a:ext cx="484632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верх 31"/>
          <p:cNvSpPr/>
          <p:nvPr/>
        </p:nvSpPr>
        <p:spPr>
          <a:xfrm rot="5400000">
            <a:off x="6129884" y="4438252"/>
            <a:ext cx="484632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95536" y="908720"/>
            <a:ext cx="280831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Мониторинг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419872" y="908720"/>
            <a:ext cx="25202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Контроль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156176" y="908720"/>
            <a:ext cx="288032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Принятие решений</a:t>
            </a:r>
            <a:endParaRPr lang="ru-RU" dirty="0"/>
          </a:p>
        </p:txBody>
      </p:sp>
      <p:sp>
        <p:nvSpPr>
          <p:cNvPr id="39" name="Овал 38"/>
          <p:cNvSpPr/>
          <p:nvPr/>
        </p:nvSpPr>
        <p:spPr>
          <a:xfrm>
            <a:off x="6228184" y="5517232"/>
            <a:ext cx="1800200" cy="72008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Исполнители работ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Стрелка вверх 39"/>
          <p:cNvSpPr/>
          <p:nvPr/>
        </p:nvSpPr>
        <p:spPr>
          <a:xfrm rot="13728715">
            <a:off x="6188124" y="3572637"/>
            <a:ext cx="484632" cy="107028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79512" y="1628800"/>
            <a:ext cx="1728192" cy="3600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Система мониторинга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763688" y="4293096"/>
            <a:ext cx="1656184" cy="914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Показатели содержания участков и объектов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323528" y="5301208"/>
            <a:ext cx="5256584" cy="72008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Стационарные и мобильные средства мониторинга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1" name="Стрелка вверх 20"/>
          <p:cNvSpPr/>
          <p:nvPr/>
        </p:nvSpPr>
        <p:spPr>
          <a:xfrm>
            <a:off x="899592" y="5229200"/>
            <a:ext cx="484632" cy="3851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1835696" y="3018656"/>
            <a:ext cx="1584176" cy="914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Показатели содержания участков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4" name="Стрелка вверх 43"/>
          <p:cNvSpPr/>
          <p:nvPr/>
        </p:nvSpPr>
        <p:spPr>
          <a:xfrm rot="5400000">
            <a:off x="1125328" y="1907120"/>
            <a:ext cx="484632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верх 44"/>
          <p:cNvSpPr/>
          <p:nvPr/>
        </p:nvSpPr>
        <p:spPr>
          <a:xfrm rot="5400000">
            <a:off x="1629383" y="3294696"/>
            <a:ext cx="484632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верх 45"/>
          <p:cNvSpPr/>
          <p:nvPr/>
        </p:nvSpPr>
        <p:spPr>
          <a:xfrm rot="5400000">
            <a:off x="1413360" y="4571416"/>
            <a:ext cx="484632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7524328" y="2401143"/>
            <a:ext cx="14401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solidFill>
                  <a:srgbClr val="FF0000"/>
                </a:solidFill>
              </a:rPr>
              <a:t>Росавтодор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236296" y="3769295"/>
            <a:ext cx="172819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ОУ ДХ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24328" y="5137447"/>
            <a:ext cx="14401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Подрядчики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25" name="Стрелка вверх 24"/>
          <p:cNvSpPr/>
          <p:nvPr/>
        </p:nvSpPr>
        <p:spPr>
          <a:xfrm rot="10800000">
            <a:off x="6876256" y="5085184"/>
            <a:ext cx="484632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40"/>
          <p:cNvGrpSpPr>
            <a:grpSpLocks/>
          </p:cNvGrpSpPr>
          <p:nvPr/>
        </p:nvGrpSpPr>
        <p:grpSpPr bwMode="auto">
          <a:xfrm>
            <a:off x="2051720" y="-17462"/>
            <a:ext cx="6768752" cy="677862"/>
            <a:chOff x="-9421" y="-17463"/>
            <a:chExt cx="9139134" cy="677863"/>
          </a:xfrm>
        </p:grpSpPr>
        <p:pic>
          <p:nvPicPr>
            <p:cNvPr id="47" name="Picture 1" descr="maks_ppt_V2-02_small_arrow_1920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21" y="-17463"/>
              <a:ext cx="9139134" cy="677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Содержимое 2">
              <a:hlinkClick r:id="rId4"/>
            </p:cNvPr>
            <p:cNvSpPr txBox="1">
              <a:spLocks/>
            </p:cNvSpPr>
            <p:nvPr/>
          </p:nvSpPr>
          <p:spPr bwMode="auto">
            <a:xfrm>
              <a:off x="1351727" y="13267"/>
              <a:ext cx="7777986" cy="647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57200">
                <a:defRPr sz="1400" b="1">
                  <a:solidFill>
                    <a:srgbClr val="FFFF00"/>
                  </a:solidFill>
                  <a:latin typeface="Courier New" pitchFamily="49" charset="0"/>
                </a:defRPr>
              </a:lvl1pPr>
              <a:lvl2pPr marL="742950" indent="-285750" defTabSz="457200">
                <a:defRPr sz="1400" b="1">
                  <a:solidFill>
                    <a:srgbClr val="FFFF00"/>
                  </a:solidFill>
                  <a:latin typeface="Courier New" pitchFamily="49" charset="0"/>
                </a:defRPr>
              </a:lvl2pPr>
              <a:lvl3pPr marL="1143000" indent="-228600" defTabSz="457200">
                <a:defRPr sz="1400" b="1">
                  <a:solidFill>
                    <a:srgbClr val="FFFF00"/>
                  </a:solidFill>
                  <a:latin typeface="Courier New" pitchFamily="49" charset="0"/>
                </a:defRPr>
              </a:lvl3pPr>
              <a:lvl4pPr marL="1600200" indent="-228600" defTabSz="457200">
                <a:defRPr sz="1400" b="1">
                  <a:solidFill>
                    <a:srgbClr val="FFFF00"/>
                  </a:solidFill>
                  <a:latin typeface="Courier New" pitchFamily="49" charset="0"/>
                </a:defRPr>
              </a:lvl4pPr>
              <a:lvl5pPr marL="2057400" indent="-228600" defTabSz="457200">
                <a:defRPr sz="1400" b="1">
                  <a:solidFill>
                    <a:srgbClr val="FFFF00"/>
                  </a:solidFill>
                  <a:latin typeface="Courier New" pitchFamily="49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FF00"/>
                  </a:solidFill>
                  <a:latin typeface="Courier New" pitchFamily="49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FF00"/>
                  </a:solidFill>
                  <a:latin typeface="Courier New" pitchFamily="49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FF00"/>
                  </a:solidFill>
                  <a:latin typeface="Courier New" pitchFamily="49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FF00"/>
                  </a:solidFill>
                  <a:latin typeface="Courier New" pitchFamily="49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ru-RU" altLang="ru-RU" sz="2800" dirty="0" smtClean="0">
                  <a:solidFill>
                    <a:srgbClr val="20428E"/>
                  </a:solidFill>
                  <a:latin typeface="Tahoma" pitchFamily="34" charset="0"/>
                  <a:cs typeface="Tahoma" pitchFamily="34" charset="0"/>
                </a:rPr>
                <a:t>Оперативное управление ЗС</a:t>
              </a:r>
              <a:endParaRPr lang="ru-RU" altLang="ru-RU" sz="2800" dirty="0">
                <a:solidFill>
                  <a:srgbClr val="20428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498229" cy="4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98229" cy="4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1691680" y="-17462"/>
            <a:ext cx="7128793" cy="677862"/>
            <a:chOff x="-9421" y="-17463"/>
            <a:chExt cx="9139135" cy="677863"/>
          </a:xfrm>
        </p:grpSpPr>
        <p:pic>
          <p:nvPicPr>
            <p:cNvPr id="6" name="Picture 1" descr="maks_ppt_V2-02_small_arrow_1920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21" y="-17463"/>
              <a:ext cx="9139134" cy="677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Содержимое 2">
              <a:hlinkClick r:id="rId4"/>
            </p:cNvPr>
            <p:cNvSpPr txBox="1">
              <a:spLocks/>
            </p:cNvSpPr>
            <p:nvPr/>
          </p:nvSpPr>
          <p:spPr bwMode="auto">
            <a:xfrm>
              <a:off x="359838" y="13267"/>
              <a:ext cx="8769876" cy="647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57200">
                <a:defRPr sz="1400" b="1">
                  <a:solidFill>
                    <a:srgbClr val="FFFF00"/>
                  </a:solidFill>
                  <a:latin typeface="Courier New" pitchFamily="49" charset="0"/>
                </a:defRPr>
              </a:lvl1pPr>
              <a:lvl2pPr marL="742950" indent="-285750" defTabSz="457200">
                <a:defRPr sz="1400" b="1">
                  <a:solidFill>
                    <a:srgbClr val="FFFF00"/>
                  </a:solidFill>
                  <a:latin typeface="Courier New" pitchFamily="49" charset="0"/>
                </a:defRPr>
              </a:lvl2pPr>
              <a:lvl3pPr marL="1143000" indent="-228600" defTabSz="457200">
                <a:defRPr sz="1400" b="1">
                  <a:solidFill>
                    <a:srgbClr val="FFFF00"/>
                  </a:solidFill>
                  <a:latin typeface="Courier New" pitchFamily="49" charset="0"/>
                </a:defRPr>
              </a:lvl3pPr>
              <a:lvl4pPr marL="1600200" indent="-228600" defTabSz="457200">
                <a:defRPr sz="1400" b="1">
                  <a:solidFill>
                    <a:srgbClr val="FFFF00"/>
                  </a:solidFill>
                  <a:latin typeface="Courier New" pitchFamily="49" charset="0"/>
                </a:defRPr>
              </a:lvl4pPr>
              <a:lvl5pPr marL="2057400" indent="-228600" defTabSz="457200">
                <a:defRPr sz="1400" b="1">
                  <a:solidFill>
                    <a:srgbClr val="FFFF00"/>
                  </a:solidFill>
                  <a:latin typeface="Courier New" pitchFamily="49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FF00"/>
                  </a:solidFill>
                  <a:latin typeface="Courier New" pitchFamily="49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FF00"/>
                  </a:solidFill>
                  <a:latin typeface="Courier New" pitchFamily="49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FF00"/>
                  </a:solidFill>
                  <a:latin typeface="Courier New" pitchFamily="49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FF00"/>
                  </a:solidFill>
                  <a:latin typeface="Courier New" pitchFamily="49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ru-RU" altLang="ru-RU" sz="2400" dirty="0" smtClean="0">
                  <a:solidFill>
                    <a:srgbClr val="20428E"/>
                  </a:solidFill>
                  <a:latin typeface="Tahoma" pitchFamily="34" charset="0"/>
                  <a:cs typeface="Tahoma" pitchFamily="34" charset="0"/>
                </a:rPr>
                <a:t>Только - профессиональное оборудование</a:t>
              </a:r>
              <a:endParaRPr lang="ru-RU" altLang="ru-RU" sz="2400" dirty="0">
                <a:solidFill>
                  <a:srgbClr val="20428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484784"/>
            <a:ext cx="2748335" cy="379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484784"/>
            <a:ext cx="517943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Блок-схема: процесс 42"/>
          <p:cNvSpPr/>
          <p:nvPr/>
        </p:nvSpPr>
        <p:spPr bwMode="auto">
          <a:xfrm>
            <a:off x="251520" y="4149080"/>
            <a:ext cx="8640000" cy="2175267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0" tIns="45714" rIns="91430" bIns="45714" anchor="ctr"/>
          <a:lstStyle/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2" y="3269892"/>
            <a:ext cx="1008063" cy="452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7452320" y="2708920"/>
            <a:ext cx="1291549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4" rIns="91430" bIns="45714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200" i="1" dirty="0" smtClean="0">
                <a:solidFill>
                  <a:srgbClr val="002060"/>
                </a:solidFill>
                <a:latin typeface="Arial Narrow" pitchFamily="34" charset="0"/>
              </a:rPr>
              <a:t>Прогнозы</a:t>
            </a:r>
            <a:endParaRPr lang="ru-RU" sz="1200" i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323528" y="5609565"/>
            <a:ext cx="3672408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4" rIns="91430" bIns="45714" anchor="ctr">
            <a:spAutoFit/>
          </a:bodyPr>
          <a:lstStyle/>
          <a:p>
            <a:pPr algn="ctr"/>
            <a:r>
              <a:rPr lang="ru-RU" sz="1200" i="1" dirty="0" smtClean="0">
                <a:solidFill>
                  <a:srgbClr val="002060"/>
                </a:solidFill>
                <a:latin typeface="Arial Narrow" pitchFamily="34" charset="0"/>
              </a:rPr>
              <a:t>Мобильные  комплексы контроля</a:t>
            </a:r>
            <a:endParaRPr lang="ru-RU" sz="1200" i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980728"/>
            <a:ext cx="1424635" cy="8373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0" name="Picture 26" descr="C:\Users\bogachev.MKK-GROUP\Р А Б О Т А\Проекты 2012\АКТУАЛЬНЫЕ\АСУ САД Хабаровский край\Общий вид -2.jpg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365104"/>
            <a:ext cx="172799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ectangle 4"/>
          <p:cNvSpPr>
            <a:spLocks noChangeArrowheads="1"/>
          </p:cNvSpPr>
          <p:nvPr/>
        </p:nvSpPr>
        <p:spPr bwMode="auto">
          <a:xfrm>
            <a:off x="5220072" y="5733256"/>
            <a:ext cx="2448272" cy="46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4" rIns="91430" bIns="45714" anchor="ctr">
            <a:spAutoFit/>
          </a:bodyPr>
          <a:lstStyle/>
          <a:p>
            <a:pPr algn="ctr"/>
            <a:r>
              <a:rPr lang="ru-RU" sz="1200" i="1" dirty="0">
                <a:solidFill>
                  <a:srgbClr val="002060"/>
                </a:solidFill>
                <a:latin typeface="Arial Narrow" pitchFamily="34" charset="0"/>
              </a:rPr>
              <a:t>Стационарные  </a:t>
            </a:r>
            <a:r>
              <a:rPr lang="ru-RU" sz="1200" i="1" dirty="0" smtClean="0">
                <a:solidFill>
                  <a:srgbClr val="002060"/>
                </a:solidFill>
                <a:latin typeface="Arial Narrow" pitchFamily="34" charset="0"/>
              </a:rPr>
              <a:t>дорожные метеопосты</a:t>
            </a:r>
            <a:endParaRPr lang="ru-RU" sz="1200" i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52" name="Rectangle 4"/>
          <p:cNvSpPr>
            <a:spLocks noChangeArrowheads="1"/>
          </p:cNvSpPr>
          <p:nvPr/>
        </p:nvSpPr>
        <p:spPr bwMode="auto">
          <a:xfrm>
            <a:off x="2771800" y="764704"/>
            <a:ext cx="3168352" cy="31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4" rIns="91430" bIns="45714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i="1" dirty="0" smtClean="0">
                <a:solidFill>
                  <a:srgbClr val="002060"/>
                </a:solidFill>
                <a:latin typeface="Arial Narrow" pitchFamily="34" charset="0"/>
              </a:rPr>
              <a:t>Фактические метеоданные и </a:t>
            </a:r>
            <a:r>
              <a:rPr lang="ru-RU" sz="1200" i="1" dirty="0" err="1" smtClean="0">
                <a:solidFill>
                  <a:srgbClr val="002060"/>
                </a:solidFill>
                <a:latin typeface="Arial Narrow" pitchFamily="34" charset="0"/>
              </a:rPr>
              <a:t>спецпрогнозы</a:t>
            </a:r>
            <a:endParaRPr lang="ru-RU" sz="1200" i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54" name="Picture 4" descr="SANY0236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312" y="4313421"/>
            <a:ext cx="180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Рисунок 7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1052736"/>
            <a:ext cx="1008112" cy="86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Правая фигурная скобка 56"/>
          <p:cNvSpPr/>
          <p:nvPr/>
        </p:nvSpPr>
        <p:spPr>
          <a:xfrm rot="16200000">
            <a:off x="4418450" y="641268"/>
            <a:ext cx="513435" cy="6830871"/>
          </a:xfrm>
          <a:prstGeom prst="rightBrace">
            <a:avLst>
              <a:gd name="adj1" fmla="val 8333"/>
              <a:gd name="adj2" fmla="val 4843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4787468" y="4066926"/>
            <a:ext cx="0" cy="2520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6471030" y="4056704"/>
            <a:ext cx="0" cy="2520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251520" y="692696"/>
            <a:ext cx="5616624" cy="2304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 bwMode="auto">
          <a:xfrm>
            <a:off x="3134490" y="3140323"/>
            <a:ext cx="2951163" cy="72072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0" tIns="45714" rIns="91430" bIns="45714" anchor="ctr"/>
          <a:lstStyle/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6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8620" y="3254322"/>
            <a:ext cx="882316" cy="39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3" name="TextBox 70"/>
          <p:cNvSpPr txBox="1">
            <a:spLocks noChangeArrowheads="1"/>
          </p:cNvSpPr>
          <p:nvPr/>
        </p:nvSpPr>
        <p:spPr bwMode="auto">
          <a:xfrm>
            <a:off x="4450708" y="3218274"/>
            <a:ext cx="1295400" cy="46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4" rIns="91430" bIns="45714">
            <a:spAutoFit/>
          </a:bodyPr>
          <a:lstStyle/>
          <a:p>
            <a:pPr algn="ctr"/>
            <a:r>
              <a:rPr lang="ru-RU" sz="1200" i="1" dirty="0">
                <a:solidFill>
                  <a:srgbClr val="002060"/>
                </a:solidFill>
                <a:latin typeface="Arial Narrow" pitchFamily="34" charset="0"/>
              </a:rPr>
              <a:t>Сеть передачи данных</a:t>
            </a:r>
          </a:p>
        </p:txBody>
      </p:sp>
      <p:pic>
        <p:nvPicPr>
          <p:cNvPr id="65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916832"/>
            <a:ext cx="1170030" cy="8639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323528" y="1196752"/>
            <a:ext cx="1293584" cy="64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4" rIns="91430" bIns="45714" anchor="ctr">
            <a:spAutoFit/>
          </a:bodyPr>
          <a:lstStyle/>
          <a:p>
            <a:pPr algn="ctr"/>
            <a:r>
              <a:rPr lang="ru-RU" sz="1200" i="1" dirty="0" smtClean="0">
                <a:solidFill>
                  <a:srgbClr val="002060"/>
                </a:solidFill>
                <a:latin typeface="Arial Narrow" pitchFamily="34" charset="0"/>
              </a:rPr>
              <a:t>АРМ</a:t>
            </a:r>
            <a:endParaRPr lang="ru-RU" sz="1200" i="1" dirty="0">
              <a:solidFill>
                <a:srgbClr val="002060"/>
              </a:solidFill>
              <a:latin typeface="Arial Narrow" pitchFamily="34" charset="0"/>
            </a:endParaRPr>
          </a:p>
          <a:p>
            <a:pPr algn="ctr"/>
            <a:r>
              <a:rPr lang="ru-RU" sz="1200" i="1" dirty="0" smtClean="0">
                <a:solidFill>
                  <a:srgbClr val="002060"/>
                </a:solidFill>
                <a:latin typeface="Arial Narrow" pitchFamily="34" charset="0"/>
              </a:rPr>
              <a:t>оперативного дежурного</a:t>
            </a:r>
            <a:endParaRPr lang="ru-RU" sz="1200" i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824" y="2060848"/>
            <a:ext cx="652463" cy="9359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8" name="Стрелка влево 67"/>
          <p:cNvSpPr/>
          <p:nvPr/>
        </p:nvSpPr>
        <p:spPr bwMode="auto">
          <a:xfrm rot="9423087">
            <a:off x="3601156" y="2205502"/>
            <a:ext cx="477041" cy="288000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anchor="ctr"/>
          <a:lstStyle/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012160" y="692696"/>
            <a:ext cx="2881995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6012160" y="1844824"/>
            <a:ext cx="2881995" cy="11545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Rectangle 4"/>
          <p:cNvSpPr>
            <a:spLocks noChangeArrowheads="1"/>
          </p:cNvSpPr>
          <p:nvPr/>
        </p:nvSpPr>
        <p:spPr bwMode="auto">
          <a:xfrm>
            <a:off x="6010485" y="2460356"/>
            <a:ext cx="1369827" cy="35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4" rIns="91430" bIns="45714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i="1" dirty="0" smtClean="0">
                <a:solidFill>
                  <a:srgbClr val="002060"/>
                </a:solidFill>
                <a:latin typeface="Arial Narrow" pitchFamily="34" charset="0"/>
              </a:rPr>
              <a:t>МЕТЕОЦЕНТРЫ</a:t>
            </a:r>
            <a:endParaRPr lang="ru-RU" i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72" name="Стрелка вверх 71"/>
          <p:cNvSpPr/>
          <p:nvPr/>
        </p:nvSpPr>
        <p:spPr>
          <a:xfrm rot="4107806">
            <a:off x="5768684" y="978789"/>
            <a:ext cx="288000" cy="674538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Rectangle 4"/>
          <p:cNvSpPr>
            <a:spLocks noChangeArrowheads="1"/>
          </p:cNvSpPr>
          <p:nvPr/>
        </p:nvSpPr>
        <p:spPr bwMode="auto">
          <a:xfrm>
            <a:off x="5940152" y="1484784"/>
            <a:ext cx="2376264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4" rIns="91430" bIns="45714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200" i="1" dirty="0" smtClean="0">
                <a:solidFill>
                  <a:srgbClr val="002060"/>
                </a:solidFill>
                <a:latin typeface="Arial Narrow" pitchFamily="34" charset="0"/>
              </a:rPr>
              <a:t>Подсистемы ИТС, АСУДД</a:t>
            </a:r>
            <a:endParaRPr lang="ru-RU" sz="1200" i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75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836712"/>
            <a:ext cx="975053" cy="720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8" name="Rectangle 4"/>
          <p:cNvSpPr>
            <a:spLocks noChangeArrowheads="1"/>
          </p:cNvSpPr>
          <p:nvPr/>
        </p:nvSpPr>
        <p:spPr bwMode="auto">
          <a:xfrm>
            <a:off x="1331640" y="1700808"/>
            <a:ext cx="1758456" cy="29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4" rIns="91430" bIns="45714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i="1" dirty="0" smtClean="0">
                <a:solidFill>
                  <a:srgbClr val="002060"/>
                </a:solidFill>
                <a:latin typeface="Arial Narrow" pitchFamily="34" charset="0"/>
              </a:rPr>
              <a:t>Сервер АСМО</a:t>
            </a:r>
            <a:endParaRPr lang="ru-RU" sz="1200" i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79" name="Двойная стрелка влево/вправо 78"/>
          <p:cNvSpPr/>
          <p:nvPr/>
        </p:nvSpPr>
        <p:spPr bwMode="auto">
          <a:xfrm rot="16200000">
            <a:off x="3150319" y="2906465"/>
            <a:ext cx="540000" cy="288925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anchor="ctr"/>
          <a:lstStyle/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0" name="Стрелка вверх 79"/>
          <p:cNvSpPr/>
          <p:nvPr/>
        </p:nvSpPr>
        <p:spPr>
          <a:xfrm rot="16200000">
            <a:off x="4779891" y="1492917"/>
            <a:ext cx="288000" cy="2287958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Picture 2" descr="http://www.oocities.org/doug_reavis/forcast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609" b="19594"/>
          <a:stretch/>
        </p:blipFill>
        <p:spPr bwMode="auto">
          <a:xfrm>
            <a:off x="7884368" y="2060848"/>
            <a:ext cx="957874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http://www.i2clipart.com/cliparts/5/7/0/a/clipart-meteo-temporale-570a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060848"/>
            <a:ext cx="828000" cy="82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3" name="Прямая соединительная линия 82"/>
          <p:cNvCxnSpPr/>
          <p:nvPr/>
        </p:nvCxnSpPr>
        <p:spPr>
          <a:xfrm>
            <a:off x="3095836" y="4056704"/>
            <a:ext cx="0" cy="2520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764848"/>
            <a:ext cx="552069" cy="7919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0" y="-243408"/>
            <a:ext cx="9153526" cy="864096"/>
            <a:chOff x="-23813" y="-17464"/>
            <a:chExt cx="9153526" cy="677864"/>
          </a:xfrm>
        </p:grpSpPr>
        <p:pic>
          <p:nvPicPr>
            <p:cNvPr id="86" name="Picture 1" descr="maks_ppt_V2-02_small_arrow_1920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21" y="-17463"/>
              <a:ext cx="9139134" cy="677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-23813" y="-17464"/>
              <a:ext cx="9153526" cy="677864"/>
              <a:chOff x="-23813" y="-17464"/>
              <a:chExt cx="9153526" cy="677864"/>
            </a:xfrm>
          </p:grpSpPr>
          <p:pic>
            <p:nvPicPr>
              <p:cNvPr id="88" name="Picture 2" descr="arrow.png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1758" r="-21758"/>
              <a:stretch>
                <a:fillRect/>
              </a:stretch>
            </p:blipFill>
            <p:spPr bwMode="auto">
              <a:xfrm>
                <a:off x="-23813" y="-17463"/>
                <a:ext cx="2435573" cy="677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9" name="Содержимое 2">
                <a:hlinkClick r:id="rId14"/>
              </p:cNvPr>
              <p:cNvSpPr txBox="1">
                <a:spLocks/>
              </p:cNvSpPr>
              <p:nvPr/>
            </p:nvSpPr>
            <p:spPr bwMode="auto">
              <a:xfrm>
                <a:off x="1890350" y="13267"/>
                <a:ext cx="5273938" cy="647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1pPr>
                <a:lvl2pPr marL="742950" indent="-285750"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2pPr>
                <a:lvl3pPr marL="1143000" indent="-228600"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3pPr>
                <a:lvl4pPr marL="1600200" indent="-228600"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4pPr>
                <a:lvl5pPr marL="2057400" indent="-228600"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800" dirty="0" smtClean="0">
                    <a:solidFill>
                      <a:srgbClr val="20428E"/>
                    </a:solidFill>
                    <a:latin typeface="Tahoma" pitchFamily="34" charset="0"/>
                    <a:cs typeface="Tahoma" pitchFamily="34" charset="0"/>
                  </a:rPr>
                  <a:t>Архитектура  АСМО</a:t>
                </a:r>
                <a:endParaRPr lang="ru-RU" altLang="ru-RU" sz="2800" dirty="0">
                  <a:solidFill>
                    <a:srgbClr val="20428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90" name="Picture 2" descr="arrow.png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1758" r="-21758"/>
              <a:stretch>
                <a:fillRect/>
              </a:stretch>
            </p:blipFill>
            <p:spPr bwMode="auto">
              <a:xfrm flipH="1">
                <a:off x="6694140" y="-17464"/>
                <a:ext cx="2435573" cy="677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91" name="Picture 3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23728" y="4293096"/>
            <a:ext cx="184914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" name="Стрелка вверх 92"/>
          <p:cNvSpPr/>
          <p:nvPr/>
        </p:nvSpPr>
        <p:spPr>
          <a:xfrm rot="16200000">
            <a:off x="1863567" y="2032977"/>
            <a:ext cx="288000" cy="775790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Group 6"/>
          <p:cNvGrpSpPr/>
          <p:nvPr/>
        </p:nvGrpSpPr>
        <p:grpSpPr>
          <a:xfrm>
            <a:off x="7524328" y="4365104"/>
            <a:ext cx="1296144" cy="1807046"/>
            <a:chOff x="6561117" y="1080564"/>
            <a:chExt cx="2401279" cy="3876848"/>
          </a:xfrm>
        </p:grpSpPr>
        <p:pic>
          <p:nvPicPr>
            <p:cNvPr id="95" name="Picture 5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61117" y="1080564"/>
              <a:ext cx="2401279" cy="387684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  <p:pic>
          <p:nvPicPr>
            <p:cNvPr id="96" name="Picture 4"/>
            <p:cNvPicPr>
              <a:picLocks noChangeAspect="1"/>
            </p:cNvPicPr>
            <p:nvPr/>
          </p:nvPicPr>
          <p:blipFill rotWithShape="1">
            <a:blip r:embed="rId17" cstate="print"/>
            <a:srcRect l="52510" t="18740" r="2482" b="47527"/>
            <a:stretch/>
          </p:blipFill>
          <p:spPr>
            <a:xfrm>
              <a:off x="7956376" y="1168923"/>
              <a:ext cx="947134" cy="4735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  <p:pic>
        <p:nvPicPr>
          <p:cNvPr id="97" name="Picture 4" descr="Осадки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572000" y="1556792"/>
            <a:ext cx="1296144" cy="9723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8" name="Picture 1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995936" y="1412776"/>
            <a:ext cx="1191598" cy="9961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8" name="Picture 9" descr="dscdststruc mount compress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283968" y="4330816"/>
            <a:ext cx="1079376" cy="190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0"/>
            <a:ext cx="1498229" cy="4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40768"/>
            <a:ext cx="1152128" cy="119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Содержимое 5" descr="Термобокс-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636912"/>
            <a:ext cx="1296144" cy="165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Прямая со стрелкой 20"/>
          <p:cNvCxnSpPr>
            <a:stCxn id="39939" idx="2"/>
            <a:endCxn id="15" idx="0"/>
          </p:cNvCxnSpPr>
          <p:nvPr/>
        </p:nvCxnSpPr>
        <p:spPr>
          <a:xfrm>
            <a:off x="3966419" y="1999903"/>
            <a:ext cx="893613" cy="637009"/>
          </a:xfrm>
          <a:prstGeom prst="straightConnector1">
            <a:avLst/>
          </a:prstGeom>
          <a:ln w="63500">
            <a:solidFill>
              <a:srgbClr val="0070C0"/>
            </a:solidFill>
            <a:headEnd type="stealth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50" idx="1"/>
            <a:endCxn id="15" idx="3"/>
          </p:cNvCxnSpPr>
          <p:nvPr/>
        </p:nvCxnSpPr>
        <p:spPr>
          <a:xfrm flipH="1">
            <a:off x="5508104" y="2806725"/>
            <a:ext cx="2304256" cy="655612"/>
          </a:xfrm>
          <a:prstGeom prst="straightConnector1">
            <a:avLst/>
          </a:prstGeom>
          <a:ln w="63500">
            <a:solidFill>
              <a:srgbClr val="0070C0"/>
            </a:solidFill>
            <a:headEnd type="stealth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5" idx="3"/>
          </p:cNvCxnSpPr>
          <p:nvPr/>
        </p:nvCxnSpPr>
        <p:spPr>
          <a:xfrm flipH="1" flipV="1">
            <a:off x="5508104" y="3462337"/>
            <a:ext cx="1800200" cy="1764853"/>
          </a:xfrm>
          <a:prstGeom prst="straightConnector1">
            <a:avLst/>
          </a:prstGeom>
          <a:ln w="63500">
            <a:solidFill>
              <a:srgbClr val="0070C0"/>
            </a:solidFill>
            <a:headEnd type="stealth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41" idx="0"/>
            <a:endCxn id="15" idx="2"/>
          </p:cNvCxnSpPr>
          <p:nvPr/>
        </p:nvCxnSpPr>
        <p:spPr>
          <a:xfrm flipV="1">
            <a:off x="3779912" y="4287761"/>
            <a:ext cx="1080120" cy="653407"/>
          </a:xfrm>
          <a:prstGeom prst="straightConnector1">
            <a:avLst/>
          </a:prstGeom>
          <a:ln w="63500">
            <a:solidFill>
              <a:srgbClr val="0070C0"/>
            </a:solidFill>
            <a:headEnd type="stealth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15" idx="1"/>
          </p:cNvCxnSpPr>
          <p:nvPr/>
        </p:nvCxnSpPr>
        <p:spPr>
          <a:xfrm flipV="1">
            <a:off x="1259632" y="3462337"/>
            <a:ext cx="2952328" cy="1478831"/>
          </a:xfrm>
          <a:prstGeom prst="straightConnector1">
            <a:avLst/>
          </a:prstGeom>
          <a:ln w="63500">
            <a:solidFill>
              <a:srgbClr val="0070C0"/>
            </a:solidFill>
            <a:headEnd type="stealth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15" idx="1"/>
            <a:endCxn id="12" idx="3"/>
          </p:cNvCxnSpPr>
          <p:nvPr/>
        </p:nvCxnSpPr>
        <p:spPr>
          <a:xfrm flipH="1" flipV="1">
            <a:off x="1835696" y="1939027"/>
            <a:ext cx="2376264" cy="1523310"/>
          </a:xfrm>
          <a:prstGeom prst="straightConnector1">
            <a:avLst/>
          </a:prstGeom>
          <a:ln w="63500">
            <a:solidFill>
              <a:srgbClr val="0070C0"/>
            </a:solidFill>
            <a:headEnd type="stealth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6911752" y="3429000"/>
            <a:ext cx="2232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Бесконтактный датчик состояния поверхности дороги  DSC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  <a:endParaRPr lang="ru-RU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7504" y="3789040"/>
            <a:ext cx="20882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Бесконтактный датчик температуры поверхности дороги DST111</a:t>
            </a:r>
            <a:endParaRPr lang="ru-RU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7504" y="620688"/>
            <a:ext cx="18722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Детектор текущей погоды PWD 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endParaRPr lang="ru-RU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941168"/>
            <a:ext cx="1152128" cy="76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Прямоугольник 42"/>
          <p:cNvSpPr/>
          <p:nvPr/>
        </p:nvSpPr>
        <p:spPr>
          <a:xfrm>
            <a:off x="2123728" y="4725144"/>
            <a:ext cx="10801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Датчик температуры тела дороги DTS12G3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211960" y="3573016"/>
            <a:ext cx="1296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800" dirty="0" err="1" smtClean="0">
                <a:solidFill>
                  <a:schemeClr val="bg1"/>
                </a:solidFill>
                <a:latin typeface="Calibri" pitchFamily="34" charset="0"/>
                <a:ea typeface="Times New Roman"/>
              </a:rPr>
              <a:t>Логер</a:t>
            </a:r>
            <a:r>
              <a:rPr lang="ru-RU" sz="1800" dirty="0" smtClean="0">
                <a:solidFill>
                  <a:schemeClr val="bg1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ea typeface="Times New Roman"/>
              </a:rPr>
              <a:t>RWS200</a:t>
            </a:r>
            <a:endParaRPr lang="ru-RU" sz="1800" dirty="0">
              <a:solidFill>
                <a:schemeClr val="bg1"/>
              </a:solidFill>
              <a:latin typeface="Calibri" pitchFamily="34" charset="0"/>
              <a:ea typeface="Times New Roman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839744" y="1628800"/>
            <a:ext cx="2304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Датчик влажности и температуры 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HMP 155</a:t>
            </a:r>
            <a:endParaRPr lang="ru-RU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0" name="Picture 4" descr="Темп влажност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2276872"/>
            <a:ext cx="648072" cy="105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Прямоугольник 61"/>
          <p:cNvSpPr/>
          <p:nvPr/>
        </p:nvSpPr>
        <p:spPr>
          <a:xfrm>
            <a:off x="2843808" y="548680"/>
            <a:ext cx="1872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Датчик ветра 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WA15</a:t>
            </a:r>
            <a:endParaRPr lang="ru-RU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5" name="Прямая со стрелкой 64"/>
          <p:cNvCxnSpPr>
            <a:stCxn id="15" idx="0"/>
            <a:endCxn id="39938" idx="2"/>
          </p:cNvCxnSpPr>
          <p:nvPr/>
        </p:nvCxnSpPr>
        <p:spPr>
          <a:xfrm flipV="1">
            <a:off x="4860032" y="1757015"/>
            <a:ext cx="1132607" cy="879897"/>
          </a:xfrm>
          <a:prstGeom prst="straightConnector1">
            <a:avLst/>
          </a:prstGeom>
          <a:ln w="63500">
            <a:solidFill>
              <a:srgbClr val="0070C0"/>
            </a:solidFill>
            <a:headEnd type="stealth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5076056" y="692696"/>
            <a:ext cx="3240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Датчик давления 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PTB110</a:t>
            </a:r>
            <a:endParaRPr lang="ru-RU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9" name="Группа 2"/>
          <p:cNvGrpSpPr>
            <a:grpSpLocks/>
          </p:cNvGrpSpPr>
          <p:nvPr/>
        </p:nvGrpSpPr>
        <p:grpSpPr bwMode="auto">
          <a:xfrm>
            <a:off x="0" y="-171400"/>
            <a:ext cx="9153526" cy="792088"/>
            <a:chOff x="-23813" y="-17464"/>
            <a:chExt cx="9153526" cy="677864"/>
          </a:xfrm>
        </p:grpSpPr>
        <p:pic>
          <p:nvPicPr>
            <p:cNvPr id="70" name="Picture 1" descr="maks_ppt_V2-02_small_arrow_1920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21" y="-17463"/>
              <a:ext cx="9139134" cy="677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" name="Группа 1"/>
            <p:cNvGrpSpPr>
              <a:grpSpLocks/>
            </p:cNvGrpSpPr>
            <p:nvPr/>
          </p:nvGrpSpPr>
          <p:grpSpPr bwMode="auto">
            <a:xfrm>
              <a:off x="-23813" y="-17464"/>
              <a:ext cx="9153526" cy="677864"/>
              <a:chOff x="-23813" y="-17464"/>
              <a:chExt cx="9153526" cy="677864"/>
            </a:xfrm>
          </p:grpSpPr>
          <p:pic>
            <p:nvPicPr>
              <p:cNvPr id="72" name="Picture 2" descr="arrow.pn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1758" r="-21758"/>
              <a:stretch>
                <a:fillRect/>
              </a:stretch>
            </p:blipFill>
            <p:spPr bwMode="auto">
              <a:xfrm>
                <a:off x="-23813" y="-17463"/>
                <a:ext cx="2435573" cy="677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" name="Содержимое 2">
                <a:hlinkClick r:id="rId9"/>
              </p:cNvPr>
              <p:cNvSpPr txBox="1">
                <a:spLocks/>
              </p:cNvSpPr>
              <p:nvPr/>
            </p:nvSpPr>
            <p:spPr bwMode="auto">
              <a:xfrm>
                <a:off x="1739875" y="129219"/>
                <a:ext cx="5424413" cy="531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1pPr>
                <a:lvl2pPr marL="742950" indent="-285750"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2pPr>
                <a:lvl3pPr marL="1143000" indent="-228600"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3pPr>
                <a:lvl4pPr marL="1600200" indent="-228600"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4pPr>
                <a:lvl5pPr marL="2057400" indent="-228600" defTabSz="457200"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FFFF00"/>
                    </a:solidFill>
                    <a:latin typeface="Courier New" pitchFamily="49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800" dirty="0" smtClean="0">
                    <a:solidFill>
                      <a:srgbClr val="20428E"/>
                    </a:solidFill>
                    <a:latin typeface="Tahoma" pitchFamily="34" charset="0"/>
                    <a:cs typeface="Tahoma" pitchFamily="34" charset="0"/>
                  </a:rPr>
                  <a:t>Состав </a:t>
                </a:r>
                <a:r>
                  <a:rPr lang="en-US" altLang="ru-RU" sz="2800" dirty="0" smtClean="0">
                    <a:solidFill>
                      <a:srgbClr val="20428E"/>
                    </a:solidFill>
                    <a:latin typeface="Tahoma" pitchFamily="34" charset="0"/>
                    <a:cs typeface="Tahoma" pitchFamily="34" charset="0"/>
                  </a:rPr>
                  <a:t>RWS 200</a:t>
                </a:r>
                <a:endParaRPr lang="ru-RU" altLang="ru-RU" sz="2800" dirty="0">
                  <a:solidFill>
                    <a:srgbClr val="20428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4" name="Picture 2" descr="arrow.pn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1758" r="-21758"/>
              <a:stretch>
                <a:fillRect/>
              </a:stretch>
            </p:blipFill>
            <p:spPr bwMode="auto">
              <a:xfrm flipH="1">
                <a:off x="6694140" y="-17464"/>
                <a:ext cx="2435573" cy="677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89" name="Picture 5" descr="cyclo cropped image righ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7" y="4941168"/>
            <a:ext cx="1224136" cy="126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4" descr="spectro cropped imag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80312" y="4393352"/>
            <a:ext cx="1273249" cy="166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52120" y="980728"/>
            <a:ext cx="681037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75856" y="980728"/>
            <a:ext cx="13811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498229" cy="4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12160" y="4869160"/>
            <a:ext cx="700088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4716016" y="4941168"/>
            <a:ext cx="12241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Датчик измерения качества воздуха 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AQT410</a:t>
            </a:r>
            <a:endParaRPr lang="ru-RU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flipH="1" flipV="1">
            <a:off x="5076056" y="4293096"/>
            <a:ext cx="1080120" cy="504056"/>
          </a:xfrm>
          <a:prstGeom prst="straightConnector1">
            <a:avLst/>
          </a:prstGeom>
          <a:ln w="63500">
            <a:solidFill>
              <a:srgbClr val="0070C0"/>
            </a:solidFill>
            <a:headEnd type="stealth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07504" y="2636912"/>
            <a:ext cx="28803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Датчик 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TPS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 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измерения </a:t>
            </a:r>
            <a:r>
              <a:rPr lang="ru-RU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подповерхностной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температуры на 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глубине до 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метров с интервалом в 10 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см</a:t>
            </a:r>
            <a:endParaRPr lang="ru-RU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itchbook">
  <a:themeElements>
    <a:clrScheme name="Другая 3">
      <a:dk1>
        <a:sysClr val="windowText" lastClr="000000"/>
      </a:dk1>
      <a:lt1>
        <a:srgbClr val="F8F7EC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99D5B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КАСУ</Template>
  <TotalTime>34120</TotalTime>
  <Words>531</Words>
  <Application>Microsoft Office PowerPoint</Application>
  <PresentationFormat>Экран (4:3)</PresentationFormat>
  <Paragraphs>133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Pitchbook</vt:lpstr>
      <vt:lpstr>Слайд 1</vt:lpstr>
      <vt:lpstr>Слайд 2</vt:lpstr>
      <vt:lpstr>Слайд 3</vt:lpstr>
      <vt:lpstr>Слайд 4</vt:lpstr>
      <vt:lpstr>Результаты Свердловской области</vt:lpstr>
      <vt:lpstr>Циклы управления содержанием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Зао</dc:title>
  <dc:creator>ahimov</dc:creator>
  <cp:lastModifiedBy>bvb</cp:lastModifiedBy>
  <cp:revision>993</cp:revision>
  <cp:lastPrinted>2014-01-27T11:13:36Z</cp:lastPrinted>
  <dcterms:created xsi:type="dcterms:W3CDTF">2011-02-14T04:50:54Z</dcterms:created>
  <dcterms:modified xsi:type="dcterms:W3CDTF">2018-04-02T14:38:47Z</dcterms:modified>
</cp:coreProperties>
</file>