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81" r:id="rId2"/>
  </p:sldMasterIdLst>
  <p:notesMasterIdLst>
    <p:notesMasterId r:id="rId25"/>
  </p:notesMasterIdLst>
  <p:handoutMasterIdLst>
    <p:handoutMasterId r:id="rId26"/>
  </p:handoutMasterIdLst>
  <p:sldIdLst>
    <p:sldId id="611" r:id="rId3"/>
    <p:sldId id="602" r:id="rId4"/>
    <p:sldId id="603" r:id="rId5"/>
    <p:sldId id="634" r:id="rId6"/>
    <p:sldId id="651" r:id="rId7"/>
    <p:sldId id="649" r:id="rId8"/>
    <p:sldId id="614" r:id="rId9"/>
    <p:sldId id="666" r:id="rId10"/>
    <p:sldId id="665" r:id="rId11"/>
    <p:sldId id="658" r:id="rId12"/>
    <p:sldId id="668" r:id="rId13"/>
    <p:sldId id="616" r:id="rId14"/>
    <p:sldId id="639" r:id="rId15"/>
    <p:sldId id="659" r:id="rId16"/>
    <p:sldId id="641" r:id="rId17"/>
    <p:sldId id="669" r:id="rId18"/>
    <p:sldId id="660" r:id="rId19"/>
    <p:sldId id="671" r:id="rId20"/>
    <p:sldId id="670" r:id="rId21"/>
    <p:sldId id="663" r:id="rId22"/>
    <p:sldId id="618" r:id="rId23"/>
    <p:sldId id="574" r:id="rId24"/>
  </p:sldIdLst>
  <p:sldSz cx="9144000" cy="5143500" type="screen16x9"/>
  <p:notesSz cx="6797675" cy="9928225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  <p15:guide id="5" orient="horz" pos="12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2D"/>
    <a:srgbClr val="2D3E50"/>
    <a:srgbClr val="2E3841"/>
    <a:srgbClr val="FFBE2A"/>
    <a:srgbClr val="081C2A"/>
    <a:srgbClr val="32463A"/>
    <a:srgbClr val="161F28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7868" autoAdjust="0"/>
    <p:restoredTop sz="92114" autoAdjust="0"/>
  </p:normalViewPr>
  <p:slideViewPr>
    <p:cSldViewPr>
      <p:cViewPr>
        <p:scale>
          <a:sx n="100" d="100"/>
          <a:sy n="100" d="100"/>
        </p:scale>
        <p:origin x="-1644" y="-462"/>
      </p:cViewPr>
      <p:guideLst>
        <p:guide orient="horz" pos="1620"/>
        <p:guide pos="2160"/>
        <p:guide orient="horz" pos="2160"/>
        <p:guide pos="2880"/>
        <p:guide orient="horz" pos="12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B9B894-4808-4CC9-848B-F0EC8674FF7C}" type="doc">
      <dgm:prSet loTypeId="urn:microsoft.com/office/officeart/2005/8/layout/hChevron3" loCatId="process" qsTypeId="urn:microsoft.com/office/officeart/2005/8/quickstyle/simple1" qsCatId="simple" csTypeId="urn:microsoft.com/office/officeart/2005/8/colors/accent1_4" csCatId="accent1" phldr="1"/>
      <dgm:spPr/>
    </dgm:pt>
    <dgm:pt modelId="{96851D30-BC41-4F1A-A73C-C65BEB78B4E1}">
      <dgm:prSet phldrT="[Текст]" custT="1"/>
      <dgm:spPr/>
      <dgm:t>
        <a:bodyPr/>
        <a:lstStyle/>
        <a:p>
          <a:r>
            <a:rPr lang="ru-RU" sz="1200" b="1" dirty="0" smtClean="0"/>
            <a:t>Планирование</a:t>
          </a:r>
          <a:endParaRPr lang="ru-RU" sz="1200" b="1" dirty="0"/>
        </a:p>
      </dgm:t>
    </dgm:pt>
    <dgm:pt modelId="{CC3555DF-7ADF-4829-8697-35D6066B6912}" type="parTrans" cxnId="{74F6000A-DD36-4C1E-ACCF-F209D127ED9F}">
      <dgm:prSet/>
      <dgm:spPr/>
      <dgm:t>
        <a:bodyPr/>
        <a:lstStyle/>
        <a:p>
          <a:endParaRPr lang="ru-RU"/>
        </a:p>
      </dgm:t>
    </dgm:pt>
    <dgm:pt modelId="{81B12758-193E-49ED-8FCB-E880EB39601B}" type="sibTrans" cxnId="{74F6000A-DD36-4C1E-ACCF-F209D127ED9F}">
      <dgm:prSet/>
      <dgm:spPr/>
      <dgm:t>
        <a:bodyPr/>
        <a:lstStyle/>
        <a:p>
          <a:endParaRPr lang="ru-RU"/>
        </a:p>
      </dgm:t>
    </dgm:pt>
    <dgm:pt modelId="{103E8FD5-AEA2-41F0-8FD4-798CA557A262}">
      <dgm:prSet phldrT="[Текст]" custT="1"/>
      <dgm:spPr/>
      <dgm:t>
        <a:bodyPr/>
        <a:lstStyle/>
        <a:p>
          <a:r>
            <a:rPr lang="ru-RU" sz="1200" b="1" dirty="0" smtClean="0"/>
            <a:t>Проектирование</a:t>
          </a:r>
          <a:endParaRPr lang="ru-RU" sz="1200" b="1" dirty="0"/>
        </a:p>
      </dgm:t>
    </dgm:pt>
    <dgm:pt modelId="{D4C60977-9C92-4F6E-9378-426882EBA42B}" type="parTrans" cxnId="{A78EC958-0694-4FD2-94B0-CFD0C55C9023}">
      <dgm:prSet/>
      <dgm:spPr/>
      <dgm:t>
        <a:bodyPr/>
        <a:lstStyle/>
        <a:p>
          <a:endParaRPr lang="ru-RU"/>
        </a:p>
      </dgm:t>
    </dgm:pt>
    <dgm:pt modelId="{2722A56F-A2B9-4A94-B262-DA637FEEA39F}" type="sibTrans" cxnId="{A78EC958-0694-4FD2-94B0-CFD0C55C9023}">
      <dgm:prSet/>
      <dgm:spPr/>
      <dgm:t>
        <a:bodyPr/>
        <a:lstStyle/>
        <a:p>
          <a:endParaRPr lang="ru-RU"/>
        </a:p>
      </dgm:t>
    </dgm:pt>
    <dgm:pt modelId="{80C93FFE-3BA4-427D-98F4-C2526040FCAB}">
      <dgm:prSet phldrT="[Текст]" custT="1"/>
      <dgm:spPr/>
      <dgm:t>
        <a:bodyPr/>
        <a:lstStyle/>
        <a:p>
          <a:r>
            <a:rPr lang="ru-RU" sz="1200" b="1" dirty="0" smtClean="0"/>
            <a:t>Строительство</a:t>
          </a:r>
          <a:endParaRPr lang="ru-RU" sz="1200" b="1" dirty="0"/>
        </a:p>
      </dgm:t>
    </dgm:pt>
    <dgm:pt modelId="{308D42CA-F622-4C9A-BF26-62D7361353CF}" type="parTrans" cxnId="{C085A6FA-6CB5-4275-9F0A-385C4E2D8AAA}">
      <dgm:prSet/>
      <dgm:spPr/>
      <dgm:t>
        <a:bodyPr/>
        <a:lstStyle/>
        <a:p>
          <a:endParaRPr lang="ru-RU"/>
        </a:p>
      </dgm:t>
    </dgm:pt>
    <dgm:pt modelId="{9C7B07C4-F940-4739-9B11-76D1DCE5629E}" type="sibTrans" cxnId="{C085A6FA-6CB5-4275-9F0A-385C4E2D8AAA}">
      <dgm:prSet/>
      <dgm:spPr/>
      <dgm:t>
        <a:bodyPr/>
        <a:lstStyle/>
        <a:p>
          <a:endParaRPr lang="ru-RU"/>
        </a:p>
      </dgm:t>
    </dgm:pt>
    <dgm:pt modelId="{992B327E-41D3-4362-979F-2D9A7E7798FD}">
      <dgm:prSet phldrT="[Текст]" custT="1"/>
      <dgm:spPr/>
      <dgm:t>
        <a:bodyPr/>
        <a:lstStyle/>
        <a:p>
          <a:r>
            <a:rPr lang="ru-RU" sz="1200" b="1" dirty="0" smtClean="0"/>
            <a:t>Эксплуатация</a:t>
          </a:r>
          <a:endParaRPr lang="ru-RU" sz="1200" b="1" dirty="0"/>
        </a:p>
      </dgm:t>
    </dgm:pt>
    <dgm:pt modelId="{3717965B-0FD2-45E6-8BFE-3659BEDD395D}" type="parTrans" cxnId="{01713D70-2D4F-4D9D-BB44-907C1F8ED198}">
      <dgm:prSet/>
      <dgm:spPr/>
      <dgm:t>
        <a:bodyPr/>
        <a:lstStyle/>
        <a:p>
          <a:endParaRPr lang="ru-RU"/>
        </a:p>
      </dgm:t>
    </dgm:pt>
    <dgm:pt modelId="{0CCFDF96-A89E-4D94-8F5C-46ABDD3C5FCD}" type="sibTrans" cxnId="{01713D70-2D4F-4D9D-BB44-907C1F8ED198}">
      <dgm:prSet/>
      <dgm:spPr/>
      <dgm:t>
        <a:bodyPr/>
        <a:lstStyle/>
        <a:p>
          <a:endParaRPr lang="ru-RU"/>
        </a:p>
      </dgm:t>
    </dgm:pt>
    <dgm:pt modelId="{574C7832-076F-4EE9-88EB-F8AB599DE31E}" type="pres">
      <dgm:prSet presAssocID="{17B9B894-4808-4CC9-848B-F0EC8674FF7C}" presName="Name0" presStyleCnt="0">
        <dgm:presLayoutVars>
          <dgm:dir/>
          <dgm:resizeHandles val="exact"/>
        </dgm:presLayoutVars>
      </dgm:prSet>
      <dgm:spPr/>
    </dgm:pt>
    <dgm:pt modelId="{C0B77503-2140-4107-9CB3-0B2746F6FF08}" type="pres">
      <dgm:prSet presAssocID="{96851D30-BC41-4F1A-A73C-C65BEB78B4E1}" presName="parTxOnly" presStyleLbl="node1" presStyleIdx="0" presStyleCnt="4" custScaleY="7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B872C-A368-4F91-8E42-DC58C04DF115}" type="pres">
      <dgm:prSet presAssocID="{81B12758-193E-49ED-8FCB-E880EB39601B}" presName="parSpace" presStyleCnt="0"/>
      <dgm:spPr/>
    </dgm:pt>
    <dgm:pt modelId="{BC56A1E7-0BE0-443B-B5D0-37BEB71311BA}" type="pres">
      <dgm:prSet presAssocID="{103E8FD5-AEA2-41F0-8FD4-798CA557A262}" presName="parTxOnly" presStyleLbl="node1" presStyleIdx="1" presStyleCnt="4" custScaleX="101270" custScaleY="7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4DF6A-211F-4350-B8EF-906AD74A6315}" type="pres">
      <dgm:prSet presAssocID="{2722A56F-A2B9-4A94-B262-DA637FEEA39F}" presName="parSpace" presStyleCnt="0"/>
      <dgm:spPr/>
    </dgm:pt>
    <dgm:pt modelId="{8EC7156F-A797-40CA-A8F7-A0DA58A85992}" type="pres">
      <dgm:prSet presAssocID="{80C93FFE-3BA4-427D-98F4-C2526040FCAB}" presName="parTxOnly" presStyleLbl="node1" presStyleIdx="2" presStyleCnt="4" custScaleX="109004" custScaleY="7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65DB22-63F1-4A6E-9046-9F2CCD67FE11}" type="pres">
      <dgm:prSet presAssocID="{9C7B07C4-F940-4739-9B11-76D1DCE5629E}" presName="parSpace" presStyleCnt="0"/>
      <dgm:spPr/>
    </dgm:pt>
    <dgm:pt modelId="{42355C4B-EEE6-4067-B218-A833C8674A7E}" type="pres">
      <dgm:prSet presAssocID="{992B327E-41D3-4362-979F-2D9A7E7798FD}" presName="parTxOnly" presStyleLbl="node1" presStyleIdx="3" presStyleCnt="4" custScaleY="7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85A6FA-6CB5-4275-9F0A-385C4E2D8AAA}" srcId="{17B9B894-4808-4CC9-848B-F0EC8674FF7C}" destId="{80C93FFE-3BA4-427D-98F4-C2526040FCAB}" srcOrd="2" destOrd="0" parTransId="{308D42CA-F622-4C9A-BF26-62D7361353CF}" sibTransId="{9C7B07C4-F940-4739-9B11-76D1DCE5629E}"/>
    <dgm:cxn modelId="{1F925201-C877-493B-A5CD-C695941721BE}" type="presOf" srcId="{103E8FD5-AEA2-41F0-8FD4-798CA557A262}" destId="{BC56A1E7-0BE0-443B-B5D0-37BEB71311BA}" srcOrd="0" destOrd="0" presId="urn:microsoft.com/office/officeart/2005/8/layout/hChevron3"/>
    <dgm:cxn modelId="{7A92E2D3-BF12-437E-9A70-3F398242E929}" type="presOf" srcId="{96851D30-BC41-4F1A-A73C-C65BEB78B4E1}" destId="{C0B77503-2140-4107-9CB3-0B2746F6FF08}" srcOrd="0" destOrd="0" presId="urn:microsoft.com/office/officeart/2005/8/layout/hChevron3"/>
    <dgm:cxn modelId="{AD567D81-C1A6-4D60-99C4-DC75169C23E4}" type="presOf" srcId="{80C93FFE-3BA4-427D-98F4-C2526040FCAB}" destId="{8EC7156F-A797-40CA-A8F7-A0DA58A85992}" srcOrd="0" destOrd="0" presId="urn:microsoft.com/office/officeart/2005/8/layout/hChevron3"/>
    <dgm:cxn modelId="{74F6000A-DD36-4C1E-ACCF-F209D127ED9F}" srcId="{17B9B894-4808-4CC9-848B-F0EC8674FF7C}" destId="{96851D30-BC41-4F1A-A73C-C65BEB78B4E1}" srcOrd="0" destOrd="0" parTransId="{CC3555DF-7ADF-4829-8697-35D6066B6912}" sibTransId="{81B12758-193E-49ED-8FCB-E880EB39601B}"/>
    <dgm:cxn modelId="{92259AF4-E1AE-4CBB-9FC3-4CD4F811575A}" type="presOf" srcId="{992B327E-41D3-4362-979F-2D9A7E7798FD}" destId="{42355C4B-EEE6-4067-B218-A833C8674A7E}" srcOrd="0" destOrd="0" presId="urn:microsoft.com/office/officeart/2005/8/layout/hChevron3"/>
    <dgm:cxn modelId="{01713D70-2D4F-4D9D-BB44-907C1F8ED198}" srcId="{17B9B894-4808-4CC9-848B-F0EC8674FF7C}" destId="{992B327E-41D3-4362-979F-2D9A7E7798FD}" srcOrd="3" destOrd="0" parTransId="{3717965B-0FD2-45E6-8BFE-3659BEDD395D}" sibTransId="{0CCFDF96-A89E-4D94-8F5C-46ABDD3C5FCD}"/>
    <dgm:cxn modelId="{DC42FAD2-B30E-4610-8245-3E326C2BE0B0}" type="presOf" srcId="{17B9B894-4808-4CC9-848B-F0EC8674FF7C}" destId="{574C7832-076F-4EE9-88EB-F8AB599DE31E}" srcOrd="0" destOrd="0" presId="urn:microsoft.com/office/officeart/2005/8/layout/hChevron3"/>
    <dgm:cxn modelId="{A78EC958-0694-4FD2-94B0-CFD0C55C9023}" srcId="{17B9B894-4808-4CC9-848B-F0EC8674FF7C}" destId="{103E8FD5-AEA2-41F0-8FD4-798CA557A262}" srcOrd="1" destOrd="0" parTransId="{D4C60977-9C92-4F6E-9378-426882EBA42B}" sibTransId="{2722A56F-A2B9-4A94-B262-DA637FEEA39F}"/>
    <dgm:cxn modelId="{F6A79996-5300-4D94-AA4B-53E169D1A77E}" type="presParOf" srcId="{574C7832-076F-4EE9-88EB-F8AB599DE31E}" destId="{C0B77503-2140-4107-9CB3-0B2746F6FF08}" srcOrd="0" destOrd="0" presId="urn:microsoft.com/office/officeart/2005/8/layout/hChevron3"/>
    <dgm:cxn modelId="{F107088A-32FD-4C7B-B7BF-B73E1A1B9F66}" type="presParOf" srcId="{574C7832-076F-4EE9-88EB-F8AB599DE31E}" destId="{940B872C-A368-4F91-8E42-DC58C04DF115}" srcOrd="1" destOrd="0" presId="urn:microsoft.com/office/officeart/2005/8/layout/hChevron3"/>
    <dgm:cxn modelId="{382E5AEC-2EEA-45AB-975F-E8B59D9A0CCE}" type="presParOf" srcId="{574C7832-076F-4EE9-88EB-F8AB599DE31E}" destId="{BC56A1E7-0BE0-443B-B5D0-37BEB71311BA}" srcOrd="2" destOrd="0" presId="urn:microsoft.com/office/officeart/2005/8/layout/hChevron3"/>
    <dgm:cxn modelId="{F5205FD5-AD98-4E26-90AC-80FABCA07268}" type="presParOf" srcId="{574C7832-076F-4EE9-88EB-F8AB599DE31E}" destId="{2144DF6A-211F-4350-B8EF-906AD74A6315}" srcOrd="3" destOrd="0" presId="urn:microsoft.com/office/officeart/2005/8/layout/hChevron3"/>
    <dgm:cxn modelId="{920774DF-FAC1-4B4D-ACBE-23E647431764}" type="presParOf" srcId="{574C7832-076F-4EE9-88EB-F8AB599DE31E}" destId="{8EC7156F-A797-40CA-A8F7-A0DA58A85992}" srcOrd="4" destOrd="0" presId="urn:microsoft.com/office/officeart/2005/8/layout/hChevron3"/>
    <dgm:cxn modelId="{35E4E07A-2BEE-4ADE-A11C-0FAC286D90F1}" type="presParOf" srcId="{574C7832-076F-4EE9-88EB-F8AB599DE31E}" destId="{4965DB22-63F1-4A6E-9046-9F2CCD67FE11}" srcOrd="5" destOrd="0" presId="urn:microsoft.com/office/officeart/2005/8/layout/hChevron3"/>
    <dgm:cxn modelId="{A538706E-02D8-4221-82DB-C90BE5D9B0C9}" type="presParOf" srcId="{574C7832-076F-4EE9-88EB-F8AB599DE31E}" destId="{42355C4B-EEE6-4067-B218-A833C8674A7E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77503-2140-4107-9CB3-0B2746F6FF08}">
      <dsp:nvSpPr>
        <dsp:cNvPr id="0" name=""/>
        <dsp:cNvSpPr/>
      </dsp:nvSpPr>
      <dsp:spPr>
        <a:xfrm>
          <a:off x="4926" y="242054"/>
          <a:ext cx="2397863" cy="672667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Планирование</a:t>
          </a:r>
          <a:endParaRPr lang="ru-RU" sz="1200" b="1" kern="1200" dirty="0"/>
        </a:p>
      </dsp:txBody>
      <dsp:txXfrm>
        <a:off x="4926" y="242054"/>
        <a:ext cx="2229696" cy="672667"/>
      </dsp:txXfrm>
    </dsp:sp>
    <dsp:sp modelId="{BC56A1E7-0BE0-443B-B5D0-37BEB71311BA}">
      <dsp:nvSpPr>
        <dsp:cNvPr id="0" name=""/>
        <dsp:cNvSpPr/>
      </dsp:nvSpPr>
      <dsp:spPr>
        <a:xfrm>
          <a:off x="1923217" y="242054"/>
          <a:ext cx="2428316" cy="672667"/>
        </a:xfrm>
        <a:prstGeom prst="chevron">
          <a:avLst/>
        </a:prstGeom>
        <a:solidFill>
          <a:schemeClr val="accent1">
            <a:shade val="50000"/>
            <a:hueOff val="216458"/>
            <a:satOff val="-15099"/>
            <a:lumOff val="239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Проектирование</a:t>
          </a:r>
          <a:endParaRPr lang="ru-RU" sz="1200" b="1" kern="1200" dirty="0"/>
        </a:p>
      </dsp:txBody>
      <dsp:txXfrm>
        <a:off x="2259551" y="242054"/>
        <a:ext cx="1755649" cy="672667"/>
      </dsp:txXfrm>
    </dsp:sp>
    <dsp:sp modelId="{8EC7156F-A797-40CA-A8F7-A0DA58A85992}">
      <dsp:nvSpPr>
        <dsp:cNvPr id="0" name=""/>
        <dsp:cNvSpPr/>
      </dsp:nvSpPr>
      <dsp:spPr>
        <a:xfrm>
          <a:off x="3871961" y="242054"/>
          <a:ext cx="2613767" cy="672667"/>
        </a:xfrm>
        <a:prstGeom prst="chevron">
          <a:avLst/>
        </a:prstGeom>
        <a:solidFill>
          <a:schemeClr val="accent1">
            <a:shade val="50000"/>
            <a:hueOff val="432915"/>
            <a:satOff val="-30197"/>
            <a:lumOff val="478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Строительство</a:t>
          </a:r>
          <a:endParaRPr lang="ru-RU" sz="1200" b="1" kern="1200" dirty="0"/>
        </a:p>
      </dsp:txBody>
      <dsp:txXfrm>
        <a:off x="4208295" y="242054"/>
        <a:ext cx="1941100" cy="672667"/>
      </dsp:txXfrm>
    </dsp:sp>
    <dsp:sp modelId="{42355C4B-EEE6-4067-B218-A833C8674A7E}">
      <dsp:nvSpPr>
        <dsp:cNvPr id="0" name=""/>
        <dsp:cNvSpPr/>
      </dsp:nvSpPr>
      <dsp:spPr>
        <a:xfrm>
          <a:off x="6006156" y="242054"/>
          <a:ext cx="2397863" cy="672667"/>
        </a:xfrm>
        <a:prstGeom prst="chevron">
          <a:avLst/>
        </a:prstGeom>
        <a:solidFill>
          <a:schemeClr val="accent1">
            <a:shade val="50000"/>
            <a:hueOff val="216458"/>
            <a:satOff val="-15099"/>
            <a:lumOff val="239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Эксплуатация</a:t>
          </a:r>
          <a:endParaRPr lang="ru-RU" sz="1200" b="1" kern="1200" dirty="0"/>
        </a:p>
      </dsp:txBody>
      <dsp:txXfrm>
        <a:off x="6342490" y="242054"/>
        <a:ext cx="1725196" cy="672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7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82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06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4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9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121917" rIns="0" bIns="2926007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121917" rIns="0" bIns="2926007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"/>
            <a:ext cx="4368800" cy="5143500"/>
          </a:xfrm>
          <a:prstGeom prst="rect">
            <a:avLst/>
          </a:prstGeom>
          <a:noFill/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49274" y="360997"/>
            <a:ext cx="4513729" cy="649198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5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397445" y="332922"/>
            <a:ext cx="4174557" cy="725398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94898" y="1398473"/>
            <a:ext cx="2527436" cy="262107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3300949" y="1398473"/>
            <a:ext cx="2525660" cy="262107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105223" y="1398473"/>
            <a:ext cx="2527436" cy="262107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485273" y="360997"/>
            <a:ext cx="4010528" cy="649198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399851" y="1115778"/>
            <a:ext cx="2114751" cy="55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726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06968" y="1278743"/>
            <a:ext cx="2624328" cy="242718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3256850" y="1278743"/>
            <a:ext cx="2622483" cy="242718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104885" y="1278743"/>
            <a:ext cx="2624328" cy="242718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2052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62736" y="1491916"/>
            <a:ext cx="3880667" cy="1384634"/>
          </a:xfrm>
          <a:prstGeom prst="parallelogram">
            <a:avLst>
              <a:gd name="adj" fmla="val 1739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865892" y="1491916"/>
            <a:ext cx="3880667" cy="1384634"/>
          </a:xfrm>
          <a:prstGeom prst="parallelogram">
            <a:avLst>
              <a:gd name="adj" fmla="val 1739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462736" y="3387799"/>
            <a:ext cx="3880667" cy="1384634"/>
          </a:xfrm>
          <a:prstGeom prst="parallelogram">
            <a:avLst>
              <a:gd name="adj" fmla="val 1739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4865892" y="3387799"/>
            <a:ext cx="3880667" cy="1384634"/>
          </a:xfrm>
          <a:prstGeom prst="parallelogram">
            <a:avLst>
              <a:gd name="adj" fmla="val 1739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9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397443" y="1363784"/>
            <a:ext cx="2633855" cy="185606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245479" y="1363784"/>
            <a:ext cx="2633855" cy="185606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6093455" y="1363784"/>
            <a:ext cx="2633855" cy="185606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2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543788" y="1799925"/>
            <a:ext cx="2357071" cy="128597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397279" y="1799925"/>
            <a:ext cx="2357071" cy="128597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6260395" y="1799925"/>
            <a:ext cx="2357071" cy="128597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63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4620830" y="1386039"/>
            <a:ext cx="4107281" cy="192926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404565" y="1386039"/>
            <a:ext cx="4107281" cy="192926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7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562477" y="1694047"/>
            <a:ext cx="3734603" cy="187792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4852539" y="1694047"/>
            <a:ext cx="3734603" cy="187792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7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06969" y="1590879"/>
            <a:ext cx="3780021" cy="151427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3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445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114800" y="895352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56267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318135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7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287655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8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1" y="350838"/>
            <a:ext cx="3945957" cy="1001712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800601" y="1428750"/>
            <a:ext cx="2286001" cy="63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135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0029" y="350838"/>
            <a:ext cx="3945957" cy="1001712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10029" y="1428750"/>
            <a:ext cx="2286001" cy="63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9725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0029" y="350838"/>
            <a:ext cx="3945957" cy="1001712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10029" y="1428750"/>
            <a:ext cx="2286001" cy="6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5985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9" y="249493"/>
            <a:ext cx="5268877" cy="75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ru-RU" altLang="ru-RU" dirty="0"/>
              <a:t>Заголовок слайда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03648" y="1168004"/>
            <a:ext cx="7416824" cy="34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ru-RU" altLang="ru-RU" noProof="0" dirty="0"/>
              <a:t>Образец текста</a:t>
            </a:r>
          </a:p>
          <a:p>
            <a:pPr lvl="1"/>
            <a:r>
              <a:rPr lang="ru-RU" altLang="ru-RU" noProof="0" dirty="0"/>
              <a:t>Второй уровень</a:t>
            </a:r>
          </a:p>
          <a:p>
            <a:pPr lvl="2"/>
            <a:r>
              <a:rPr lang="ru-RU" altLang="ru-RU" noProof="0" dirty="0"/>
              <a:t>Третий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AC92A-384F-4895-9645-2930C814C1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21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 err="1"/>
              <a:t>Четвертый</a:t>
            </a:r>
            <a:r>
              <a:rPr lang="ru-RU" dirty="0"/>
              <a:t>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7FB35-A06B-4AE3-AB7A-7FD5E9B2F4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2987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2FA62-02B3-465D-95A5-BB8C61C77F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2266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168006"/>
            <a:ext cx="4135438" cy="340161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8665" y="1168006"/>
            <a:ext cx="4137025" cy="340161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EFC45-2781-45F8-8399-B1009550BB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758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E2974-63AD-4F4E-B320-DCD8FDA427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0710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276058" y="1636200"/>
            <a:ext cx="2055187" cy="15451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2450725" y="1636200"/>
            <a:ext cx="2055187" cy="15451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2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65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4625390" y="1636200"/>
            <a:ext cx="2055187" cy="15451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3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800057" y="1636200"/>
            <a:ext cx="2055187" cy="15451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4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397445" y="332922"/>
            <a:ext cx="4174557" cy="725398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273" y="360997"/>
            <a:ext cx="4010528" cy="649198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99851" y="1115778"/>
            <a:ext cx="2114751" cy="55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09808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48714" y="5001816"/>
            <a:ext cx="395287" cy="216694"/>
          </a:xfrm>
        </p:spPr>
        <p:txBody>
          <a:bodyPr/>
          <a:lstStyle>
            <a:lvl1pPr>
              <a:defRPr sz="1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ED2BE785-0006-42C0-84C5-FB297A4642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3004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2AAD9-0755-4279-A717-D788B5A846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1494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B889E-E661-4EF4-B298-169C128B59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193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A0F77-BF8F-482B-B8DE-F3698D6BC7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2543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CAE85-EB05-4575-8453-F89849F90D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8850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006079"/>
            <a:ext cx="2286000" cy="356354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006079"/>
            <a:ext cx="6705600" cy="35635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B61C4-E98E-48D0-AA7D-1865269C1E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6316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1006079"/>
            <a:ext cx="9144000" cy="35635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D6552-D67A-418D-8124-338BEBFC6A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1772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773403"/>
      </p:ext>
    </p:extLst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09876" y="1295000"/>
            <a:ext cx="1731419" cy="135244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2603634" y="1295000"/>
            <a:ext cx="1731419" cy="135244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65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4797392" y="1295000"/>
            <a:ext cx="1731419" cy="135244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991150" y="1295000"/>
            <a:ext cx="1731419" cy="135244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4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409876" y="3105150"/>
            <a:ext cx="1731419" cy="135244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2603634" y="3105150"/>
            <a:ext cx="1731419" cy="135244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4797392" y="3105150"/>
            <a:ext cx="1731419" cy="135244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47" hasCustomPrompt="1"/>
          </p:nvPr>
        </p:nvSpPr>
        <p:spPr>
          <a:xfrm>
            <a:off x="6991150" y="3105150"/>
            <a:ext cx="1731419" cy="135244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4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397445" y="332922"/>
            <a:ext cx="4174557" cy="725398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5273" y="360997"/>
            <a:ext cx="4010528" cy="649198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99851" y="1115778"/>
            <a:ext cx="2114751" cy="55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8723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312419" y="1639539"/>
            <a:ext cx="1113724" cy="83210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ar-SY" dirty="0" smtClean="0"/>
              <a:t>-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648201" y="1639539"/>
            <a:ext cx="1113724" cy="83210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ar-SY" dirty="0" smtClean="0"/>
              <a:t>-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312419" y="3247925"/>
            <a:ext cx="1113724" cy="83210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ar-SY" dirty="0" smtClean="0"/>
              <a:t>-</a:t>
            </a: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4648201" y="3247925"/>
            <a:ext cx="1113724" cy="83210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4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ar-SY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399257" y="1305737"/>
            <a:ext cx="1981125" cy="125719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2514630" y="1305737"/>
            <a:ext cx="1981125" cy="125719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4630005" y="1305737"/>
            <a:ext cx="1981125" cy="125719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745380" y="1305737"/>
            <a:ext cx="1981125" cy="125719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99257" y="3000585"/>
            <a:ext cx="1981125" cy="125719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2514630" y="3000585"/>
            <a:ext cx="1981125" cy="125719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4630005" y="3000585"/>
            <a:ext cx="1981125" cy="125719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47" hasCustomPrompt="1"/>
          </p:nvPr>
        </p:nvSpPr>
        <p:spPr>
          <a:xfrm>
            <a:off x="6745380" y="3000585"/>
            <a:ext cx="1981125" cy="125719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59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397445" y="1673740"/>
            <a:ext cx="4174557" cy="257441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664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1" y="1509664"/>
            <a:ext cx="4174557" cy="28146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74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2993456" y="1087657"/>
            <a:ext cx="3157088" cy="4055845"/>
          </a:xfrm>
          <a:prstGeom prst="rect">
            <a:avLst/>
          </a:prstGeom>
          <a:noFill/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4" y="350838"/>
            <a:ext cx="8349115" cy="392112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10096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 bwMode="auto">
          <a:xfrm rot="5400000">
            <a:off x="1951" y="4801822"/>
            <a:ext cx="281843" cy="285751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-15879" y="4867752"/>
            <a:ext cx="3048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algn="ctr" defTabSz="914377" rtl="0" eaLnBrk="1" latinLnBrk="0" hangingPunct="1"/>
            <a:fld id="{6C5AF65D-6854-49AF-ABC5-48B5BA0EA842}" type="slidenum">
              <a:rPr lang="en-US" sz="1000" b="0" i="0" kern="1200" smtClean="0">
                <a:solidFill>
                  <a:schemeClr val="bg1"/>
                </a:solidFill>
                <a:latin typeface="HP Simplified"/>
                <a:ea typeface="+mn-ea"/>
                <a:cs typeface="HP Simplified"/>
              </a:rPr>
              <a:pPr marL="0" algn="ctr" defTabSz="914377" rtl="0" eaLnBrk="1" latinLnBrk="0" hangingPunct="1"/>
              <a:t>‹#›</a:t>
            </a:fld>
            <a:endParaRPr lang="en-US" sz="1000" b="0" i="0" kern="1200" dirty="0" smtClean="0">
              <a:solidFill>
                <a:schemeClr val="bg1"/>
              </a:solidFill>
              <a:latin typeface="HP Simplified"/>
              <a:ea typeface="+mn-ea"/>
              <a:cs typeface="HP Simplifie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21" r:id="rId2"/>
    <p:sldLayoutId id="2147483856" r:id="rId3"/>
    <p:sldLayoutId id="2147483836" r:id="rId4"/>
    <p:sldLayoutId id="2147483860" r:id="rId5"/>
    <p:sldLayoutId id="2147483851" r:id="rId6"/>
    <p:sldLayoutId id="2147483850" r:id="rId7"/>
    <p:sldLayoutId id="2147483879" r:id="rId8"/>
    <p:sldLayoutId id="2147483874" r:id="rId9"/>
    <p:sldLayoutId id="2147483880" r:id="rId10"/>
    <p:sldLayoutId id="2147483872" r:id="rId11"/>
    <p:sldLayoutId id="2147483852" r:id="rId12"/>
    <p:sldLayoutId id="2147483878" r:id="rId13"/>
    <p:sldLayoutId id="2147483869" r:id="rId14"/>
    <p:sldLayoutId id="2147483876" r:id="rId15"/>
    <p:sldLayoutId id="2147483873" r:id="rId16"/>
    <p:sldLayoutId id="2147483877" r:id="rId17"/>
    <p:sldLayoutId id="2147483870" r:id="rId18"/>
    <p:sldLayoutId id="2147483871" r:id="rId19"/>
    <p:sldLayoutId id="2147483847" r:id="rId20"/>
    <p:sldLayoutId id="2147483853" r:id="rId21"/>
    <p:sldLayoutId id="2147483866" r:id="rId22"/>
    <p:sldLayoutId id="2147483867" r:id="rId23"/>
    <p:sldLayoutId id="2147483868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1" y="250032"/>
            <a:ext cx="5268913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слайда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3350" y="1168004"/>
            <a:ext cx="7416800" cy="34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27538" y="4731544"/>
            <a:ext cx="4392612" cy="41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03FBC92-AF49-4929-95D9-48A2E6988A66}" type="slidenum">
              <a:rPr lang="ru-RU" altLang="ru-RU" b="1" smtClean="0">
                <a:ea typeface="ＭＳ Ｐゴシック" pitchFamily="34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b="1" smtClean="0">
              <a:ea typeface="ＭＳ Ｐゴシック" pitchFamily="34" charset="-128"/>
            </a:endParaRPr>
          </a:p>
        </p:txBody>
      </p:sp>
      <p:pic>
        <p:nvPicPr>
          <p:cNvPr id="1029" name="Picture 18" descr="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9715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94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6" y="0"/>
            <a:ext cx="24542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32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5pPr>
      <a:lvl6pPr marL="422041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6pPr>
      <a:lvl7pPr marL="844083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7pPr>
      <a:lvl8pPr marL="1266124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8pPr>
      <a:lvl9pPr marL="1688165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9pPr>
    </p:titleStyle>
    <p:bodyStyle>
      <a:lvl1pPr marL="315913" indent="-3159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595959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1pPr>
      <a:lvl2pPr marL="685800" indent="-26352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95959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2pPr>
      <a:lvl3pPr marL="1054100" indent="-2095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595959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3pPr>
      <a:lvl4pPr marL="1476375" indent="-2095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7F7F7F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4pPr>
      <a:lvl5pPr marL="1898650" indent="-2095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7F7F7F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5pPr>
      <a:lvl6pPr marL="2321227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diagramData" Target="../diagrams/data1.xml"/><Relationship Id="rId21" Type="http://schemas.openxmlformats.org/officeDocument/2006/relationships/image" Target="../media/image7.png"/><Relationship Id="rId7" Type="http://schemas.microsoft.com/office/2007/relationships/diagramDrawing" Target="../diagrams/drawing1.xml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e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jpeg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18344" r="-104" b="12815"/>
          <a:stretch/>
        </p:blipFill>
        <p:spPr>
          <a:xfrm>
            <a:off x="-2" y="-5300"/>
            <a:ext cx="9144002" cy="3193279"/>
          </a:xfrm>
        </p:spPr>
      </p:pic>
      <p:sp>
        <p:nvSpPr>
          <p:cNvPr id="27" name="Rectangle 26"/>
          <p:cNvSpPr/>
          <p:nvPr/>
        </p:nvSpPr>
        <p:spPr>
          <a:xfrm rot="5400000">
            <a:off x="2481759" y="-519608"/>
            <a:ext cx="903879" cy="58674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48" name="Title 2"/>
          <p:cNvSpPr txBox="1">
            <a:spLocks/>
          </p:cNvSpPr>
          <p:nvPr/>
        </p:nvSpPr>
        <p:spPr>
          <a:xfrm>
            <a:off x="687015" y="2866030"/>
            <a:ext cx="3128120" cy="988421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ru-RU" sz="1800" dirty="0">
                <a:solidFill>
                  <a:schemeClr val="bg1"/>
                </a:solidFill>
              </a:rPr>
              <a:t>Основан</a:t>
            </a:r>
          </a:p>
          <a:p>
            <a:pPr fontAlgn="base"/>
            <a:r>
              <a:rPr lang="ru-RU" sz="1800" dirty="0">
                <a:solidFill>
                  <a:schemeClr val="bg1"/>
                </a:solidFill>
              </a:rPr>
              <a:t>в 1937 году</a:t>
            </a:r>
          </a:p>
        </p:txBody>
      </p:sp>
      <p:sp>
        <p:nvSpPr>
          <p:cNvPr id="49" name="Footer Text"/>
          <p:cNvSpPr txBox="1"/>
          <p:nvPr/>
        </p:nvSpPr>
        <p:spPr>
          <a:xfrm>
            <a:off x="1650999" y="3360240"/>
            <a:ext cx="7366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altLang="ru-RU" sz="1600" b="1" cap="all" dirty="0" smtClean="0">
                <a:solidFill>
                  <a:schemeClr val="accent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ПРИМЕНЕНИЕ технологии </a:t>
            </a:r>
            <a:r>
              <a:rPr lang="ru-RU" altLang="ru-RU" sz="1600" b="1" cap="all" dirty="0">
                <a:solidFill>
                  <a:schemeClr val="accent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информационного моделирования</a:t>
            </a:r>
            <a:br>
              <a:rPr lang="ru-RU" altLang="ru-RU" sz="1600" b="1" cap="all" dirty="0">
                <a:solidFill>
                  <a:schemeClr val="accent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altLang="ru-RU" sz="1600" b="1" cap="all" dirty="0">
                <a:solidFill>
                  <a:schemeClr val="accent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повышения безопасности дорожного движения на </a:t>
            </a:r>
            <a:r>
              <a:rPr lang="ru-RU" altLang="ru-RU" sz="1600" b="1" cap="all" dirty="0" smtClean="0">
                <a:solidFill>
                  <a:schemeClr val="accent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РАЗЛИЧНЫХ Стадиях </a:t>
            </a:r>
            <a:r>
              <a:rPr lang="ru-RU" altLang="ru-RU" sz="1600" b="1" cap="all" dirty="0">
                <a:solidFill>
                  <a:schemeClr val="accent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жизненного цикла дороги </a:t>
            </a:r>
            <a:endParaRPr lang="ru-RU" sz="1600" b="1" cap="all" dirty="0">
              <a:solidFill>
                <a:schemeClr val="accent1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008895"/>
            <a:ext cx="5029199" cy="83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4248151"/>
            <a:ext cx="4165600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</a:rPr>
              <a:t>Лигоцкий Александр</a:t>
            </a:r>
          </a:p>
          <a:p>
            <a:pPr algn="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</a:rPr>
              <a:t>Руководитель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721584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854868" y="303610"/>
            <a:ext cx="8915400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altLang="ru-RU" sz="2000" kern="0" dirty="0" smtClean="0">
                <a:ea typeface="ＭＳ Ｐゴシック" pitchFamily="34" charset="-128"/>
              </a:rPr>
              <a:t>Параметризированная модель проектируемого объекта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 bwMode="auto">
          <a:xfrm>
            <a:off x="1403350" y="1059657"/>
            <a:ext cx="7131050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59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1pPr>
            <a:lvl2pPr marL="68580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2pPr>
            <a:lvl3pPr marL="10541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3pPr>
            <a:lvl4pPr marL="14763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4pPr>
            <a:lvl5pPr marL="18986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5pPr>
            <a:lvl6pPr marL="2321227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6pPr>
            <a:lvl7pPr marL="2743269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7pPr>
            <a:lvl8pPr marL="3165310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8pPr>
            <a:lvl9pPr marL="3587351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ru-RU" altLang="ru-RU" sz="1400" kern="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Динамическое обновление модели по заданным правилам</a:t>
            </a:r>
            <a:br>
              <a:rPr lang="ru-RU" altLang="ru-RU" sz="1400" kern="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</a:br>
            <a:r>
              <a:rPr lang="ru-RU" altLang="ru-RU" sz="1400" kern="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при изменении любых исходных данных на всех этапах проектирования объекта</a:t>
            </a:r>
            <a:r>
              <a:rPr lang="ru-RU" altLang="ru-RU" sz="1800" kern="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.</a:t>
            </a:r>
          </a:p>
        </p:txBody>
      </p:sp>
      <p:pic>
        <p:nvPicPr>
          <p:cNvPr id="2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5" y="1845469"/>
            <a:ext cx="2719386" cy="175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845469"/>
            <a:ext cx="2719386" cy="175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23" y="3388281"/>
            <a:ext cx="2299970" cy="156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68" y="3388281"/>
            <a:ext cx="2292350" cy="156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884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4" y="428013"/>
            <a:ext cx="8349115" cy="392112"/>
          </a:xfrm>
        </p:spPr>
        <p:txBody>
          <a:bodyPr/>
          <a:lstStyle/>
          <a:p>
            <a:r>
              <a:rPr lang="ru-RU" sz="2000" b="1" kern="0" dirty="0">
                <a:solidFill>
                  <a:srgbClr val="005AA9"/>
                </a:solidFill>
                <a:latin typeface="Segoe UI" panose="020B0502040204020203" pitchFamily="34" charset="0"/>
                <a:ea typeface="ＭＳ Ｐゴシック" pitchFamily="34" charset="-128"/>
                <a:cs typeface="Segoe UI" panose="020B0502040204020203" pitchFamily="34" charset="0"/>
              </a:rPr>
              <a:t>Расчет освещенности</a:t>
            </a:r>
            <a:endParaRPr lang="en-US" sz="2000" b="1" kern="0" dirty="0">
              <a:solidFill>
                <a:srgbClr val="005AA9"/>
              </a:solidFill>
              <a:latin typeface="Segoe UI" panose="020B0502040204020203" pitchFamily="34" charset="0"/>
              <a:ea typeface="ＭＳ Ｐゴシック" pitchFamily="34" charset="-128"/>
              <a:cs typeface="Segoe UI" panose="020B0502040204020203" pitchFamily="34" charset="0"/>
            </a:endParaRPr>
          </a:p>
        </p:txBody>
      </p:sp>
      <p:sp>
        <p:nvSpPr>
          <p:cNvPr id="7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12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4192"/>
            <a:ext cx="46389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20711"/>
            <a:ext cx="2286000" cy="173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7" y="3104743"/>
            <a:ext cx="2202873" cy="162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719138" y="1048028"/>
            <a:ext cx="7891462" cy="1123672"/>
          </a:xfrm>
          <a:prstGeom prst="rect">
            <a:avLst/>
          </a:prstGeom>
        </p:spPr>
        <p:txBody>
          <a:bodyPr/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altLang="ru-RU" sz="14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Оценка параметров: средняя яркость дорожного покрытия, коэффициенты общей</a:t>
            </a:r>
            <a:br>
              <a:rPr lang="ru-RU" altLang="ru-RU" sz="14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</a:br>
            <a:r>
              <a:rPr lang="ru-RU" altLang="ru-RU" sz="14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и продольной равномерности яркости, пороговое приращение яркости, средняя освещённость дорожного покрытия, коэффициент равномерности освещённости, средние горизонтальная и полуцилиндрическая</a:t>
            </a:r>
            <a:r>
              <a:rPr lang="ru-RU" altLang="ru-RU" sz="1400" i="1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 </a:t>
            </a:r>
            <a:r>
              <a:rPr lang="ru-RU" altLang="ru-RU" sz="14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освещённость, а также равномерность освещённости</a:t>
            </a:r>
            <a:r>
              <a:rPr lang="ru-RU" altLang="ru-RU" sz="1400" i="1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 </a:t>
            </a:r>
            <a:r>
              <a:rPr lang="ru-RU" altLang="ru-RU" sz="14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для пешеходных зон.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42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24" y="451941"/>
            <a:ext cx="8349115" cy="392112"/>
          </a:xfrm>
        </p:spPr>
        <p:txBody>
          <a:bodyPr/>
          <a:lstStyle/>
          <a:p>
            <a:r>
              <a:rPr lang="ru-RU" sz="2000" b="1" kern="0" dirty="0">
                <a:solidFill>
                  <a:srgbClr val="005AA9"/>
                </a:solidFill>
                <a:latin typeface="Segoe UI" panose="020B0502040204020203" pitchFamily="34" charset="0"/>
                <a:ea typeface="ＭＳ Ｐゴシック" pitchFamily="34" charset="-128"/>
                <a:cs typeface="Segoe UI" panose="020B0502040204020203" pitchFamily="34" charset="0"/>
              </a:rPr>
              <a:t>Анализ проектных решений и поиск коллизий</a:t>
            </a:r>
            <a:endParaRPr lang="en-US" sz="2000" b="1" kern="0" dirty="0">
              <a:solidFill>
                <a:srgbClr val="005AA9"/>
              </a:solidFill>
              <a:latin typeface="Segoe UI" panose="020B0502040204020203" pitchFamily="34" charset="0"/>
              <a:ea typeface="ＭＳ Ｐゴシック" pitchFamily="34" charset="-128"/>
              <a:cs typeface="Segoe UI" panose="020B0502040204020203" pitchFamily="34" charset="0"/>
            </a:endParaRPr>
          </a:p>
        </p:txBody>
      </p:sp>
      <p:sp>
        <p:nvSpPr>
          <p:cNvPr id="7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20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465" y="1087060"/>
            <a:ext cx="2359767" cy="168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103"/>
            <a:ext cx="2201573" cy="17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Объект 2"/>
          <p:cNvSpPr txBox="1">
            <a:spLocks/>
          </p:cNvSpPr>
          <p:nvPr/>
        </p:nvSpPr>
        <p:spPr bwMode="auto">
          <a:xfrm>
            <a:off x="1447800" y="4536814"/>
            <a:ext cx="2444807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59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1pPr>
            <a:lvl2pPr marL="68580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2pPr>
            <a:lvl3pPr marL="10541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3pPr>
            <a:lvl4pPr marL="14763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4pPr>
            <a:lvl5pPr marL="18986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5pPr>
            <a:lvl6pPr marL="2321227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6pPr>
            <a:lvl7pPr marL="2743269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7pPr>
            <a:lvl8pPr marL="3165310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8pPr>
            <a:lvl9pPr marL="3587351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Segoe UI Light" panose="020B0502040204020203" pitchFamily="34" charset="0"/>
              </a:rPr>
              <a:t>Результат моделирования поворота грузовика при выезде с примыкания</a:t>
            </a:r>
            <a:br>
              <a:rPr lang="ru-RU" sz="1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Segoe UI Light" panose="020B0502040204020203" pitchFamily="34" charset="0"/>
              </a:rPr>
            </a:br>
            <a:r>
              <a:rPr lang="ru-RU" sz="1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Segoe UI Light" panose="020B0502040204020203" pitchFamily="34" charset="0"/>
              </a:rPr>
              <a:t>на основную дорогу </a:t>
            </a:r>
          </a:p>
        </p:txBody>
      </p:sp>
      <p:pic>
        <p:nvPicPr>
          <p:cNvPr id="24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" y="3134657"/>
            <a:ext cx="2201573" cy="134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Объект 2"/>
          <p:cNvSpPr txBox="1">
            <a:spLocks/>
          </p:cNvSpPr>
          <p:nvPr/>
        </p:nvSpPr>
        <p:spPr bwMode="auto">
          <a:xfrm>
            <a:off x="1470660" y="2769354"/>
            <a:ext cx="249174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59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1pPr>
            <a:lvl2pPr marL="68580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2pPr>
            <a:lvl3pPr marL="10541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3pPr>
            <a:lvl4pPr marL="14763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4pPr>
            <a:lvl5pPr marL="18986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5pPr>
            <a:lvl6pPr marL="2321227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6pPr>
            <a:lvl7pPr marL="2743269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7pPr>
            <a:lvl8pPr marL="3165310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8pPr>
            <a:lvl9pPr marL="3587351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</a:rPr>
              <a:t>Анализ пространственной видимости методом 3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</a:rPr>
              <a:t>D-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</a:rPr>
              <a:t>моделирования 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 bwMode="auto">
          <a:xfrm>
            <a:off x="5460465" y="4536814"/>
            <a:ext cx="2359767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59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1pPr>
            <a:lvl2pPr marL="68580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2pPr>
            <a:lvl3pPr marL="10541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3pPr>
            <a:lvl4pPr marL="14763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4pPr>
            <a:lvl5pPr marL="18986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5pPr>
            <a:lvl6pPr marL="2321227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6pPr>
            <a:lvl7pPr marL="2743269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7pPr>
            <a:lvl8pPr marL="3165310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8pPr>
            <a:lvl9pPr marL="3587351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Segoe UI Light" panose="020B0502040204020203" pitchFamily="34" charset="0"/>
              </a:rPr>
              <a:t>Пример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rPr>
              <a:t> </a:t>
            </a:r>
            <a:r>
              <a:rPr lang="ru-RU" sz="1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Segoe UI Light" panose="020B0502040204020203" pitchFamily="34" charset="0"/>
              </a:rPr>
              <a:t>коллизии при загрузке</a:t>
            </a:r>
            <a:br>
              <a:rPr lang="ru-RU" sz="1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Segoe UI Light" panose="020B0502040204020203" pitchFamily="34" charset="0"/>
              </a:rPr>
            </a:br>
            <a:r>
              <a:rPr lang="en-US" sz="1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Segoe UI Light" panose="020B0502040204020203" pitchFamily="34" charset="0"/>
              </a:rPr>
              <a:t>IFC</a:t>
            </a:r>
            <a:r>
              <a:rPr lang="ru-RU" sz="1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Segoe UI Light" panose="020B0502040204020203" pitchFamily="34" charset="0"/>
              </a:rPr>
              <a:t>-модели пешеходного перехода </a:t>
            </a:r>
          </a:p>
        </p:txBody>
      </p:sp>
      <p:pic>
        <p:nvPicPr>
          <p:cNvPr id="27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465" y="3143801"/>
            <a:ext cx="2359767" cy="134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Объект 2"/>
          <p:cNvSpPr txBox="1">
            <a:spLocks/>
          </p:cNvSpPr>
          <p:nvPr/>
        </p:nvSpPr>
        <p:spPr bwMode="auto">
          <a:xfrm>
            <a:off x="5460465" y="2769354"/>
            <a:ext cx="2359767" cy="51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59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1pPr>
            <a:lvl2pPr marL="68580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2pPr>
            <a:lvl3pPr marL="10541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3pPr>
            <a:lvl4pPr marL="14763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4pPr>
            <a:lvl5pPr marL="18986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5pPr>
            <a:lvl6pPr marL="2321227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6pPr>
            <a:lvl7pPr marL="2743269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7pPr>
            <a:lvl8pPr marL="3165310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8pPr>
            <a:lvl9pPr marL="3587351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</a:rPr>
              <a:t>Выявление необеспеченного водоотвода на проезжей части 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679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10582" r="-243" b="30511"/>
          <a:stretch/>
        </p:blipFill>
        <p:spPr/>
      </p:pic>
      <p:sp>
        <p:nvSpPr>
          <p:cNvPr id="99" name="Footer Text"/>
          <p:cNvSpPr txBox="1"/>
          <p:nvPr/>
        </p:nvSpPr>
        <p:spPr>
          <a:xfrm>
            <a:off x="381003" y="3409950"/>
            <a:ext cx="8362951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b="1" cap="all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Информационная модель на этапе СТРОИТЕЛЬСТВА</a:t>
            </a:r>
          </a:p>
          <a:p>
            <a:pPr algn="just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Передача информационной модели на этап строительства является важным фактором повышения качества выполнения работ и их полного соответствия графикам, технологическим картам и геометрии проектного решения. </a:t>
            </a:r>
          </a:p>
          <a:p>
            <a:pPr algn="just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Информационная модель на этапе строительства непосредственно используется для управления роботизированной дорожной техникой (грейдеры, укладчики), обеспечивая высокоточное воспроизведение запроектированных слоев укладки грунта и дорожной одежды. Прямо на модели выполняется отслеживание исполнения графика работ, автоматическое формирование локальных смет. Качество и объем исполненных работ сверяется с моделью при строительном контроле; в ней же производятся отметки о приемке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657350"/>
            <a:ext cx="2603312" cy="13732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12331"/>
          <a:stretch/>
        </p:blipFill>
        <p:spPr>
          <a:xfrm>
            <a:off x="609599" y="1657350"/>
            <a:ext cx="2535735" cy="138089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77755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495300" y="348853"/>
            <a:ext cx="7918450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altLang="ru-RU" sz="2000" kern="0" dirty="0" smtClean="0">
                <a:ea typeface="ＭＳ Ｐゴシック" pitchFamily="34" charset="-128"/>
              </a:rPr>
              <a:t>Организация дорожного движения на период строительства</a:t>
            </a:r>
          </a:p>
        </p:txBody>
      </p:sp>
      <p:sp>
        <p:nvSpPr>
          <p:cNvPr id="19" name="Номер слайда 3"/>
          <p:cNvSpPr txBox="1">
            <a:spLocks/>
          </p:cNvSpPr>
          <p:nvPr/>
        </p:nvSpPr>
        <p:spPr bwMode="auto">
          <a:xfrm>
            <a:off x="3829328" y="4731544"/>
            <a:ext cx="4990822" cy="39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86632-4044-41A2-93FE-204CFD888361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200" b="1" i="0" u="none" strike="noStrike" kern="1200" cap="none" spc="0" normalizeH="0" baseline="0" noProof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6146" name="Picture 2" descr="https://dorognoe.ru/upload/editor/01/2018/22/92/5a6893d637291_da6500ed76379a6cfd9932edac4c4d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76" y="1161873"/>
            <a:ext cx="6003811" cy="354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apf.mail.ru/cgi-bin/readmsg/%D0%9E%D0%94%D0%94%20%D0%B2%203%D0%94.jpg?id=15227480690000000898%3B0%3B1&amp;x-email=british%40list.ru&amp;exif=1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apf.mail.ru/cgi-bin/readmsg/%D0%9E%D0%94%D0%94%20%D0%B2%203%D0%94%20%D0%B2%20%D0%BE%D0%BA%D0%BD%D0%B5%20%D0%B8%D0%BD%D0%B4%D0%BE%D1%80%D0%BA%D0%B0%D0%B4%D0%B0.jpg?id=15227493190000000117%3B0%3B2&amp;x-email=british%40list.ru&amp;exif=1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apf.mail.ru/cgi-bin/readmsg/%D0%9E%D0%94%D0%94%20%D0%B2%203%D0%94%20%D0%B2%20%D0%BE%D0%BA%D0%BD%D0%B5%20%D0%B8%D0%BD%D0%B4%D0%BE%D1%80%D0%BA%D0%B0%D0%B4%D0%B0.jpg?id=15227493190000000117%3B0%3B2&amp;x-email=british%40list.ru&amp;exif=1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apf.mail.ru/cgi-bin/readmsg/%D0%9E%D0%94%D0%94%20%D0%B2%203%D0%94%20%D0%B2%20%D0%BE%D0%BA%D0%BD%D0%B5%20%D0%B8%D0%BD%D0%B4%D0%BE%D1%80%D0%BA%D0%B0%D0%B4%D0%B0.jpg?id=15227493190000000117%3B0%3B2&amp;x-email=british%40list.ru&amp;exif=1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3" descr="https://apf.mail.ru/cgi-bin/readmsg/%D0%9E%D0%94%D0%94%20%D0%B2%203%D0%94%20%D0%B2%20%D0%BE%D0%BA%D0%BD%D0%B5%20%D0%B8%D0%BD%D0%B4%D0%BE%D1%80%D0%BA%D0%B0%D0%B4%D0%B0.jpg?id=15227493190000000117%3B0%3B2&amp;x-email=british%40list.ru&amp;exif=1"/>
          <p:cNvSpPr>
            <a:spLocks noChangeAspect="1" noChangeArrowheads="1"/>
          </p:cNvSpPr>
          <p:nvPr/>
        </p:nvSpPr>
        <p:spPr bwMode="auto">
          <a:xfrm>
            <a:off x="765175" y="3488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0" name="Picture 14" descr="C:\Users\aligotskiy\Downloads\ОДД в 3Д в окне индорка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81" y="1385616"/>
            <a:ext cx="6553200" cy="30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416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oter Text"/>
          <p:cNvSpPr txBox="1"/>
          <p:nvPr/>
        </p:nvSpPr>
        <p:spPr>
          <a:xfrm>
            <a:off x="381002" y="3867151"/>
            <a:ext cx="8559799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Информационная модель на этапе ЭКСПЛУАТАЦИИ</a:t>
            </a:r>
          </a:p>
          <a:p>
            <a:pPr algn="just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По завершении строительства модель передается на этап эксплуатации автомобильной дороги. На этом этапе традиционно информационные модели создаются и поддерживаются посредством геоинформационных систем (ГИС).  На трёхмерном плане представлена точная пространственная модель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дороги. ГИС позволяет оперативно вести всю техническую информацию по дороге и искусственным сооружениям в электронном виде и решать задачи эксплуатации.</a:t>
            </a:r>
          </a:p>
          <a:p>
            <a:pPr algn="just"/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16407" r="-138" b="22531"/>
          <a:stretch/>
        </p:blipFill>
        <p:spPr bwMode="auto">
          <a:xfrm>
            <a:off x="0" y="-144019"/>
            <a:ext cx="9144000" cy="386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66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4301" y="23927"/>
            <a:ext cx="3135839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503381" y="305874"/>
            <a:ext cx="8229600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en-US" altLang="ru-RU" sz="2000" kern="0" dirty="0" smtClean="0">
                <a:ea typeface="ＭＳ Ｐゴシック" pitchFamily="34" charset="-128"/>
              </a:rPr>
              <a:t>IndorRoad</a:t>
            </a:r>
            <a:r>
              <a:rPr lang="ru-RU" altLang="ru-RU" sz="2000" kern="0" dirty="0" smtClean="0">
                <a:ea typeface="ＭＳ Ｐゴシック" pitchFamily="34" charset="-128"/>
              </a:rPr>
              <a:t>: геоинформационная система автомобильных дорог</a:t>
            </a:r>
          </a:p>
        </p:txBody>
      </p:sp>
      <p:sp>
        <p:nvSpPr>
          <p:cNvPr id="19" name="Номер слайда 3"/>
          <p:cNvSpPr txBox="1">
            <a:spLocks/>
          </p:cNvSpPr>
          <p:nvPr/>
        </p:nvSpPr>
        <p:spPr bwMode="auto">
          <a:xfrm>
            <a:off x="3829328" y="4731544"/>
            <a:ext cx="4990822" cy="39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86632-4044-41A2-93FE-204CFD888361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200" b="1" i="0" u="none" strike="noStrike" kern="1200" cap="none" spc="0" normalizeH="0" baseline="0" noProof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0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36056"/>
            <a:ext cx="4564312" cy="32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274901"/>
            <a:ext cx="1752398" cy="137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 3"/>
          <p:cNvSpPr>
            <a:spLocks noGrp="1"/>
          </p:cNvSpPr>
          <p:nvPr/>
        </p:nvSpPr>
        <p:spPr bwMode="auto">
          <a:xfrm>
            <a:off x="5975352" y="1027393"/>
            <a:ext cx="3076288" cy="39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Ключевые функции: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Хранение паспортов автомобильной дороги и ИССО.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Хранение результатов диагностики.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Хранение всей сопутствующей информации по дорожным объектам: видеоряды, панорамные фото, различные документы.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Расчёт ТЭС на основе КРС.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Расчёт участков концентрации ДТП.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Расчёт пропускной способности.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Расчёт приведённой интенсивности движения.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Учёт выполненных работ (ремонтов, капитальных ремонтов).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Semibold" panose="020B0702040204020203" pitchFamily="34" charset="0"/>
              </a:rPr>
              <a:t>Отслеживание гарантийных обязательств и гарантийных сроков.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857" y="4295287"/>
            <a:ext cx="2543821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10" y="2940318"/>
            <a:ext cx="1650489" cy="204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182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4301" y="23927"/>
            <a:ext cx="3135839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57200" y="329329"/>
            <a:ext cx="5784850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altLang="ru-RU" sz="2000" kern="0" dirty="0" smtClean="0">
                <a:ea typeface="ＭＳ Ｐゴシック" pitchFamily="34" charset="-128"/>
              </a:rPr>
              <a:t>Анализ участков концентрации ДТП</a:t>
            </a:r>
          </a:p>
        </p:txBody>
      </p:sp>
      <p:pic>
        <p:nvPicPr>
          <p:cNvPr id="3074" name="Picture 2" descr="C:\Users\aligotskiy\Desktop\ДТП 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" b="1176"/>
          <a:stretch/>
        </p:blipFill>
        <p:spPr bwMode="auto">
          <a:xfrm>
            <a:off x="826539" y="1098948"/>
            <a:ext cx="7093643" cy="38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5fan.ru/files/15/5fan_ru_79986_685a24f6f07af432cc9d848444a92d20.html_files/1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/>
        </p:blipFill>
        <p:spPr bwMode="auto">
          <a:xfrm>
            <a:off x="1243329" y="1200150"/>
            <a:ext cx="6260061" cy="367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560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4301" y="23927"/>
            <a:ext cx="3135839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15950" y="342900"/>
            <a:ext cx="6972363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altLang="ru-RU" sz="2000" kern="0" dirty="0" smtClean="0">
                <a:ea typeface="ＭＳ Ｐゴシック" pitchFamily="34" charset="-128"/>
              </a:rPr>
              <a:t>Доступ к данным ГИС через интернет (Геопортал)</a:t>
            </a: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117997"/>
            <a:ext cx="5835714" cy="382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97" y="2546278"/>
            <a:ext cx="1311126" cy="243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529608"/>
            <a:ext cx="1707376" cy="24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59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537544" y="361950"/>
            <a:ext cx="69316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altLang="ru-RU" sz="2000" kern="0" dirty="0" smtClean="0">
                <a:ea typeface="ＭＳ Ｐゴシック" pitchFamily="34" charset="-128"/>
              </a:rPr>
              <a:t>Единая информационная модель дороги и ПОДД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20" y="1164909"/>
            <a:ext cx="7027324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23" y="1168719"/>
            <a:ext cx="7028921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7"/>
          <a:stretch/>
        </p:blipFill>
        <p:spPr bwMode="auto">
          <a:xfrm>
            <a:off x="1052123" y="1168719"/>
            <a:ext cx="7027324" cy="358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74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4800600" y="361950"/>
            <a:ext cx="3945957" cy="1001712"/>
          </a:xfrm>
        </p:spPr>
        <p:txBody>
          <a:bodyPr/>
          <a:lstStyle/>
          <a:p>
            <a:r>
              <a:rPr lang="ru-RU" sz="2800" dirty="0">
                <a:latin typeface="Segoe UI Light" panose="020B0502040204020203" pitchFamily="34" charset="0"/>
              </a:rPr>
              <a:t>О КОМПАНИИ</a:t>
            </a:r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18" name="Footer Text"/>
          <p:cNvSpPr txBox="1"/>
          <p:nvPr/>
        </p:nvSpPr>
        <p:spPr>
          <a:xfrm>
            <a:off x="4876800" y="1581151"/>
            <a:ext cx="3869758" cy="321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АО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«Институт по проектированию и изысканиям автомобильных дорог «Союздорпроект» - проектный институт, занимающий одно из ведущих место среди профильных организаций Российской Федерации, специализирующихся в области изысканий и проектирования автомобильных дорог и искусственных сооружений. </a:t>
            </a:r>
          </a:p>
          <a:p>
            <a:pPr algn="just"/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По проектам института было построено </a:t>
            </a:r>
            <a:r>
              <a:rPr lang="ru-RU" sz="1100" b="1" dirty="0">
                <a:solidFill>
                  <a:schemeClr val="accent1"/>
                </a:solidFill>
                <a:latin typeface="Segoe UI Light" panose="020B0502040204020203" pitchFamily="34" charset="0"/>
              </a:rPr>
              <a:t>более </a:t>
            </a:r>
            <a:r>
              <a:rPr lang="ru-RU" sz="1100" b="1" dirty="0" smtClean="0">
                <a:solidFill>
                  <a:schemeClr val="accent1"/>
                </a:solidFill>
                <a:latin typeface="Segoe UI Light" panose="020B0502040204020203" pitchFamily="34" charset="0"/>
              </a:rPr>
              <a:t>120 </a:t>
            </a:r>
            <a:r>
              <a:rPr lang="ru-RU" sz="1100" b="1" dirty="0">
                <a:solidFill>
                  <a:schemeClr val="accent1"/>
                </a:solidFill>
                <a:latin typeface="Segoe UI Light" panose="020B0502040204020203" pitchFamily="34" charset="0"/>
              </a:rPr>
              <a:t>тысяч километров автомобильных дорог и 120 километров больших мостов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в Советском Союзе, современной России, а также за рубежом. </a:t>
            </a:r>
          </a:p>
          <a:p>
            <a:pPr algn="just"/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В частности, Институтом были запроектированы федеральные трассы М-1 «Беларусь», М-2 «Крым», М-5 «Урал», М-7 «Волга», М-8 «Холмогоры», а также реконструирована МКАД.</a:t>
            </a:r>
          </a:p>
          <a:p>
            <a:pPr algn="just"/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  В настоящее время одним из приоритетных направлений деятельности Института является проектирование платных федеральных автомобильных дорог. Проектно-изыскательская </a:t>
            </a:r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деятельность  АО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«Союздорпроект» охватывает все регионы России с самыми разнообразными климатическими и геологическими условиями.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r="19152"/>
          <a:stretch/>
        </p:blipFill>
        <p:spPr/>
      </p:pic>
      <p:sp>
        <p:nvSpPr>
          <p:cNvPr id="10" name="Rounded Rectangle 9"/>
          <p:cNvSpPr/>
          <p:nvPr/>
        </p:nvSpPr>
        <p:spPr bwMode="auto">
          <a:xfrm>
            <a:off x="265856" y="4365084"/>
            <a:ext cx="4038600" cy="645066"/>
          </a:xfrm>
          <a:prstGeom prst="roundRect">
            <a:avLst>
              <a:gd name="adj" fmla="val 3901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/>
          </a:p>
        </p:txBody>
      </p:sp>
      <p:sp>
        <p:nvSpPr>
          <p:cNvPr id="11" name="Oval 10"/>
          <p:cNvSpPr/>
          <p:nvPr/>
        </p:nvSpPr>
        <p:spPr>
          <a:xfrm>
            <a:off x="471680" y="4447481"/>
            <a:ext cx="545589" cy="4955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2" name="Freeform 6"/>
          <p:cNvSpPr>
            <a:spLocks noEditPoints="1"/>
          </p:cNvSpPr>
          <p:nvPr/>
        </p:nvSpPr>
        <p:spPr bwMode="auto">
          <a:xfrm>
            <a:off x="617982" y="4513491"/>
            <a:ext cx="252986" cy="348249"/>
          </a:xfrm>
          <a:custGeom>
            <a:avLst/>
            <a:gdLst>
              <a:gd name="T0" fmla="*/ 1126 w 2657"/>
              <a:gd name="T1" fmla="*/ 940 h 3489"/>
              <a:gd name="T2" fmla="*/ 999 w 2657"/>
              <a:gd name="T3" fmla="*/ 1155 h 3489"/>
              <a:gd name="T4" fmla="*/ 1066 w 2657"/>
              <a:gd name="T5" fmla="*/ 1399 h 3489"/>
              <a:gd name="T6" fmla="*/ 1283 w 2657"/>
              <a:gd name="T7" fmla="*/ 1523 h 3489"/>
              <a:gd name="T8" fmla="*/ 1531 w 2657"/>
              <a:gd name="T9" fmla="*/ 1458 h 3489"/>
              <a:gd name="T10" fmla="*/ 1658 w 2657"/>
              <a:gd name="T11" fmla="*/ 1243 h 3489"/>
              <a:gd name="T12" fmla="*/ 1591 w 2657"/>
              <a:gd name="T13" fmla="*/ 999 h 3489"/>
              <a:gd name="T14" fmla="*/ 1374 w 2657"/>
              <a:gd name="T15" fmla="*/ 875 h 3489"/>
              <a:gd name="T16" fmla="*/ 1557 w 2657"/>
              <a:gd name="T17" fmla="*/ 702 h 3489"/>
              <a:gd name="T18" fmla="*/ 1806 w 2657"/>
              <a:gd name="T19" fmla="*/ 924 h 3489"/>
              <a:gd name="T20" fmla="*/ 1879 w 2657"/>
              <a:gd name="T21" fmla="*/ 1259 h 3489"/>
              <a:gd name="T22" fmla="*/ 1740 w 2657"/>
              <a:gd name="T23" fmla="*/ 1564 h 3489"/>
              <a:gd name="T24" fmla="*/ 1447 w 2657"/>
              <a:gd name="T25" fmla="*/ 1731 h 3489"/>
              <a:gd name="T26" fmla="*/ 1100 w 2657"/>
              <a:gd name="T27" fmla="*/ 1696 h 3489"/>
              <a:gd name="T28" fmla="*/ 851 w 2657"/>
              <a:gd name="T29" fmla="*/ 1474 h 3489"/>
              <a:gd name="T30" fmla="*/ 778 w 2657"/>
              <a:gd name="T31" fmla="*/ 1139 h 3489"/>
              <a:gd name="T32" fmla="*/ 917 w 2657"/>
              <a:gd name="T33" fmla="*/ 834 h 3489"/>
              <a:gd name="T34" fmla="*/ 1210 w 2657"/>
              <a:gd name="T35" fmla="*/ 667 h 3489"/>
              <a:gd name="T36" fmla="*/ 1075 w 2657"/>
              <a:gd name="T37" fmla="*/ 247 h 3489"/>
              <a:gd name="T38" fmla="*/ 637 w 2657"/>
              <a:gd name="T39" fmla="*/ 460 h 3489"/>
              <a:gd name="T40" fmla="*/ 334 w 2657"/>
              <a:gd name="T41" fmla="*/ 836 h 3489"/>
              <a:gd name="T42" fmla="*/ 222 w 2657"/>
              <a:gd name="T43" fmla="*/ 1321 h 3489"/>
              <a:gd name="T44" fmla="*/ 289 w 2657"/>
              <a:gd name="T45" fmla="*/ 1631 h 3489"/>
              <a:gd name="T46" fmla="*/ 461 w 2657"/>
              <a:gd name="T47" fmla="*/ 1988 h 3489"/>
              <a:gd name="T48" fmla="*/ 692 w 2657"/>
              <a:gd name="T49" fmla="*/ 2353 h 3489"/>
              <a:gd name="T50" fmla="*/ 939 w 2657"/>
              <a:gd name="T51" fmla="*/ 2689 h 3489"/>
              <a:gd name="T52" fmla="*/ 1156 w 2657"/>
              <a:gd name="T53" fmla="*/ 2959 h 3489"/>
              <a:gd name="T54" fmla="*/ 1298 w 2657"/>
              <a:gd name="T55" fmla="*/ 3127 h 3489"/>
              <a:gd name="T56" fmla="*/ 1336 w 2657"/>
              <a:gd name="T57" fmla="*/ 3152 h 3489"/>
              <a:gd name="T58" fmla="*/ 1444 w 2657"/>
              <a:gd name="T59" fmla="*/ 3028 h 3489"/>
              <a:gd name="T60" fmla="*/ 1641 w 2657"/>
              <a:gd name="T61" fmla="*/ 2789 h 3489"/>
              <a:gd name="T62" fmla="*/ 1882 w 2657"/>
              <a:gd name="T63" fmla="*/ 2470 h 3489"/>
              <a:gd name="T64" fmla="*/ 2125 w 2657"/>
              <a:gd name="T65" fmla="*/ 2111 h 3489"/>
              <a:gd name="T66" fmla="*/ 2321 w 2657"/>
              <a:gd name="T67" fmla="*/ 1747 h 3489"/>
              <a:gd name="T68" fmla="*/ 2428 w 2657"/>
              <a:gd name="T69" fmla="*/ 1417 h 3489"/>
              <a:gd name="T70" fmla="*/ 2385 w 2657"/>
              <a:gd name="T71" fmla="*/ 989 h 3489"/>
              <a:gd name="T72" fmla="*/ 2141 w 2657"/>
              <a:gd name="T73" fmla="*/ 571 h 3489"/>
              <a:gd name="T74" fmla="*/ 1741 w 2657"/>
              <a:gd name="T75" fmla="*/ 296 h 3489"/>
              <a:gd name="T76" fmla="*/ 1329 w 2657"/>
              <a:gd name="T77" fmla="*/ 0 h 3489"/>
              <a:gd name="T78" fmla="*/ 1866 w 2657"/>
              <a:gd name="T79" fmla="*/ 111 h 3489"/>
              <a:gd name="T80" fmla="*/ 2299 w 2657"/>
              <a:gd name="T81" fmla="*/ 414 h 3489"/>
              <a:gd name="T82" fmla="*/ 2578 w 2657"/>
              <a:gd name="T83" fmla="*/ 861 h 3489"/>
              <a:gd name="T84" fmla="*/ 2656 w 2657"/>
              <a:gd name="T85" fmla="*/ 1359 h 3489"/>
              <a:gd name="T86" fmla="*/ 2568 w 2657"/>
              <a:gd name="T87" fmla="*/ 1700 h 3489"/>
              <a:gd name="T88" fmla="*/ 2378 w 2657"/>
              <a:gd name="T89" fmla="*/ 2085 h 3489"/>
              <a:gd name="T90" fmla="*/ 2128 w 2657"/>
              <a:gd name="T91" fmla="*/ 2479 h 3489"/>
              <a:gd name="T92" fmla="*/ 1859 w 2657"/>
              <a:gd name="T93" fmla="*/ 2850 h 3489"/>
              <a:gd name="T94" fmla="*/ 1608 w 2657"/>
              <a:gd name="T95" fmla="*/ 3163 h 3489"/>
              <a:gd name="T96" fmla="*/ 1419 w 2657"/>
              <a:gd name="T97" fmla="*/ 3387 h 3489"/>
              <a:gd name="T98" fmla="*/ 1331 w 2657"/>
              <a:gd name="T99" fmla="*/ 3487 h 3489"/>
              <a:gd name="T100" fmla="*/ 1281 w 2657"/>
              <a:gd name="T101" fmla="*/ 3435 h 3489"/>
              <a:gd name="T102" fmla="*/ 1121 w 2657"/>
              <a:gd name="T103" fmla="*/ 3250 h 3489"/>
              <a:gd name="T104" fmla="*/ 887 w 2657"/>
              <a:gd name="T105" fmla="*/ 2963 h 3489"/>
              <a:gd name="T106" fmla="*/ 620 w 2657"/>
              <a:gd name="T107" fmla="*/ 2607 h 3489"/>
              <a:gd name="T108" fmla="*/ 358 w 2657"/>
              <a:gd name="T109" fmla="*/ 2217 h 3489"/>
              <a:gd name="T110" fmla="*/ 144 w 2657"/>
              <a:gd name="T111" fmla="*/ 1825 h 3489"/>
              <a:gd name="T112" fmla="*/ 17 w 2657"/>
              <a:gd name="T113" fmla="*/ 1466 h 3489"/>
              <a:gd name="T114" fmla="*/ 29 w 2657"/>
              <a:gd name="T115" fmla="*/ 1033 h 3489"/>
              <a:gd name="T116" fmla="*/ 246 w 2657"/>
              <a:gd name="T117" fmla="*/ 549 h 3489"/>
              <a:gd name="T118" fmla="*/ 632 w 2657"/>
              <a:gd name="T119" fmla="*/ 194 h 3489"/>
              <a:gd name="T120" fmla="*/ 1140 w 2657"/>
              <a:gd name="T121" fmla="*/ 13 h 3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57" h="3489">
                <a:moveTo>
                  <a:pt x="1329" y="872"/>
                </a:moveTo>
                <a:lnTo>
                  <a:pt x="1283" y="875"/>
                </a:lnTo>
                <a:lnTo>
                  <a:pt x="1240" y="883"/>
                </a:lnTo>
                <a:lnTo>
                  <a:pt x="1199" y="897"/>
                </a:lnTo>
                <a:lnTo>
                  <a:pt x="1161" y="916"/>
                </a:lnTo>
                <a:lnTo>
                  <a:pt x="1126" y="940"/>
                </a:lnTo>
                <a:lnTo>
                  <a:pt x="1094" y="968"/>
                </a:lnTo>
                <a:lnTo>
                  <a:pt x="1066" y="999"/>
                </a:lnTo>
                <a:lnTo>
                  <a:pt x="1042" y="1033"/>
                </a:lnTo>
                <a:lnTo>
                  <a:pt x="1023" y="1071"/>
                </a:lnTo>
                <a:lnTo>
                  <a:pt x="1008" y="1111"/>
                </a:lnTo>
                <a:lnTo>
                  <a:pt x="999" y="1155"/>
                </a:lnTo>
                <a:lnTo>
                  <a:pt x="997" y="1200"/>
                </a:lnTo>
                <a:lnTo>
                  <a:pt x="999" y="1243"/>
                </a:lnTo>
                <a:lnTo>
                  <a:pt x="1008" y="1285"/>
                </a:lnTo>
                <a:lnTo>
                  <a:pt x="1023" y="1327"/>
                </a:lnTo>
                <a:lnTo>
                  <a:pt x="1042" y="1363"/>
                </a:lnTo>
                <a:lnTo>
                  <a:pt x="1066" y="1399"/>
                </a:lnTo>
                <a:lnTo>
                  <a:pt x="1094" y="1430"/>
                </a:lnTo>
                <a:lnTo>
                  <a:pt x="1126" y="1458"/>
                </a:lnTo>
                <a:lnTo>
                  <a:pt x="1161" y="1482"/>
                </a:lnTo>
                <a:lnTo>
                  <a:pt x="1199" y="1501"/>
                </a:lnTo>
                <a:lnTo>
                  <a:pt x="1240" y="1514"/>
                </a:lnTo>
                <a:lnTo>
                  <a:pt x="1283" y="1523"/>
                </a:lnTo>
                <a:lnTo>
                  <a:pt x="1329" y="1526"/>
                </a:lnTo>
                <a:lnTo>
                  <a:pt x="1374" y="1523"/>
                </a:lnTo>
                <a:lnTo>
                  <a:pt x="1417" y="1514"/>
                </a:lnTo>
                <a:lnTo>
                  <a:pt x="1458" y="1501"/>
                </a:lnTo>
                <a:lnTo>
                  <a:pt x="1496" y="1482"/>
                </a:lnTo>
                <a:lnTo>
                  <a:pt x="1531" y="1458"/>
                </a:lnTo>
                <a:lnTo>
                  <a:pt x="1564" y="1430"/>
                </a:lnTo>
                <a:lnTo>
                  <a:pt x="1591" y="1399"/>
                </a:lnTo>
                <a:lnTo>
                  <a:pt x="1615" y="1363"/>
                </a:lnTo>
                <a:lnTo>
                  <a:pt x="1634" y="1327"/>
                </a:lnTo>
                <a:lnTo>
                  <a:pt x="1649" y="1285"/>
                </a:lnTo>
                <a:lnTo>
                  <a:pt x="1658" y="1243"/>
                </a:lnTo>
                <a:lnTo>
                  <a:pt x="1660" y="1200"/>
                </a:lnTo>
                <a:lnTo>
                  <a:pt x="1658" y="1155"/>
                </a:lnTo>
                <a:lnTo>
                  <a:pt x="1649" y="1111"/>
                </a:lnTo>
                <a:lnTo>
                  <a:pt x="1634" y="1071"/>
                </a:lnTo>
                <a:lnTo>
                  <a:pt x="1615" y="1033"/>
                </a:lnTo>
                <a:lnTo>
                  <a:pt x="1591" y="999"/>
                </a:lnTo>
                <a:lnTo>
                  <a:pt x="1564" y="968"/>
                </a:lnTo>
                <a:lnTo>
                  <a:pt x="1531" y="940"/>
                </a:lnTo>
                <a:lnTo>
                  <a:pt x="1496" y="916"/>
                </a:lnTo>
                <a:lnTo>
                  <a:pt x="1458" y="897"/>
                </a:lnTo>
                <a:lnTo>
                  <a:pt x="1417" y="883"/>
                </a:lnTo>
                <a:lnTo>
                  <a:pt x="1374" y="875"/>
                </a:lnTo>
                <a:lnTo>
                  <a:pt x="1329" y="872"/>
                </a:lnTo>
                <a:close/>
                <a:moveTo>
                  <a:pt x="1329" y="654"/>
                </a:moveTo>
                <a:lnTo>
                  <a:pt x="1390" y="658"/>
                </a:lnTo>
                <a:lnTo>
                  <a:pt x="1447" y="667"/>
                </a:lnTo>
                <a:lnTo>
                  <a:pt x="1504" y="682"/>
                </a:lnTo>
                <a:lnTo>
                  <a:pt x="1557" y="702"/>
                </a:lnTo>
                <a:lnTo>
                  <a:pt x="1608" y="728"/>
                </a:lnTo>
                <a:lnTo>
                  <a:pt x="1656" y="759"/>
                </a:lnTo>
                <a:lnTo>
                  <a:pt x="1700" y="795"/>
                </a:lnTo>
                <a:lnTo>
                  <a:pt x="1740" y="834"/>
                </a:lnTo>
                <a:lnTo>
                  <a:pt x="1776" y="877"/>
                </a:lnTo>
                <a:lnTo>
                  <a:pt x="1806" y="924"/>
                </a:lnTo>
                <a:lnTo>
                  <a:pt x="1834" y="974"/>
                </a:lnTo>
                <a:lnTo>
                  <a:pt x="1854" y="1027"/>
                </a:lnTo>
                <a:lnTo>
                  <a:pt x="1870" y="1082"/>
                </a:lnTo>
                <a:lnTo>
                  <a:pt x="1879" y="1139"/>
                </a:lnTo>
                <a:lnTo>
                  <a:pt x="1882" y="1200"/>
                </a:lnTo>
                <a:lnTo>
                  <a:pt x="1879" y="1259"/>
                </a:lnTo>
                <a:lnTo>
                  <a:pt x="1870" y="1316"/>
                </a:lnTo>
                <a:lnTo>
                  <a:pt x="1854" y="1371"/>
                </a:lnTo>
                <a:lnTo>
                  <a:pt x="1834" y="1424"/>
                </a:lnTo>
                <a:lnTo>
                  <a:pt x="1806" y="1474"/>
                </a:lnTo>
                <a:lnTo>
                  <a:pt x="1776" y="1521"/>
                </a:lnTo>
                <a:lnTo>
                  <a:pt x="1740" y="1564"/>
                </a:lnTo>
                <a:lnTo>
                  <a:pt x="1700" y="1603"/>
                </a:lnTo>
                <a:lnTo>
                  <a:pt x="1656" y="1639"/>
                </a:lnTo>
                <a:lnTo>
                  <a:pt x="1608" y="1670"/>
                </a:lnTo>
                <a:lnTo>
                  <a:pt x="1557" y="1696"/>
                </a:lnTo>
                <a:lnTo>
                  <a:pt x="1504" y="1717"/>
                </a:lnTo>
                <a:lnTo>
                  <a:pt x="1447" y="1731"/>
                </a:lnTo>
                <a:lnTo>
                  <a:pt x="1390" y="1742"/>
                </a:lnTo>
                <a:lnTo>
                  <a:pt x="1329" y="1744"/>
                </a:lnTo>
                <a:lnTo>
                  <a:pt x="1268" y="1742"/>
                </a:lnTo>
                <a:lnTo>
                  <a:pt x="1210" y="1731"/>
                </a:lnTo>
                <a:lnTo>
                  <a:pt x="1154" y="1717"/>
                </a:lnTo>
                <a:lnTo>
                  <a:pt x="1100" y="1696"/>
                </a:lnTo>
                <a:lnTo>
                  <a:pt x="1050" y="1670"/>
                </a:lnTo>
                <a:lnTo>
                  <a:pt x="1002" y="1639"/>
                </a:lnTo>
                <a:lnTo>
                  <a:pt x="958" y="1603"/>
                </a:lnTo>
                <a:lnTo>
                  <a:pt x="917" y="1564"/>
                </a:lnTo>
                <a:lnTo>
                  <a:pt x="882" y="1521"/>
                </a:lnTo>
                <a:lnTo>
                  <a:pt x="851" y="1474"/>
                </a:lnTo>
                <a:lnTo>
                  <a:pt x="825" y="1424"/>
                </a:lnTo>
                <a:lnTo>
                  <a:pt x="803" y="1371"/>
                </a:lnTo>
                <a:lnTo>
                  <a:pt x="788" y="1316"/>
                </a:lnTo>
                <a:lnTo>
                  <a:pt x="778" y="1259"/>
                </a:lnTo>
                <a:lnTo>
                  <a:pt x="775" y="1200"/>
                </a:lnTo>
                <a:lnTo>
                  <a:pt x="778" y="1139"/>
                </a:lnTo>
                <a:lnTo>
                  <a:pt x="788" y="1082"/>
                </a:lnTo>
                <a:lnTo>
                  <a:pt x="803" y="1027"/>
                </a:lnTo>
                <a:lnTo>
                  <a:pt x="825" y="974"/>
                </a:lnTo>
                <a:lnTo>
                  <a:pt x="851" y="924"/>
                </a:lnTo>
                <a:lnTo>
                  <a:pt x="882" y="877"/>
                </a:lnTo>
                <a:lnTo>
                  <a:pt x="917" y="834"/>
                </a:lnTo>
                <a:lnTo>
                  <a:pt x="958" y="795"/>
                </a:lnTo>
                <a:lnTo>
                  <a:pt x="1002" y="759"/>
                </a:lnTo>
                <a:lnTo>
                  <a:pt x="1050" y="728"/>
                </a:lnTo>
                <a:lnTo>
                  <a:pt x="1100" y="702"/>
                </a:lnTo>
                <a:lnTo>
                  <a:pt x="1154" y="682"/>
                </a:lnTo>
                <a:lnTo>
                  <a:pt x="1210" y="667"/>
                </a:lnTo>
                <a:lnTo>
                  <a:pt x="1268" y="658"/>
                </a:lnTo>
                <a:lnTo>
                  <a:pt x="1329" y="654"/>
                </a:lnTo>
                <a:close/>
                <a:moveTo>
                  <a:pt x="1329" y="218"/>
                </a:moveTo>
                <a:lnTo>
                  <a:pt x="1242" y="222"/>
                </a:lnTo>
                <a:lnTo>
                  <a:pt x="1157" y="230"/>
                </a:lnTo>
                <a:lnTo>
                  <a:pt x="1075" y="247"/>
                </a:lnTo>
                <a:lnTo>
                  <a:pt x="994" y="270"/>
                </a:lnTo>
                <a:lnTo>
                  <a:pt x="916" y="296"/>
                </a:lnTo>
                <a:lnTo>
                  <a:pt x="841" y="330"/>
                </a:lnTo>
                <a:lnTo>
                  <a:pt x="770" y="369"/>
                </a:lnTo>
                <a:lnTo>
                  <a:pt x="701" y="412"/>
                </a:lnTo>
                <a:lnTo>
                  <a:pt x="637" y="460"/>
                </a:lnTo>
                <a:lnTo>
                  <a:pt x="575" y="513"/>
                </a:lnTo>
                <a:lnTo>
                  <a:pt x="518" y="571"/>
                </a:lnTo>
                <a:lnTo>
                  <a:pt x="464" y="631"/>
                </a:lnTo>
                <a:lnTo>
                  <a:pt x="416" y="697"/>
                </a:lnTo>
                <a:lnTo>
                  <a:pt x="373" y="765"/>
                </a:lnTo>
                <a:lnTo>
                  <a:pt x="334" y="836"/>
                </a:lnTo>
                <a:lnTo>
                  <a:pt x="300" y="911"/>
                </a:lnTo>
                <a:lnTo>
                  <a:pt x="273" y="989"/>
                </a:lnTo>
                <a:lnTo>
                  <a:pt x="250" y="1068"/>
                </a:lnTo>
                <a:lnTo>
                  <a:pt x="234" y="1150"/>
                </a:lnTo>
                <a:lnTo>
                  <a:pt x="225" y="1235"/>
                </a:lnTo>
                <a:lnTo>
                  <a:pt x="222" y="1321"/>
                </a:lnTo>
                <a:lnTo>
                  <a:pt x="223" y="1368"/>
                </a:lnTo>
                <a:lnTo>
                  <a:pt x="230" y="1417"/>
                </a:lnTo>
                <a:lnTo>
                  <a:pt x="239" y="1468"/>
                </a:lnTo>
                <a:lnTo>
                  <a:pt x="253" y="1521"/>
                </a:lnTo>
                <a:lnTo>
                  <a:pt x="270" y="1575"/>
                </a:lnTo>
                <a:lnTo>
                  <a:pt x="289" y="1631"/>
                </a:lnTo>
                <a:lnTo>
                  <a:pt x="311" y="1689"/>
                </a:lnTo>
                <a:lnTo>
                  <a:pt x="336" y="1747"/>
                </a:lnTo>
                <a:lnTo>
                  <a:pt x="365" y="1806"/>
                </a:lnTo>
                <a:lnTo>
                  <a:pt x="394" y="1866"/>
                </a:lnTo>
                <a:lnTo>
                  <a:pt x="427" y="1927"/>
                </a:lnTo>
                <a:lnTo>
                  <a:pt x="461" y="1988"/>
                </a:lnTo>
                <a:lnTo>
                  <a:pt x="496" y="2049"/>
                </a:lnTo>
                <a:lnTo>
                  <a:pt x="533" y="2111"/>
                </a:lnTo>
                <a:lnTo>
                  <a:pt x="572" y="2172"/>
                </a:lnTo>
                <a:lnTo>
                  <a:pt x="612" y="2232"/>
                </a:lnTo>
                <a:lnTo>
                  <a:pt x="651" y="2294"/>
                </a:lnTo>
                <a:lnTo>
                  <a:pt x="692" y="2353"/>
                </a:lnTo>
                <a:lnTo>
                  <a:pt x="734" y="2412"/>
                </a:lnTo>
                <a:lnTo>
                  <a:pt x="775" y="2470"/>
                </a:lnTo>
                <a:lnTo>
                  <a:pt x="817" y="2527"/>
                </a:lnTo>
                <a:lnTo>
                  <a:pt x="858" y="2582"/>
                </a:lnTo>
                <a:lnTo>
                  <a:pt x="899" y="2637"/>
                </a:lnTo>
                <a:lnTo>
                  <a:pt x="939" y="2689"/>
                </a:lnTo>
                <a:lnTo>
                  <a:pt x="979" y="2740"/>
                </a:lnTo>
                <a:lnTo>
                  <a:pt x="1017" y="2789"/>
                </a:lnTo>
                <a:lnTo>
                  <a:pt x="1054" y="2835"/>
                </a:lnTo>
                <a:lnTo>
                  <a:pt x="1090" y="2879"/>
                </a:lnTo>
                <a:lnTo>
                  <a:pt x="1124" y="2921"/>
                </a:lnTo>
                <a:lnTo>
                  <a:pt x="1156" y="2959"/>
                </a:lnTo>
                <a:lnTo>
                  <a:pt x="1186" y="2996"/>
                </a:lnTo>
                <a:lnTo>
                  <a:pt x="1214" y="3028"/>
                </a:lnTo>
                <a:lnTo>
                  <a:pt x="1239" y="3059"/>
                </a:lnTo>
                <a:lnTo>
                  <a:pt x="1262" y="3084"/>
                </a:lnTo>
                <a:lnTo>
                  <a:pt x="1281" y="3108"/>
                </a:lnTo>
                <a:lnTo>
                  <a:pt x="1298" y="3127"/>
                </a:lnTo>
                <a:lnTo>
                  <a:pt x="1312" y="3141"/>
                </a:lnTo>
                <a:lnTo>
                  <a:pt x="1321" y="3152"/>
                </a:lnTo>
                <a:lnTo>
                  <a:pt x="1327" y="3159"/>
                </a:lnTo>
                <a:lnTo>
                  <a:pt x="1329" y="3161"/>
                </a:lnTo>
                <a:lnTo>
                  <a:pt x="1331" y="3159"/>
                </a:lnTo>
                <a:lnTo>
                  <a:pt x="1336" y="3152"/>
                </a:lnTo>
                <a:lnTo>
                  <a:pt x="1347" y="3141"/>
                </a:lnTo>
                <a:lnTo>
                  <a:pt x="1360" y="3127"/>
                </a:lnTo>
                <a:lnTo>
                  <a:pt x="1376" y="3108"/>
                </a:lnTo>
                <a:lnTo>
                  <a:pt x="1396" y="3084"/>
                </a:lnTo>
                <a:lnTo>
                  <a:pt x="1419" y="3059"/>
                </a:lnTo>
                <a:lnTo>
                  <a:pt x="1444" y="3028"/>
                </a:lnTo>
                <a:lnTo>
                  <a:pt x="1472" y="2996"/>
                </a:lnTo>
                <a:lnTo>
                  <a:pt x="1502" y="2959"/>
                </a:lnTo>
                <a:lnTo>
                  <a:pt x="1535" y="2921"/>
                </a:lnTo>
                <a:lnTo>
                  <a:pt x="1569" y="2879"/>
                </a:lnTo>
                <a:lnTo>
                  <a:pt x="1604" y="2835"/>
                </a:lnTo>
                <a:lnTo>
                  <a:pt x="1641" y="2789"/>
                </a:lnTo>
                <a:lnTo>
                  <a:pt x="1680" y="2740"/>
                </a:lnTo>
                <a:lnTo>
                  <a:pt x="1719" y="2689"/>
                </a:lnTo>
                <a:lnTo>
                  <a:pt x="1759" y="2637"/>
                </a:lnTo>
                <a:lnTo>
                  <a:pt x="1800" y="2582"/>
                </a:lnTo>
                <a:lnTo>
                  <a:pt x="1842" y="2527"/>
                </a:lnTo>
                <a:lnTo>
                  <a:pt x="1882" y="2470"/>
                </a:lnTo>
                <a:lnTo>
                  <a:pt x="1924" y="2412"/>
                </a:lnTo>
                <a:lnTo>
                  <a:pt x="1965" y="2353"/>
                </a:lnTo>
                <a:lnTo>
                  <a:pt x="2006" y="2294"/>
                </a:lnTo>
                <a:lnTo>
                  <a:pt x="2047" y="2232"/>
                </a:lnTo>
                <a:lnTo>
                  <a:pt x="2086" y="2172"/>
                </a:lnTo>
                <a:lnTo>
                  <a:pt x="2125" y="2111"/>
                </a:lnTo>
                <a:lnTo>
                  <a:pt x="2161" y="2049"/>
                </a:lnTo>
                <a:lnTo>
                  <a:pt x="2197" y="1988"/>
                </a:lnTo>
                <a:lnTo>
                  <a:pt x="2231" y="1927"/>
                </a:lnTo>
                <a:lnTo>
                  <a:pt x="2263" y="1866"/>
                </a:lnTo>
                <a:lnTo>
                  <a:pt x="2293" y="1806"/>
                </a:lnTo>
                <a:lnTo>
                  <a:pt x="2321" y="1747"/>
                </a:lnTo>
                <a:lnTo>
                  <a:pt x="2347" y="1689"/>
                </a:lnTo>
                <a:lnTo>
                  <a:pt x="2369" y="1631"/>
                </a:lnTo>
                <a:lnTo>
                  <a:pt x="2389" y="1575"/>
                </a:lnTo>
                <a:lnTo>
                  <a:pt x="2406" y="1521"/>
                </a:lnTo>
                <a:lnTo>
                  <a:pt x="2418" y="1468"/>
                </a:lnTo>
                <a:lnTo>
                  <a:pt x="2428" y="1417"/>
                </a:lnTo>
                <a:lnTo>
                  <a:pt x="2434" y="1368"/>
                </a:lnTo>
                <a:lnTo>
                  <a:pt x="2436" y="1321"/>
                </a:lnTo>
                <a:lnTo>
                  <a:pt x="2433" y="1235"/>
                </a:lnTo>
                <a:lnTo>
                  <a:pt x="2424" y="1150"/>
                </a:lnTo>
                <a:lnTo>
                  <a:pt x="2407" y="1068"/>
                </a:lnTo>
                <a:lnTo>
                  <a:pt x="2385" y="989"/>
                </a:lnTo>
                <a:lnTo>
                  <a:pt x="2357" y="911"/>
                </a:lnTo>
                <a:lnTo>
                  <a:pt x="2324" y="836"/>
                </a:lnTo>
                <a:lnTo>
                  <a:pt x="2286" y="765"/>
                </a:lnTo>
                <a:lnTo>
                  <a:pt x="2241" y="697"/>
                </a:lnTo>
                <a:lnTo>
                  <a:pt x="2193" y="631"/>
                </a:lnTo>
                <a:lnTo>
                  <a:pt x="2141" y="571"/>
                </a:lnTo>
                <a:lnTo>
                  <a:pt x="2083" y="513"/>
                </a:lnTo>
                <a:lnTo>
                  <a:pt x="2022" y="460"/>
                </a:lnTo>
                <a:lnTo>
                  <a:pt x="1956" y="412"/>
                </a:lnTo>
                <a:lnTo>
                  <a:pt x="1888" y="369"/>
                </a:lnTo>
                <a:lnTo>
                  <a:pt x="1816" y="330"/>
                </a:lnTo>
                <a:lnTo>
                  <a:pt x="1741" y="296"/>
                </a:lnTo>
                <a:lnTo>
                  <a:pt x="1663" y="270"/>
                </a:lnTo>
                <a:lnTo>
                  <a:pt x="1583" y="247"/>
                </a:lnTo>
                <a:lnTo>
                  <a:pt x="1501" y="230"/>
                </a:lnTo>
                <a:lnTo>
                  <a:pt x="1416" y="222"/>
                </a:lnTo>
                <a:lnTo>
                  <a:pt x="1329" y="218"/>
                </a:lnTo>
                <a:close/>
                <a:moveTo>
                  <a:pt x="1329" y="0"/>
                </a:moveTo>
                <a:lnTo>
                  <a:pt x="1424" y="3"/>
                </a:lnTo>
                <a:lnTo>
                  <a:pt x="1517" y="13"/>
                </a:lnTo>
                <a:lnTo>
                  <a:pt x="1608" y="29"/>
                </a:lnTo>
                <a:lnTo>
                  <a:pt x="1697" y="50"/>
                </a:lnTo>
                <a:lnTo>
                  <a:pt x="1783" y="78"/>
                </a:lnTo>
                <a:lnTo>
                  <a:pt x="1866" y="111"/>
                </a:lnTo>
                <a:lnTo>
                  <a:pt x="1947" y="149"/>
                </a:lnTo>
                <a:lnTo>
                  <a:pt x="2025" y="194"/>
                </a:lnTo>
                <a:lnTo>
                  <a:pt x="2099" y="242"/>
                </a:lnTo>
                <a:lnTo>
                  <a:pt x="2170" y="295"/>
                </a:lnTo>
                <a:lnTo>
                  <a:pt x="2237" y="352"/>
                </a:lnTo>
                <a:lnTo>
                  <a:pt x="2299" y="414"/>
                </a:lnTo>
                <a:lnTo>
                  <a:pt x="2358" y="480"/>
                </a:lnTo>
                <a:lnTo>
                  <a:pt x="2411" y="549"/>
                </a:lnTo>
                <a:lnTo>
                  <a:pt x="2461" y="623"/>
                </a:lnTo>
                <a:lnTo>
                  <a:pt x="2505" y="699"/>
                </a:lnTo>
                <a:lnTo>
                  <a:pt x="2544" y="778"/>
                </a:lnTo>
                <a:lnTo>
                  <a:pt x="2578" y="861"/>
                </a:lnTo>
                <a:lnTo>
                  <a:pt x="2606" y="945"/>
                </a:lnTo>
                <a:lnTo>
                  <a:pt x="2628" y="1033"/>
                </a:lnTo>
                <a:lnTo>
                  <a:pt x="2645" y="1123"/>
                </a:lnTo>
                <a:lnTo>
                  <a:pt x="2654" y="1215"/>
                </a:lnTo>
                <a:lnTo>
                  <a:pt x="2657" y="1308"/>
                </a:lnTo>
                <a:lnTo>
                  <a:pt x="2656" y="1359"/>
                </a:lnTo>
                <a:lnTo>
                  <a:pt x="2649" y="1411"/>
                </a:lnTo>
                <a:lnTo>
                  <a:pt x="2640" y="1466"/>
                </a:lnTo>
                <a:lnTo>
                  <a:pt x="2626" y="1522"/>
                </a:lnTo>
                <a:lnTo>
                  <a:pt x="2609" y="1580"/>
                </a:lnTo>
                <a:lnTo>
                  <a:pt x="2590" y="1639"/>
                </a:lnTo>
                <a:lnTo>
                  <a:pt x="2568" y="1700"/>
                </a:lnTo>
                <a:lnTo>
                  <a:pt x="2541" y="1762"/>
                </a:lnTo>
                <a:lnTo>
                  <a:pt x="2513" y="1825"/>
                </a:lnTo>
                <a:lnTo>
                  <a:pt x="2483" y="1889"/>
                </a:lnTo>
                <a:lnTo>
                  <a:pt x="2450" y="1953"/>
                </a:lnTo>
                <a:lnTo>
                  <a:pt x="2415" y="2019"/>
                </a:lnTo>
                <a:lnTo>
                  <a:pt x="2378" y="2085"/>
                </a:lnTo>
                <a:lnTo>
                  <a:pt x="2340" y="2151"/>
                </a:lnTo>
                <a:lnTo>
                  <a:pt x="2299" y="2217"/>
                </a:lnTo>
                <a:lnTo>
                  <a:pt x="2258" y="2282"/>
                </a:lnTo>
                <a:lnTo>
                  <a:pt x="2215" y="2348"/>
                </a:lnTo>
                <a:lnTo>
                  <a:pt x="2172" y="2414"/>
                </a:lnTo>
                <a:lnTo>
                  <a:pt x="2128" y="2479"/>
                </a:lnTo>
                <a:lnTo>
                  <a:pt x="2084" y="2543"/>
                </a:lnTo>
                <a:lnTo>
                  <a:pt x="2039" y="2607"/>
                </a:lnTo>
                <a:lnTo>
                  <a:pt x="1993" y="2669"/>
                </a:lnTo>
                <a:lnTo>
                  <a:pt x="1948" y="2731"/>
                </a:lnTo>
                <a:lnTo>
                  <a:pt x="1903" y="2791"/>
                </a:lnTo>
                <a:lnTo>
                  <a:pt x="1859" y="2850"/>
                </a:lnTo>
                <a:lnTo>
                  <a:pt x="1814" y="2907"/>
                </a:lnTo>
                <a:lnTo>
                  <a:pt x="1770" y="2963"/>
                </a:lnTo>
                <a:lnTo>
                  <a:pt x="1728" y="3016"/>
                </a:lnTo>
                <a:lnTo>
                  <a:pt x="1686" y="3067"/>
                </a:lnTo>
                <a:lnTo>
                  <a:pt x="1647" y="3116"/>
                </a:lnTo>
                <a:lnTo>
                  <a:pt x="1608" y="3163"/>
                </a:lnTo>
                <a:lnTo>
                  <a:pt x="1572" y="3208"/>
                </a:lnTo>
                <a:lnTo>
                  <a:pt x="1537" y="3250"/>
                </a:lnTo>
                <a:lnTo>
                  <a:pt x="1504" y="3288"/>
                </a:lnTo>
                <a:lnTo>
                  <a:pt x="1473" y="3325"/>
                </a:lnTo>
                <a:lnTo>
                  <a:pt x="1445" y="3357"/>
                </a:lnTo>
                <a:lnTo>
                  <a:pt x="1419" y="3387"/>
                </a:lnTo>
                <a:lnTo>
                  <a:pt x="1396" y="3413"/>
                </a:lnTo>
                <a:lnTo>
                  <a:pt x="1376" y="3435"/>
                </a:lnTo>
                <a:lnTo>
                  <a:pt x="1360" y="3454"/>
                </a:lnTo>
                <a:lnTo>
                  <a:pt x="1347" y="3469"/>
                </a:lnTo>
                <a:lnTo>
                  <a:pt x="1336" y="3480"/>
                </a:lnTo>
                <a:lnTo>
                  <a:pt x="1331" y="3487"/>
                </a:lnTo>
                <a:lnTo>
                  <a:pt x="1329" y="3489"/>
                </a:lnTo>
                <a:lnTo>
                  <a:pt x="1327" y="3487"/>
                </a:lnTo>
                <a:lnTo>
                  <a:pt x="1321" y="3480"/>
                </a:lnTo>
                <a:lnTo>
                  <a:pt x="1312" y="3469"/>
                </a:lnTo>
                <a:lnTo>
                  <a:pt x="1298" y="3454"/>
                </a:lnTo>
                <a:lnTo>
                  <a:pt x="1281" y="3435"/>
                </a:lnTo>
                <a:lnTo>
                  <a:pt x="1262" y="3413"/>
                </a:lnTo>
                <a:lnTo>
                  <a:pt x="1239" y="3387"/>
                </a:lnTo>
                <a:lnTo>
                  <a:pt x="1213" y="3357"/>
                </a:lnTo>
                <a:lnTo>
                  <a:pt x="1185" y="3325"/>
                </a:lnTo>
                <a:lnTo>
                  <a:pt x="1154" y="3288"/>
                </a:lnTo>
                <a:lnTo>
                  <a:pt x="1121" y="3250"/>
                </a:lnTo>
                <a:lnTo>
                  <a:pt x="1086" y="3208"/>
                </a:lnTo>
                <a:lnTo>
                  <a:pt x="1050" y="3163"/>
                </a:lnTo>
                <a:lnTo>
                  <a:pt x="1011" y="3116"/>
                </a:lnTo>
                <a:lnTo>
                  <a:pt x="971" y="3067"/>
                </a:lnTo>
                <a:lnTo>
                  <a:pt x="930" y="3016"/>
                </a:lnTo>
                <a:lnTo>
                  <a:pt x="887" y="2963"/>
                </a:lnTo>
                <a:lnTo>
                  <a:pt x="844" y="2907"/>
                </a:lnTo>
                <a:lnTo>
                  <a:pt x="800" y="2850"/>
                </a:lnTo>
                <a:lnTo>
                  <a:pt x="754" y="2791"/>
                </a:lnTo>
                <a:lnTo>
                  <a:pt x="710" y="2731"/>
                </a:lnTo>
                <a:lnTo>
                  <a:pt x="665" y="2669"/>
                </a:lnTo>
                <a:lnTo>
                  <a:pt x="620" y="2607"/>
                </a:lnTo>
                <a:lnTo>
                  <a:pt x="574" y="2543"/>
                </a:lnTo>
                <a:lnTo>
                  <a:pt x="529" y="2479"/>
                </a:lnTo>
                <a:lnTo>
                  <a:pt x="485" y="2414"/>
                </a:lnTo>
                <a:lnTo>
                  <a:pt x="442" y="2348"/>
                </a:lnTo>
                <a:lnTo>
                  <a:pt x="399" y="2282"/>
                </a:lnTo>
                <a:lnTo>
                  <a:pt x="358" y="2217"/>
                </a:lnTo>
                <a:lnTo>
                  <a:pt x="318" y="2151"/>
                </a:lnTo>
                <a:lnTo>
                  <a:pt x="280" y="2085"/>
                </a:lnTo>
                <a:lnTo>
                  <a:pt x="242" y="2019"/>
                </a:lnTo>
                <a:lnTo>
                  <a:pt x="207" y="1953"/>
                </a:lnTo>
                <a:lnTo>
                  <a:pt x="174" y="1889"/>
                </a:lnTo>
                <a:lnTo>
                  <a:pt x="144" y="1825"/>
                </a:lnTo>
                <a:lnTo>
                  <a:pt x="116" y="1762"/>
                </a:lnTo>
                <a:lnTo>
                  <a:pt x="89" y="1700"/>
                </a:lnTo>
                <a:lnTo>
                  <a:pt x="67" y="1639"/>
                </a:lnTo>
                <a:lnTo>
                  <a:pt x="48" y="1580"/>
                </a:lnTo>
                <a:lnTo>
                  <a:pt x="31" y="1522"/>
                </a:lnTo>
                <a:lnTo>
                  <a:pt x="17" y="1466"/>
                </a:lnTo>
                <a:lnTo>
                  <a:pt x="8" y="1411"/>
                </a:lnTo>
                <a:lnTo>
                  <a:pt x="2" y="1359"/>
                </a:lnTo>
                <a:lnTo>
                  <a:pt x="0" y="1308"/>
                </a:lnTo>
                <a:lnTo>
                  <a:pt x="3" y="1215"/>
                </a:lnTo>
                <a:lnTo>
                  <a:pt x="12" y="1123"/>
                </a:lnTo>
                <a:lnTo>
                  <a:pt x="29" y="1033"/>
                </a:lnTo>
                <a:lnTo>
                  <a:pt x="51" y="945"/>
                </a:lnTo>
                <a:lnTo>
                  <a:pt x="79" y="861"/>
                </a:lnTo>
                <a:lnTo>
                  <a:pt x="113" y="778"/>
                </a:lnTo>
                <a:lnTo>
                  <a:pt x="152" y="699"/>
                </a:lnTo>
                <a:lnTo>
                  <a:pt x="196" y="623"/>
                </a:lnTo>
                <a:lnTo>
                  <a:pt x="246" y="549"/>
                </a:lnTo>
                <a:lnTo>
                  <a:pt x="300" y="480"/>
                </a:lnTo>
                <a:lnTo>
                  <a:pt x="358" y="414"/>
                </a:lnTo>
                <a:lnTo>
                  <a:pt x="421" y="352"/>
                </a:lnTo>
                <a:lnTo>
                  <a:pt x="488" y="295"/>
                </a:lnTo>
                <a:lnTo>
                  <a:pt x="558" y="242"/>
                </a:lnTo>
                <a:lnTo>
                  <a:pt x="632" y="194"/>
                </a:lnTo>
                <a:lnTo>
                  <a:pt x="710" y="149"/>
                </a:lnTo>
                <a:lnTo>
                  <a:pt x="791" y="111"/>
                </a:lnTo>
                <a:lnTo>
                  <a:pt x="874" y="78"/>
                </a:lnTo>
                <a:lnTo>
                  <a:pt x="960" y="50"/>
                </a:lnTo>
                <a:lnTo>
                  <a:pt x="1050" y="29"/>
                </a:lnTo>
                <a:lnTo>
                  <a:pt x="1140" y="13"/>
                </a:lnTo>
                <a:lnTo>
                  <a:pt x="1235" y="3"/>
                </a:lnTo>
                <a:lnTo>
                  <a:pt x="132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185079" y="4410617"/>
            <a:ext cx="297565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</a:rPr>
              <a:t>ОПЫТ</a:t>
            </a:r>
            <a:r>
              <a:rPr lang="en-US" sz="900" dirty="0">
                <a:solidFill>
                  <a:schemeClr val="bg1"/>
                </a:solidFill>
              </a:rPr>
              <a:t/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ru-RU" sz="900" dirty="0">
                <a:solidFill>
                  <a:schemeClr val="bg1"/>
                </a:solidFill>
              </a:rPr>
              <a:t>Более чем </a:t>
            </a:r>
            <a:r>
              <a:rPr lang="ru-RU" sz="900" dirty="0" smtClean="0">
                <a:solidFill>
                  <a:schemeClr val="bg1"/>
                </a:solidFill>
              </a:rPr>
              <a:t>80-ти </a:t>
            </a:r>
            <a:r>
              <a:rPr lang="ru-RU" sz="900" dirty="0">
                <a:solidFill>
                  <a:schemeClr val="bg1"/>
                </a:solidFill>
              </a:rPr>
              <a:t>летний опыт позволяет нам выполнять проекты любой сложности на высоком профессиональном уровне</a:t>
            </a:r>
          </a:p>
        </p:txBody>
      </p:sp>
      <p:sp>
        <p:nvSpPr>
          <p:cNvPr id="9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254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718046" y="302195"/>
            <a:ext cx="7358856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sz="2000" kern="0" dirty="0" smtClean="0">
                <a:ea typeface="ＭＳ Ｐゴシック" pitchFamily="34" charset="-128"/>
              </a:rPr>
              <a:t>Применение </a:t>
            </a:r>
            <a:r>
              <a:rPr lang="ru-RU" sz="2000" kern="0" dirty="0">
                <a:ea typeface="ＭＳ Ｐゴシック" pitchFamily="34" charset="-128"/>
              </a:rPr>
              <a:t>ГИС </a:t>
            </a:r>
            <a:r>
              <a:rPr lang="en-US" sz="2000" kern="0" dirty="0">
                <a:ea typeface="ＭＳ Ｐゴシック" pitchFamily="34" charset="-128"/>
              </a:rPr>
              <a:t>IndorRoad </a:t>
            </a:r>
            <a:r>
              <a:rPr lang="ru-RU" sz="2000" kern="0" dirty="0">
                <a:ea typeface="ＭＳ Ｐゴシック" pitchFamily="34" charset="-128"/>
              </a:rPr>
              <a:t>в ГК «Автодор»</a:t>
            </a:r>
            <a:endParaRPr lang="ru-RU" altLang="ru-RU" sz="2000" kern="0" dirty="0">
              <a:ea typeface="ＭＳ Ｐゴシック" pitchFamily="34" charset="-128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718046" y="1076706"/>
            <a:ext cx="7416800" cy="34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59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1pPr>
            <a:lvl2pPr marL="68580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2pPr>
            <a:lvl3pPr marL="10541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3pPr>
            <a:lvl4pPr marL="14763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4pPr>
            <a:lvl5pPr marL="18986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5pPr>
            <a:lvl6pPr marL="2321227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6pPr>
            <a:lvl7pPr marL="2743269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7pPr>
            <a:lvl8pPr marL="3165310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8pPr>
            <a:lvl9pPr marL="3587351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9pPr>
          </a:lstStyle>
          <a:p>
            <a:pPr marL="315913" marR="0" lvl="0" indent="-3159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</a:rPr>
              <a:t>управление федеральными дорогами М-3, М-4, М-11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</a:rPr>
              <a:t>;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 Light" panose="020B0502040204020203" pitchFamily="34" charset="0"/>
            </a:endParaRPr>
          </a:p>
          <a:p>
            <a:pPr marL="315913" marR="0" lvl="0" indent="-3159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</a:rPr>
              <a:t>используется 150 специалистами;</a:t>
            </a:r>
          </a:p>
          <a:p>
            <a:pPr marL="315913" marR="0" lvl="0" indent="-3159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</a:rPr>
              <a:t>прорабатывается интеграция с информационными системами компании</a:t>
            </a:r>
          </a:p>
          <a:p>
            <a:pPr marL="315913" marR="0" lvl="0" indent="-3159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 Semibold" panose="020B0702040204020203" pitchFamily="34" charset="0"/>
              <a:ea typeface="ＭＳ Ｐゴシック" charset="0"/>
            </a:endParaRPr>
          </a:p>
          <a:p>
            <a:pPr marL="315913" marR="0" lvl="0" indent="-3159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 Semibold" panose="020B0702040204020203" pitchFamily="34" charset="0"/>
              <a:ea typeface="ＭＳ Ｐゴシック" charset="0"/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3742234" y="4884920"/>
            <a:ext cx="4392612" cy="41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F7688C-4CDD-4B0C-9ED8-6037F196C4AC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1" i="0" u="none" strike="noStrike" kern="1200" cap="none" spc="0" normalizeH="0" baseline="0" noProof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38" y="2171699"/>
            <a:ext cx="47160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51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/>
          <p:cNvSpPr/>
          <p:nvPr/>
        </p:nvSpPr>
        <p:spPr>
          <a:xfrm flipH="1">
            <a:off x="4833495" y="1705705"/>
            <a:ext cx="551732" cy="495585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2337" y="1706316"/>
            <a:ext cx="301826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Анализ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Комплексно проанализировать и оценить проект 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2337" y="1043413"/>
            <a:ext cx="334327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Разнородно ПО</a:t>
            </a:r>
            <a:endParaRPr lang="en-US" sz="1200" dirty="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Возможность использовать ПО различных производителей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92337" y="2374725"/>
            <a:ext cx="334327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4"/>
                </a:solidFill>
              </a:rPr>
              <a:t>Участники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Современное электронное рецензирование проекта всеми участниками проекта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92337" y="4336724"/>
            <a:ext cx="334327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3"/>
                </a:solidFill>
              </a:rPr>
              <a:t>Скорость</a:t>
            </a:r>
            <a:endParaRPr lang="en-US" sz="1200" dirty="0">
              <a:solidFill>
                <a:schemeClr val="accent3"/>
              </a:solidFill>
            </a:endParaRPr>
          </a:p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Быстро обновить проект согласно последним изменениям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92337" y="3673165"/>
            <a:ext cx="334327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Экономия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Экономить время на трудоемких эскизах и чертежах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92337" y="3004147"/>
            <a:ext cx="334327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Работа в команде</a:t>
            </a:r>
            <a:endParaRPr lang="en-US" sz="1200" dirty="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Сотрудничать и обмениваться данными среди разных специалистов </a:t>
            </a:r>
          </a:p>
        </p:txBody>
      </p:sp>
      <p:sp>
        <p:nvSpPr>
          <p:cNvPr id="8" name="Teardrop 7"/>
          <p:cNvSpPr/>
          <p:nvPr/>
        </p:nvSpPr>
        <p:spPr>
          <a:xfrm rot="16200000">
            <a:off x="4801184" y="1047251"/>
            <a:ext cx="510191" cy="535938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2" name="Teardrop 11"/>
          <p:cNvSpPr/>
          <p:nvPr/>
        </p:nvSpPr>
        <p:spPr>
          <a:xfrm rot="16200000">
            <a:off x="4865822" y="4323851"/>
            <a:ext cx="510191" cy="535938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0" name="Teardrop 9"/>
          <p:cNvSpPr/>
          <p:nvPr/>
        </p:nvSpPr>
        <p:spPr>
          <a:xfrm flipH="1">
            <a:off x="4833495" y="2374725"/>
            <a:ext cx="551732" cy="495585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6" name="Teardrop 15"/>
          <p:cNvSpPr/>
          <p:nvPr/>
        </p:nvSpPr>
        <p:spPr>
          <a:xfrm rot="16200000">
            <a:off x="4856087" y="2991274"/>
            <a:ext cx="510191" cy="535938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4" name="Teardrop 13"/>
          <p:cNvSpPr/>
          <p:nvPr/>
        </p:nvSpPr>
        <p:spPr>
          <a:xfrm flipH="1">
            <a:off x="4843212" y="3673165"/>
            <a:ext cx="551732" cy="495585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1600" y="1018113"/>
            <a:ext cx="4470400" cy="370171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2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Выводы</a:t>
            </a:r>
            <a:r>
              <a:rPr lang="ru-RU" sz="1200" dirty="0"/>
              <a:t>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Улучшенная коммуникация между участниками проекта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Более сильный фокус на дисциплины как на этапе проектирования, так и на этапе строительства – меньше изменений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Более упорядоченные и эффективные процессы строительства (меньше противоречий)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Более простые отношения с клиентом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Более упорядоченный поток данных на разных этапах – легко внедрять в базу данных и обновлять старые системы </a:t>
            </a:r>
          </a:p>
          <a:p>
            <a:pPr>
              <a:lnSpc>
                <a:spcPct val="114000"/>
              </a:lnSpc>
            </a:pPr>
            <a:endParaRPr lang="ru-RU" sz="1200" dirty="0"/>
          </a:p>
          <a:p>
            <a:pPr>
              <a:lnSpc>
                <a:spcPct val="114000"/>
              </a:lnSpc>
            </a:pPr>
            <a:r>
              <a:rPr lang="ru-RU" sz="1200" b="1" dirty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Опыт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Меньше коллизий во время строительства – быстрее и дешевле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Меньше запросов на изменения – меньше на 10% по сравнению с традиционными проектами по проектированию </a:t>
            </a:r>
          </a:p>
        </p:txBody>
      </p:sp>
      <p:pic>
        <p:nvPicPr>
          <p:cNvPr id="33" name="Picture 7" descr="C:\Users\aligotskiy\Downloads\monotone_search_zo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46" y="1760831"/>
            <a:ext cx="416704" cy="38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14"/>
          <p:cNvSpPr>
            <a:spLocks noEditPoints="1"/>
          </p:cNvSpPr>
          <p:nvPr/>
        </p:nvSpPr>
        <p:spPr bwMode="auto">
          <a:xfrm>
            <a:off x="4997865" y="2482046"/>
            <a:ext cx="293921" cy="257798"/>
          </a:xfrm>
          <a:custGeom>
            <a:avLst/>
            <a:gdLst>
              <a:gd name="T0" fmla="*/ 2372 w 3438"/>
              <a:gd name="T1" fmla="*/ 2196 h 3263"/>
              <a:gd name="T2" fmla="*/ 2304 w 3438"/>
              <a:gd name="T3" fmla="*/ 2406 h 3263"/>
              <a:gd name="T4" fmla="*/ 2432 w 3438"/>
              <a:gd name="T5" fmla="*/ 2582 h 3263"/>
              <a:gd name="T6" fmla="*/ 2654 w 3438"/>
              <a:gd name="T7" fmla="*/ 2582 h 3263"/>
              <a:gd name="T8" fmla="*/ 2782 w 3438"/>
              <a:gd name="T9" fmla="*/ 2406 h 3263"/>
              <a:gd name="T10" fmla="*/ 2714 w 3438"/>
              <a:gd name="T11" fmla="*/ 2196 h 3263"/>
              <a:gd name="T12" fmla="*/ 1665 w 3438"/>
              <a:gd name="T13" fmla="*/ 2008 h 3263"/>
              <a:gd name="T14" fmla="*/ 1906 w 3438"/>
              <a:gd name="T15" fmla="*/ 2633 h 3263"/>
              <a:gd name="T16" fmla="*/ 2245 w 3438"/>
              <a:gd name="T17" fmla="*/ 3021 h 3263"/>
              <a:gd name="T18" fmla="*/ 2358 w 3438"/>
              <a:gd name="T19" fmla="*/ 3263 h 3263"/>
              <a:gd name="T20" fmla="*/ 1 w 3438"/>
              <a:gd name="T21" fmla="*/ 3074 h 3263"/>
              <a:gd name="T22" fmla="*/ 14 w 3438"/>
              <a:gd name="T23" fmla="*/ 2749 h 3263"/>
              <a:gd name="T24" fmla="*/ 98 w 3438"/>
              <a:gd name="T25" fmla="*/ 2419 h 3263"/>
              <a:gd name="T26" fmla="*/ 275 w 3438"/>
              <a:gd name="T27" fmla="*/ 2207 h 3263"/>
              <a:gd name="T28" fmla="*/ 748 w 3438"/>
              <a:gd name="T29" fmla="*/ 2155 h 3263"/>
              <a:gd name="T30" fmla="*/ 1148 w 3438"/>
              <a:gd name="T31" fmla="*/ 2144 h 3263"/>
              <a:gd name="T32" fmla="*/ 1449 w 3438"/>
              <a:gd name="T33" fmla="*/ 2127 h 3263"/>
              <a:gd name="T34" fmla="*/ 2621 w 3438"/>
              <a:gd name="T35" fmla="*/ 1472 h 3263"/>
              <a:gd name="T36" fmla="*/ 3120 w 3438"/>
              <a:gd name="T37" fmla="*/ 1679 h 3263"/>
              <a:gd name="T38" fmla="*/ 3111 w 3438"/>
              <a:gd name="T39" fmla="*/ 2229 h 3263"/>
              <a:gd name="T40" fmla="*/ 3065 w 3438"/>
              <a:gd name="T41" fmla="*/ 2632 h 3263"/>
              <a:gd name="T42" fmla="*/ 2768 w 3438"/>
              <a:gd name="T43" fmla="*/ 2906 h 3263"/>
              <a:gd name="T44" fmla="*/ 2363 w 3438"/>
              <a:gd name="T45" fmla="*/ 2923 h 3263"/>
              <a:gd name="T46" fmla="*/ 2045 w 3438"/>
              <a:gd name="T47" fmla="*/ 2674 h 3263"/>
              <a:gd name="T48" fmla="*/ 1649 w 3438"/>
              <a:gd name="T49" fmla="*/ 2289 h 3263"/>
              <a:gd name="T50" fmla="*/ 1855 w 3438"/>
              <a:gd name="T51" fmla="*/ 1789 h 3263"/>
              <a:gd name="T52" fmla="*/ 2406 w 3438"/>
              <a:gd name="T53" fmla="*/ 1799 h 3263"/>
              <a:gd name="T54" fmla="*/ 1990 w 3438"/>
              <a:gd name="T55" fmla="*/ 1177 h 3263"/>
              <a:gd name="T56" fmla="*/ 1985 w 3438"/>
              <a:gd name="T57" fmla="*/ 1374 h 3263"/>
              <a:gd name="T58" fmla="*/ 1832 w 3438"/>
              <a:gd name="T59" fmla="*/ 1476 h 3263"/>
              <a:gd name="T60" fmla="*/ 1754 w 3438"/>
              <a:gd name="T61" fmla="*/ 1716 h 3263"/>
              <a:gd name="T62" fmla="*/ 1544 w 3438"/>
              <a:gd name="T63" fmla="*/ 1953 h 3263"/>
              <a:gd name="T64" fmla="*/ 1266 w 3438"/>
              <a:gd name="T65" fmla="*/ 2039 h 3263"/>
              <a:gd name="T66" fmla="*/ 987 w 3438"/>
              <a:gd name="T67" fmla="*/ 1953 h 3263"/>
              <a:gd name="T68" fmla="*/ 778 w 3438"/>
              <a:gd name="T69" fmla="*/ 1716 h 3263"/>
              <a:gd name="T70" fmla="*/ 651 w 3438"/>
              <a:gd name="T71" fmla="*/ 1455 h 3263"/>
              <a:gd name="T72" fmla="*/ 555 w 3438"/>
              <a:gd name="T73" fmla="*/ 1306 h 3263"/>
              <a:gd name="T74" fmla="*/ 606 w 3438"/>
              <a:gd name="T75" fmla="*/ 1127 h 3263"/>
              <a:gd name="T76" fmla="*/ 1024 w 3438"/>
              <a:gd name="T77" fmla="*/ 781 h 3263"/>
              <a:gd name="T78" fmla="*/ 1114 w 3438"/>
              <a:gd name="T79" fmla="*/ 878 h 3263"/>
              <a:gd name="T80" fmla="*/ 1479 w 3438"/>
              <a:gd name="T81" fmla="*/ 865 h 3263"/>
              <a:gd name="T82" fmla="*/ 1546 w 3438"/>
              <a:gd name="T83" fmla="*/ 748 h 3263"/>
              <a:gd name="T84" fmla="*/ 1782 w 3438"/>
              <a:gd name="T85" fmla="*/ 422 h 3263"/>
              <a:gd name="T86" fmla="*/ 1955 w 3438"/>
              <a:gd name="T87" fmla="*/ 727 h 3263"/>
              <a:gd name="T88" fmla="*/ 595 w 3438"/>
              <a:gd name="T89" fmla="*/ 769 h 3263"/>
              <a:gd name="T90" fmla="*/ 742 w 3438"/>
              <a:gd name="T91" fmla="*/ 469 h 3263"/>
              <a:gd name="T92" fmla="*/ 1018 w 3438"/>
              <a:gd name="T93" fmla="*/ 234 h 3263"/>
              <a:gd name="T94" fmla="*/ 1456 w 3438"/>
              <a:gd name="T95" fmla="*/ 37 h 3263"/>
              <a:gd name="T96" fmla="*/ 1488 w 3438"/>
              <a:gd name="T97" fmla="*/ 736 h 3263"/>
              <a:gd name="T98" fmla="*/ 1437 w 3438"/>
              <a:gd name="T99" fmla="*/ 817 h 3263"/>
              <a:gd name="T100" fmla="*/ 1105 w 3438"/>
              <a:gd name="T101" fmla="*/ 803 h 3263"/>
              <a:gd name="T102" fmla="*/ 1076 w 3438"/>
              <a:gd name="T103" fmla="*/ 86 h 3263"/>
              <a:gd name="T104" fmla="*/ 1123 w 3438"/>
              <a:gd name="T105" fmla="*/ 11 h 3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38" h="3263">
                <a:moveTo>
                  <a:pt x="2543" y="2125"/>
                </a:moveTo>
                <a:lnTo>
                  <a:pt x="2504" y="2128"/>
                </a:lnTo>
                <a:lnTo>
                  <a:pt x="2466" y="2138"/>
                </a:lnTo>
                <a:lnTo>
                  <a:pt x="2432" y="2152"/>
                </a:lnTo>
                <a:lnTo>
                  <a:pt x="2400" y="2172"/>
                </a:lnTo>
                <a:lnTo>
                  <a:pt x="2372" y="2196"/>
                </a:lnTo>
                <a:lnTo>
                  <a:pt x="2348" y="2224"/>
                </a:lnTo>
                <a:lnTo>
                  <a:pt x="2328" y="2256"/>
                </a:lnTo>
                <a:lnTo>
                  <a:pt x="2314" y="2290"/>
                </a:lnTo>
                <a:lnTo>
                  <a:pt x="2304" y="2327"/>
                </a:lnTo>
                <a:lnTo>
                  <a:pt x="2301" y="2367"/>
                </a:lnTo>
                <a:lnTo>
                  <a:pt x="2304" y="2406"/>
                </a:lnTo>
                <a:lnTo>
                  <a:pt x="2314" y="2443"/>
                </a:lnTo>
                <a:lnTo>
                  <a:pt x="2328" y="2478"/>
                </a:lnTo>
                <a:lnTo>
                  <a:pt x="2348" y="2510"/>
                </a:lnTo>
                <a:lnTo>
                  <a:pt x="2372" y="2538"/>
                </a:lnTo>
                <a:lnTo>
                  <a:pt x="2400" y="2562"/>
                </a:lnTo>
                <a:lnTo>
                  <a:pt x="2432" y="2582"/>
                </a:lnTo>
                <a:lnTo>
                  <a:pt x="2466" y="2596"/>
                </a:lnTo>
                <a:lnTo>
                  <a:pt x="2504" y="2606"/>
                </a:lnTo>
                <a:lnTo>
                  <a:pt x="2543" y="2609"/>
                </a:lnTo>
                <a:lnTo>
                  <a:pt x="2582" y="2606"/>
                </a:lnTo>
                <a:lnTo>
                  <a:pt x="2619" y="2596"/>
                </a:lnTo>
                <a:lnTo>
                  <a:pt x="2654" y="2582"/>
                </a:lnTo>
                <a:lnTo>
                  <a:pt x="2686" y="2562"/>
                </a:lnTo>
                <a:lnTo>
                  <a:pt x="2714" y="2538"/>
                </a:lnTo>
                <a:lnTo>
                  <a:pt x="2738" y="2510"/>
                </a:lnTo>
                <a:lnTo>
                  <a:pt x="2758" y="2478"/>
                </a:lnTo>
                <a:lnTo>
                  <a:pt x="2773" y="2443"/>
                </a:lnTo>
                <a:lnTo>
                  <a:pt x="2782" y="2406"/>
                </a:lnTo>
                <a:lnTo>
                  <a:pt x="2785" y="2367"/>
                </a:lnTo>
                <a:lnTo>
                  <a:pt x="2782" y="2327"/>
                </a:lnTo>
                <a:lnTo>
                  <a:pt x="2773" y="2290"/>
                </a:lnTo>
                <a:lnTo>
                  <a:pt x="2758" y="2256"/>
                </a:lnTo>
                <a:lnTo>
                  <a:pt x="2738" y="2224"/>
                </a:lnTo>
                <a:lnTo>
                  <a:pt x="2714" y="2196"/>
                </a:lnTo>
                <a:lnTo>
                  <a:pt x="2686" y="2172"/>
                </a:lnTo>
                <a:lnTo>
                  <a:pt x="2654" y="2152"/>
                </a:lnTo>
                <a:lnTo>
                  <a:pt x="2619" y="2138"/>
                </a:lnTo>
                <a:lnTo>
                  <a:pt x="2582" y="2128"/>
                </a:lnTo>
                <a:lnTo>
                  <a:pt x="2543" y="2125"/>
                </a:lnTo>
                <a:close/>
                <a:moveTo>
                  <a:pt x="1665" y="2008"/>
                </a:moveTo>
                <a:lnTo>
                  <a:pt x="1801" y="2141"/>
                </a:lnTo>
                <a:lnTo>
                  <a:pt x="1529" y="2188"/>
                </a:lnTo>
                <a:lnTo>
                  <a:pt x="1528" y="2551"/>
                </a:lnTo>
                <a:lnTo>
                  <a:pt x="1900" y="2617"/>
                </a:lnTo>
                <a:lnTo>
                  <a:pt x="1904" y="2626"/>
                </a:lnTo>
                <a:lnTo>
                  <a:pt x="1906" y="2633"/>
                </a:lnTo>
                <a:lnTo>
                  <a:pt x="1908" y="2639"/>
                </a:lnTo>
                <a:lnTo>
                  <a:pt x="1913" y="2648"/>
                </a:lnTo>
                <a:lnTo>
                  <a:pt x="1710" y="2970"/>
                </a:lnTo>
                <a:lnTo>
                  <a:pt x="1946" y="3205"/>
                </a:lnTo>
                <a:lnTo>
                  <a:pt x="2236" y="3016"/>
                </a:lnTo>
                <a:lnTo>
                  <a:pt x="2245" y="3021"/>
                </a:lnTo>
                <a:lnTo>
                  <a:pt x="2259" y="3027"/>
                </a:lnTo>
                <a:lnTo>
                  <a:pt x="2275" y="3032"/>
                </a:lnTo>
                <a:lnTo>
                  <a:pt x="2292" y="3039"/>
                </a:lnTo>
                <a:lnTo>
                  <a:pt x="2307" y="3044"/>
                </a:lnTo>
                <a:lnTo>
                  <a:pt x="2317" y="3050"/>
                </a:lnTo>
                <a:lnTo>
                  <a:pt x="2358" y="3263"/>
                </a:lnTo>
                <a:lnTo>
                  <a:pt x="14" y="3263"/>
                </a:lnTo>
                <a:lnTo>
                  <a:pt x="10" y="3235"/>
                </a:lnTo>
                <a:lnTo>
                  <a:pt x="8" y="3201"/>
                </a:lnTo>
                <a:lnTo>
                  <a:pt x="5" y="3163"/>
                </a:lnTo>
                <a:lnTo>
                  <a:pt x="3" y="3121"/>
                </a:lnTo>
                <a:lnTo>
                  <a:pt x="1" y="3074"/>
                </a:lnTo>
                <a:lnTo>
                  <a:pt x="0" y="3025"/>
                </a:lnTo>
                <a:lnTo>
                  <a:pt x="0" y="2973"/>
                </a:lnTo>
                <a:lnTo>
                  <a:pt x="1" y="2920"/>
                </a:lnTo>
                <a:lnTo>
                  <a:pt x="3" y="2863"/>
                </a:lnTo>
                <a:lnTo>
                  <a:pt x="7" y="2807"/>
                </a:lnTo>
                <a:lnTo>
                  <a:pt x="14" y="2749"/>
                </a:lnTo>
                <a:lnTo>
                  <a:pt x="21" y="2691"/>
                </a:lnTo>
                <a:lnTo>
                  <a:pt x="31" y="2634"/>
                </a:lnTo>
                <a:lnTo>
                  <a:pt x="44" y="2578"/>
                </a:lnTo>
                <a:lnTo>
                  <a:pt x="58" y="2522"/>
                </a:lnTo>
                <a:lnTo>
                  <a:pt x="76" y="2469"/>
                </a:lnTo>
                <a:lnTo>
                  <a:pt x="98" y="2419"/>
                </a:lnTo>
                <a:lnTo>
                  <a:pt x="122" y="2371"/>
                </a:lnTo>
                <a:lnTo>
                  <a:pt x="149" y="2326"/>
                </a:lnTo>
                <a:lnTo>
                  <a:pt x="180" y="2286"/>
                </a:lnTo>
                <a:lnTo>
                  <a:pt x="211" y="2256"/>
                </a:lnTo>
                <a:lnTo>
                  <a:pt x="242" y="2228"/>
                </a:lnTo>
                <a:lnTo>
                  <a:pt x="275" y="2207"/>
                </a:lnTo>
                <a:lnTo>
                  <a:pt x="312" y="2188"/>
                </a:lnTo>
                <a:lnTo>
                  <a:pt x="349" y="2173"/>
                </a:lnTo>
                <a:lnTo>
                  <a:pt x="390" y="2164"/>
                </a:lnTo>
                <a:lnTo>
                  <a:pt x="433" y="2157"/>
                </a:lnTo>
                <a:lnTo>
                  <a:pt x="479" y="2155"/>
                </a:lnTo>
                <a:lnTo>
                  <a:pt x="748" y="2155"/>
                </a:lnTo>
                <a:lnTo>
                  <a:pt x="885" y="2024"/>
                </a:lnTo>
                <a:lnTo>
                  <a:pt x="933" y="2057"/>
                </a:lnTo>
                <a:lnTo>
                  <a:pt x="984" y="2087"/>
                </a:lnTo>
                <a:lnTo>
                  <a:pt x="1036" y="2111"/>
                </a:lnTo>
                <a:lnTo>
                  <a:pt x="1092" y="2129"/>
                </a:lnTo>
                <a:lnTo>
                  <a:pt x="1148" y="2144"/>
                </a:lnTo>
                <a:lnTo>
                  <a:pt x="1206" y="2152"/>
                </a:lnTo>
                <a:lnTo>
                  <a:pt x="1266" y="2155"/>
                </a:lnTo>
                <a:lnTo>
                  <a:pt x="1266" y="2155"/>
                </a:lnTo>
                <a:lnTo>
                  <a:pt x="1329" y="2152"/>
                </a:lnTo>
                <a:lnTo>
                  <a:pt x="1390" y="2143"/>
                </a:lnTo>
                <a:lnTo>
                  <a:pt x="1449" y="2127"/>
                </a:lnTo>
                <a:lnTo>
                  <a:pt x="1508" y="2105"/>
                </a:lnTo>
                <a:lnTo>
                  <a:pt x="1563" y="2078"/>
                </a:lnTo>
                <a:lnTo>
                  <a:pt x="1615" y="2046"/>
                </a:lnTo>
                <a:lnTo>
                  <a:pt x="1665" y="2008"/>
                </a:lnTo>
                <a:close/>
                <a:moveTo>
                  <a:pt x="2465" y="1472"/>
                </a:moveTo>
                <a:lnTo>
                  <a:pt x="2621" y="1472"/>
                </a:lnTo>
                <a:lnTo>
                  <a:pt x="2680" y="1798"/>
                </a:lnTo>
                <a:lnTo>
                  <a:pt x="2724" y="1810"/>
                </a:lnTo>
                <a:lnTo>
                  <a:pt x="2767" y="1826"/>
                </a:lnTo>
                <a:lnTo>
                  <a:pt x="2809" y="1846"/>
                </a:lnTo>
                <a:lnTo>
                  <a:pt x="2849" y="1868"/>
                </a:lnTo>
                <a:lnTo>
                  <a:pt x="3120" y="1679"/>
                </a:lnTo>
                <a:lnTo>
                  <a:pt x="3231" y="1789"/>
                </a:lnTo>
                <a:lnTo>
                  <a:pt x="3042" y="2061"/>
                </a:lnTo>
                <a:lnTo>
                  <a:pt x="3064" y="2100"/>
                </a:lnTo>
                <a:lnTo>
                  <a:pt x="3083" y="2142"/>
                </a:lnTo>
                <a:lnTo>
                  <a:pt x="3099" y="2185"/>
                </a:lnTo>
                <a:lnTo>
                  <a:pt x="3111" y="2229"/>
                </a:lnTo>
                <a:lnTo>
                  <a:pt x="3438" y="2288"/>
                </a:lnTo>
                <a:lnTo>
                  <a:pt x="3438" y="2445"/>
                </a:lnTo>
                <a:lnTo>
                  <a:pt x="3111" y="2503"/>
                </a:lnTo>
                <a:lnTo>
                  <a:pt x="3099" y="2547"/>
                </a:lnTo>
                <a:lnTo>
                  <a:pt x="3083" y="2590"/>
                </a:lnTo>
                <a:lnTo>
                  <a:pt x="3065" y="2632"/>
                </a:lnTo>
                <a:lnTo>
                  <a:pt x="3043" y="2672"/>
                </a:lnTo>
                <a:lnTo>
                  <a:pt x="3231" y="2944"/>
                </a:lnTo>
                <a:lnTo>
                  <a:pt x="3120" y="3055"/>
                </a:lnTo>
                <a:lnTo>
                  <a:pt x="2850" y="2866"/>
                </a:lnTo>
                <a:lnTo>
                  <a:pt x="2809" y="2887"/>
                </a:lnTo>
                <a:lnTo>
                  <a:pt x="2768" y="2906"/>
                </a:lnTo>
                <a:lnTo>
                  <a:pt x="2725" y="2923"/>
                </a:lnTo>
                <a:lnTo>
                  <a:pt x="2681" y="2935"/>
                </a:lnTo>
                <a:lnTo>
                  <a:pt x="2621" y="3262"/>
                </a:lnTo>
                <a:lnTo>
                  <a:pt x="2465" y="3262"/>
                </a:lnTo>
                <a:lnTo>
                  <a:pt x="2407" y="2935"/>
                </a:lnTo>
                <a:lnTo>
                  <a:pt x="2363" y="2923"/>
                </a:lnTo>
                <a:lnTo>
                  <a:pt x="2319" y="2907"/>
                </a:lnTo>
                <a:lnTo>
                  <a:pt x="2277" y="2888"/>
                </a:lnTo>
                <a:lnTo>
                  <a:pt x="2238" y="2867"/>
                </a:lnTo>
                <a:lnTo>
                  <a:pt x="1966" y="3055"/>
                </a:lnTo>
                <a:lnTo>
                  <a:pt x="1855" y="2944"/>
                </a:lnTo>
                <a:lnTo>
                  <a:pt x="2045" y="2674"/>
                </a:lnTo>
                <a:lnTo>
                  <a:pt x="2023" y="2633"/>
                </a:lnTo>
                <a:lnTo>
                  <a:pt x="2004" y="2592"/>
                </a:lnTo>
                <a:lnTo>
                  <a:pt x="1987" y="2549"/>
                </a:lnTo>
                <a:lnTo>
                  <a:pt x="1975" y="2505"/>
                </a:lnTo>
                <a:lnTo>
                  <a:pt x="1649" y="2445"/>
                </a:lnTo>
                <a:lnTo>
                  <a:pt x="1649" y="2289"/>
                </a:lnTo>
                <a:lnTo>
                  <a:pt x="1975" y="2230"/>
                </a:lnTo>
                <a:lnTo>
                  <a:pt x="1987" y="2187"/>
                </a:lnTo>
                <a:lnTo>
                  <a:pt x="2003" y="2143"/>
                </a:lnTo>
                <a:lnTo>
                  <a:pt x="2022" y="2101"/>
                </a:lnTo>
                <a:lnTo>
                  <a:pt x="2044" y="2062"/>
                </a:lnTo>
                <a:lnTo>
                  <a:pt x="1855" y="1789"/>
                </a:lnTo>
                <a:lnTo>
                  <a:pt x="1966" y="1679"/>
                </a:lnTo>
                <a:lnTo>
                  <a:pt x="2237" y="1869"/>
                </a:lnTo>
                <a:lnTo>
                  <a:pt x="2276" y="1847"/>
                </a:lnTo>
                <a:lnTo>
                  <a:pt x="2318" y="1827"/>
                </a:lnTo>
                <a:lnTo>
                  <a:pt x="2362" y="1811"/>
                </a:lnTo>
                <a:lnTo>
                  <a:pt x="2406" y="1799"/>
                </a:lnTo>
                <a:lnTo>
                  <a:pt x="2465" y="1472"/>
                </a:lnTo>
                <a:close/>
                <a:moveTo>
                  <a:pt x="627" y="1106"/>
                </a:moveTo>
                <a:lnTo>
                  <a:pt x="1935" y="1106"/>
                </a:lnTo>
                <a:lnTo>
                  <a:pt x="1956" y="1127"/>
                </a:lnTo>
                <a:lnTo>
                  <a:pt x="1975" y="1151"/>
                </a:lnTo>
                <a:lnTo>
                  <a:pt x="1990" y="1177"/>
                </a:lnTo>
                <a:lnTo>
                  <a:pt x="2000" y="1207"/>
                </a:lnTo>
                <a:lnTo>
                  <a:pt x="2007" y="1239"/>
                </a:lnTo>
                <a:lnTo>
                  <a:pt x="2009" y="1272"/>
                </a:lnTo>
                <a:lnTo>
                  <a:pt x="2006" y="1309"/>
                </a:lnTo>
                <a:lnTo>
                  <a:pt x="1998" y="1343"/>
                </a:lnTo>
                <a:lnTo>
                  <a:pt x="1985" y="1374"/>
                </a:lnTo>
                <a:lnTo>
                  <a:pt x="1968" y="1404"/>
                </a:lnTo>
                <a:lnTo>
                  <a:pt x="1946" y="1428"/>
                </a:lnTo>
                <a:lnTo>
                  <a:pt x="1922" y="1447"/>
                </a:lnTo>
                <a:lnTo>
                  <a:pt x="1894" y="1463"/>
                </a:lnTo>
                <a:lnTo>
                  <a:pt x="1863" y="1472"/>
                </a:lnTo>
                <a:lnTo>
                  <a:pt x="1832" y="1476"/>
                </a:lnTo>
                <a:lnTo>
                  <a:pt x="1829" y="1476"/>
                </a:lnTo>
                <a:lnTo>
                  <a:pt x="1827" y="1476"/>
                </a:lnTo>
                <a:lnTo>
                  <a:pt x="1816" y="1539"/>
                </a:lnTo>
                <a:lnTo>
                  <a:pt x="1801" y="1602"/>
                </a:lnTo>
                <a:lnTo>
                  <a:pt x="1780" y="1661"/>
                </a:lnTo>
                <a:lnTo>
                  <a:pt x="1754" y="1716"/>
                </a:lnTo>
                <a:lnTo>
                  <a:pt x="1724" y="1770"/>
                </a:lnTo>
                <a:lnTo>
                  <a:pt x="1689" y="1819"/>
                </a:lnTo>
                <a:lnTo>
                  <a:pt x="1651" y="1863"/>
                </a:lnTo>
                <a:lnTo>
                  <a:pt x="1620" y="1895"/>
                </a:lnTo>
                <a:lnTo>
                  <a:pt x="1588" y="1922"/>
                </a:lnTo>
                <a:lnTo>
                  <a:pt x="1544" y="1953"/>
                </a:lnTo>
                <a:lnTo>
                  <a:pt x="1498" y="1980"/>
                </a:lnTo>
                <a:lnTo>
                  <a:pt x="1455" y="2001"/>
                </a:lnTo>
                <a:lnTo>
                  <a:pt x="1410" y="2017"/>
                </a:lnTo>
                <a:lnTo>
                  <a:pt x="1363" y="2028"/>
                </a:lnTo>
                <a:lnTo>
                  <a:pt x="1315" y="2035"/>
                </a:lnTo>
                <a:lnTo>
                  <a:pt x="1266" y="2039"/>
                </a:lnTo>
                <a:lnTo>
                  <a:pt x="1217" y="2035"/>
                </a:lnTo>
                <a:lnTo>
                  <a:pt x="1169" y="2028"/>
                </a:lnTo>
                <a:lnTo>
                  <a:pt x="1122" y="2017"/>
                </a:lnTo>
                <a:lnTo>
                  <a:pt x="1077" y="2001"/>
                </a:lnTo>
                <a:lnTo>
                  <a:pt x="1033" y="1980"/>
                </a:lnTo>
                <a:lnTo>
                  <a:pt x="987" y="1953"/>
                </a:lnTo>
                <a:lnTo>
                  <a:pt x="944" y="1922"/>
                </a:lnTo>
                <a:lnTo>
                  <a:pt x="911" y="1895"/>
                </a:lnTo>
                <a:lnTo>
                  <a:pt x="881" y="1864"/>
                </a:lnTo>
                <a:lnTo>
                  <a:pt x="843" y="1820"/>
                </a:lnTo>
                <a:lnTo>
                  <a:pt x="808" y="1770"/>
                </a:lnTo>
                <a:lnTo>
                  <a:pt x="778" y="1716"/>
                </a:lnTo>
                <a:lnTo>
                  <a:pt x="752" y="1660"/>
                </a:lnTo>
                <a:lnTo>
                  <a:pt x="731" y="1601"/>
                </a:lnTo>
                <a:lnTo>
                  <a:pt x="715" y="1538"/>
                </a:lnTo>
                <a:lnTo>
                  <a:pt x="705" y="1473"/>
                </a:lnTo>
                <a:lnTo>
                  <a:pt x="677" y="1466"/>
                </a:lnTo>
                <a:lnTo>
                  <a:pt x="651" y="1455"/>
                </a:lnTo>
                <a:lnTo>
                  <a:pt x="627" y="1438"/>
                </a:lnTo>
                <a:lnTo>
                  <a:pt x="606" y="1418"/>
                </a:lnTo>
                <a:lnTo>
                  <a:pt x="588" y="1394"/>
                </a:lnTo>
                <a:lnTo>
                  <a:pt x="572" y="1367"/>
                </a:lnTo>
                <a:lnTo>
                  <a:pt x="562" y="1338"/>
                </a:lnTo>
                <a:lnTo>
                  <a:pt x="555" y="1306"/>
                </a:lnTo>
                <a:lnTo>
                  <a:pt x="553" y="1272"/>
                </a:lnTo>
                <a:lnTo>
                  <a:pt x="555" y="1239"/>
                </a:lnTo>
                <a:lnTo>
                  <a:pt x="562" y="1207"/>
                </a:lnTo>
                <a:lnTo>
                  <a:pt x="572" y="1177"/>
                </a:lnTo>
                <a:lnTo>
                  <a:pt x="587" y="1151"/>
                </a:lnTo>
                <a:lnTo>
                  <a:pt x="606" y="1127"/>
                </a:lnTo>
                <a:lnTo>
                  <a:pt x="627" y="1106"/>
                </a:lnTo>
                <a:close/>
                <a:moveTo>
                  <a:pt x="1018" y="234"/>
                </a:moveTo>
                <a:lnTo>
                  <a:pt x="1018" y="740"/>
                </a:lnTo>
                <a:lnTo>
                  <a:pt x="1018" y="751"/>
                </a:lnTo>
                <a:lnTo>
                  <a:pt x="1020" y="761"/>
                </a:lnTo>
                <a:lnTo>
                  <a:pt x="1024" y="781"/>
                </a:lnTo>
                <a:lnTo>
                  <a:pt x="1030" y="800"/>
                </a:lnTo>
                <a:lnTo>
                  <a:pt x="1040" y="818"/>
                </a:lnTo>
                <a:lnTo>
                  <a:pt x="1054" y="836"/>
                </a:lnTo>
                <a:lnTo>
                  <a:pt x="1071" y="854"/>
                </a:lnTo>
                <a:lnTo>
                  <a:pt x="1092" y="868"/>
                </a:lnTo>
                <a:lnTo>
                  <a:pt x="1114" y="878"/>
                </a:lnTo>
                <a:lnTo>
                  <a:pt x="1139" y="884"/>
                </a:lnTo>
                <a:lnTo>
                  <a:pt x="1165" y="886"/>
                </a:lnTo>
                <a:lnTo>
                  <a:pt x="1401" y="886"/>
                </a:lnTo>
                <a:lnTo>
                  <a:pt x="1429" y="884"/>
                </a:lnTo>
                <a:lnTo>
                  <a:pt x="1455" y="876"/>
                </a:lnTo>
                <a:lnTo>
                  <a:pt x="1479" y="865"/>
                </a:lnTo>
                <a:lnTo>
                  <a:pt x="1499" y="848"/>
                </a:lnTo>
                <a:lnTo>
                  <a:pt x="1517" y="828"/>
                </a:lnTo>
                <a:lnTo>
                  <a:pt x="1531" y="806"/>
                </a:lnTo>
                <a:lnTo>
                  <a:pt x="1539" y="787"/>
                </a:lnTo>
                <a:lnTo>
                  <a:pt x="1543" y="768"/>
                </a:lnTo>
                <a:lnTo>
                  <a:pt x="1546" y="748"/>
                </a:lnTo>
                <a:lnTo>
                  <a:pt x="1546" y="236"/>
                </a:lnTo>
                <a:lnTo>
                  <a:pt x="1599" y="265"/>
                </a:lnTo>
                <a:lnTo>
                  <a:pt x="1649" y="299"/>
                </a:lnTo>
                <a:lnTo>
                  <a:pt x="1697" y="337"/>
                </a:lnTo>
                <a:lnTo>
                  <a:pt x="1740" y="379"/>
                </a:lnTo>
                <a:lnTo>
                  <a:pt x="1782" y="422"/>
                </a:lnTo>
                <a:lnTo>
                  <a:pt x="1821" y="469"/>
                </a:lnTo>
                <a:lnTo>
                  <a:pt x="1856" y="518"/>
                </a:lnTo>
                <a:lnTo>
                  <a:pt x="1886" y="569"/>
                </a:lnTo>
                <a:lnTo>
                  <a:pt x="1913" y="622"/>
                </a:lnTo>
                <a:lnTo>
                  <a:pt x="1936" y="674"/>
                </a:lnTo>
                <a:lnTo>
                  <a:pt x="1955" y="727"/>
                </a:lnTo>
                <a:lnTo>
                  <a:pt x="1968" y="769"/>
                </a:lnTo>
                <a:lnTo>
                  <a:pt x="2073" y="769"/>
                </a:lnTo>
                <a:lnTo>
                  <a:pt x="2073" y="1003"/>
                </a:lnTo>
                <a:lnTo>
                  <a:pt x="488" y="1003"/>
                </a:lnTo>
                <a:lnTo>
                  <a:pt x="488" y="769"/>
                </a:lnTo>
                <a:lnTo>
                  <a:pt x="595" y="769"/>
                </a:lnTo>
                <a:lnTo>
                  <a:pt x="609" y="727"/>
                </a:lnTo>
                <a:lnTo>
                  <a:pt x="628" y="674"/>
                </a:lnTo>
                <a:lnTo>
                  <a:pt x="650" y="622"/>
                </a:lnTo>
                <a:lnTo>
                  <a:pt x="677" y="569"/>
                </a:lnTo>
                <a:lnTo>
                  <a:pt x="708" y="518"/>
                </a:lnTo>
                <a:lnTo>
                  <a:pt x="742" y="469"/>
                </a:lnTo>
                <a:lnTo>
                  <a:pt x="781" y="421"/>
                </a:lnTo>
                <a:lnTo>
                  <a:pt x="823" y="378"/>
                </a:lnTo>
                <a:lnTo>
                  <a:pt x="868" y="336"/>
                </a:lnTo>
                <a:lnTo>
                  <a:pt x="916" y="297"/>
                </a:lnTo>
                <a:lnTo>
                  <a:pt x="966" y="264"/>
                </a:lnTo>
                <a:lnTo>
                  <a:pt x="1018" y="234"/>
                </a:lnTo>
                <a:close/>
                <a:moveTo>
                  <a:pt x="1165" y="0"/>
                </a:moveTo>
                <a:lnTo>
                  <a:pt x="1371" y="0"/>
                </a:lnTo>
                <a:lnTo>
                  <a:pt x="1395" y="3"/>
                </a:lnTo>
                <a:lnTo>
                  <a:pt x="1417" y="11"/>
                </a:lnTo>
                <a:lnTo>
                  <a:pt x="1438" y="22"/>
                </a:lnTo>
                <a:lnTo>
                  <a:pt x="1456" y="37"/>
                </a:lnTo>
                <a:lnTo>
                  <a:pt x="1470" y="55"/>
                </a:lnTo>
                <a:lnTo>
                  <a:pt x="1481" y="75"/>
                </a:lnTo>
                <a:lnTo>
                  <a:pt x="1484" y="89"/>
                </a:lnTo>
                <a:lnTo>
                  <a:pt x="1487" y="102"/>
                </a:lnTo>
                <a:lnTo>
                  <a:pt x="1488" y="117"/>
                </a:lnTo>
                <a:lnTo>
                  <a:pt x="1488" y="736"/>
                </a:lnTo>
                <a:lnTo>
                  <a:pt x="1487" y="751"/>
                </a:lnTo>
                <a:lnTo>
                  <a:pt x="1483" y="764"/>
                </a:lnTo>
                <a:lnTo>
                  <a:pt x="1477" y="778"/>
                </a:lnTo>
                <a:lnTo>
                  <a:pt x="1466" y="794"/>
                </a:lnTo>
                <a:lnTo>
                  <a:pt x="1453" y="806"/>
                </a:lnTo>
                <a:lnTo>
                  <a:pt x="1437" y="817"/>
                </a:lnTo>
                <a:lnTo>
                  <a:pt x="1419" y="823"/>
                </a:lnTo>
                <a:lnTo>
                  <a:pt x="1399" y="825"/>
                </a:lnTo>
                <a:lnTo>
                  <a:pt x="1165" y="825"/>
                </a:lnTo>
                <a:lnTo>
                  <a:pt x="1143" y="822"/>
                </a:lnTo>
                <a:lnTo>
                  <a:pt x="1123" y="814"/>
                </a:lnTo>
                <a:lnTo>
                  <a:pt x="1105" y="803"/>
                </a:lnTo>
                <a:lnTo>
                  <a:pt x="1091" y="787"/>
                </a:lnTo>
                <a:lnTo>
                  <a:pt x="1082" y="772"/>
                </a:lnTo>
                <a:lnTo>
                  <a:pt x="1077" y="755"/>
                </a:lnTo>
                <a:lnTo>
                  <a:pt x="1076" y="736"/>
                </a:lnTo>
                <a:lnTo>
                  <a:pt x="1076" y="89"/>
                </a:lnTo>
                <a:lnTo>
                  <a:pt x="1076" y="86"/>
                </a:lnTo>
                <a:lnTo>
                  <a:pt x="1077" y="81"/>
                </a:lnTo>
                <a:lnTo>
                  <a:pt x="1077" y="77"/>
                </a:lnTo>
                <a:lnTo>
                  <a:pt x="1082" y="56"/>
                </a:lnTo>
                <a:lnTo>
                  <a:pt x="1092" y="39"/>
                </a:lnTo>
                <a:lnTo>
                  <a:pt x="1105" y="23"/>
                </a:lnTo>
                <a:lnTo>
                  <a:pt x="1123" y="11"/>
                </a:lnTo>
                <a:lnTo>
                  <a:pt x="1143" y="3"/>
                </a:lnTo>
                <a:lnTo>
                  <a:pt x="116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6" name="Freeform 11"/>
          <p:cNvSpPr>
            <a:spLocks noEditPoints="1"/>
          </p:cNvSpPr>
          <p:nvPr/>
        </p:nvSpPr>
        <p:spPr bwMode="auto">
          <a:xfrm>
            <a:off x="4942588" y="3747685"/>
            <a:ext cx="374765" cy="346546"/>
          </a:xfrm>
          <a:custGeom>
            <a:avLst/>
            <a:gdLst>
              <a:gd name="T0" fmla="*/ 1399 w 3574"/>
              <a:gd name="T1" fmla="*/ 980 h 3573"/>
              <a:gd name="T2" fmla="*/ 1228 w 3574"/>
              <a:gd name="T3" fmla="*/ 1381 h 3573"/>
              <a:gd name="T4" fmla="*/ 1376 w 3574"/>
              <a:gd name="T5" fmla="*/ 1740 h 3573"/>
              <a:gd name="T6" fmla="*/ 1774 w 3574"/>
              <a:gd name="T7" fmla="*/ 1933 h 3573"/>
              <a:gd name="T8" fmla="*/ 2008 w 3574"/>
              <a:gd name="T9" fmla="*/ 2070 h 3573"/>
              <a:gd name="T10" fmla="*/ 1972 w 3574"/>
              <a:gd name="T11" fmla="*/ 2301 h 3573"/>
              <a:gd name="T12" fmla="*/ 1710 w 3574"/>
              <a:gd name="T13" fmla="*/ 2351 h 3573"/>
              <a:gd name="T14" fmla="*/ 1505 w 3574"/>
              <a:gd name="T15" fmla="*/ 2133 h 3573"/>
              <a:gd name="T16" fmla="*/ 1327 w 3574"/>
              <a:gd name="T17" fmla="*/ 2491 h 3573"/>
              <a:gd name="T18" fmla="*/ 1682 w 3574"/>
              <a:gd name="T19" fmla="*/ 2903 h 3573"/>
              <a:gd name="T20" fmla="*/ 2200 w 3574"/>
              <a:gd name="T21" fmla="*/ 2543 h 3573"/>
              <a:gd name="T22" fmla="*/ 2403 w 3574"/>
              <a:gd name="T23" fmla="*/ 2170 h 3573"/>
              <a:gd name="T24" fmla="*/ 2284 w 3574"/>
              <a:gd name="T25" fmla="*/ 1777 h 3573"/>
              <a:gd name="T26" fmla="*/ 1875 w 3574"/>
              <a:gd name="T27" fmla="*/ 1557 h 3573"/>
              <a:gd name="T28" fmla="*/ 1618 w 3574"/>
              <a:gd name="T29" fmla="*/ 1411 h 3573"/>
              <a:gd name="T30" fmla="*/ 1654 w 3574"/>
              <a:gd name="T31" fmla="*/ 1195 h 3573"/>
              <a:gd name="T32" fmla="*/ 1906 w 3574"/>
              <a:gd name="T33" fmla="*/ 1168 h 3573"/>
              <a:gd name="T34" fmla="*/ 2333 w 3574"/>
              <a:gd name="T35" fmla="*/ 1209 h 3573"/>
              <a:gd name="T36" fmla="*/ 2055 w 3574"/>
              <a:gd name="T37" fmla="*/ 906 h 3573"/>
              <a:gd name="T38" fmla="*/ 1976 w 3574"/>
              <a:gd name="T39" fmla="*/ 461 h 3573"/>
              <a:gd name="T40" fmla="*/ 2635 w 3574"/>
              <a:gd name="T41" fmla="*/ 750 h 3573"/>
              <a:gd name="T42" fmla="*/ 3047 w 3574"/>
              <a:gd name="T43" fmla="*/ 1329 h 3573"/>
              <a:gd name="T44" fmla="*/ 3097 w 3574"/>
              <a:gd name="T45" fmla="*/ 2069 h 3573"/>
              <a:gd name="T46" fmla="*/ 2765 w 3574"/>
              <a:gd name="T47" fmla="*/ 2702 h 3573"/>
              <a:gd name="T48" fmla="*/ 2158 w 3574"/>
              <a:gd name="T49" fmla="*/ 3075 h 3573"/>
              <a:gd name="T50" fmla="*/ 1416 w 3574"/>
              <a:gd name="T51" fmla="*/ 3075 h 3573"/>
              <a:gd name="T52" fmla="*/ 808 w 3574"/>
              <a:gd name="T53" fmla="*/ 2702 h 3573"/>
              <a:gd name="T54" fmla="*/ 476 w 3574"/>
              <a:gd name="T55" fmla="*/ 2069 h 3573"/>
              <a:gd name="T56" fmla="*/ 527 w 3574"/>
              <a:gd name="T57" fmla="*/ 1329 h 3573"/>
              <a:gd name="T58" fmla="*/ 939 w 3574"/>
              <a:gd name="T59" fmla="*/ 750 h 3573"/>
              <a:gd name="T60" fmla="*/ 1597 w 3574"/>
              <a:gd name="T61" fmla="*/ 461 h 3573"/>
              <a:gd name="T62" fmla="*/ 1293 w 3574"/>
              <a:gd name="T63" fmla="*/ 303 h 3573"/>
              <a:gd name="T64" fmla="*/ 649 w 3574"/>
              <a:gd name="T65" fmla="*/ 716 h 3573"/>
              <a:gd name="T66" fmla="*/ 275 w 3574"/>
              <a:gd name="T67" fmla="*/ 1388 h 3573"/>
              <a:gd name="T68" fmla="*/ 275 w 3574"/>
              <a:gd name="T69" fmla="*/ 2186 h 3573"/>
              <a:gd name="T70" fmla="*/ 649 w 3574"/>
              <a:gd name="T71" fmla="*/ 2857 h 3573"/>
              <a:gd name="T72" fmla="*/ 1293 w 3574"/>
              <a:gd name="T73" fmla="*/ 3270 h 3573"/>
              <a:gd name="T74" fmla="*/ 2089 w 3574"/>
              <a:gd name="T75" fmla="*/ 3320 h 3573"/>
              <a:gd name="T76" fmla="*/ 2785 w 3574"/>
              <a:gd name="T77" fmla="*/ 2989 h 3573"/>
              <a:gd name="T78" fmla="*/ 3237 w 3574"/>
              <a:gd name="T79" fmla="*/ 2372 h 3573"/>
              <a:gd name="T80" fmla="*/ 3337 w 3574"/>
              <a:gd name="T81" fmla="*/ 1583 h 3573"/>
              <a:gd name="T82" fmla="*/ 3048 w 3574"/>
              <a:gd name="T83" fmla="*/ 864 h 3573"/>
              <a:gd name="T84" fmla="*/ 2461 w 3574"/>
              <a:gd name="T85" fmla="*/ 377 h 3573"/>
              <a:gd name="T86" fmla="*/ 1786 w 3574"/>
              <a:gd name="T87" fmla="*/ 0 h 3573"/>
              <a:gd name="T88" fmla="*/ 2599 w 3574"/>
              <a:gd name="T89" fmla="*/ 195 h 3573"/>
              <a:gd name="T90" fmla="*/ 3216 w 3574"/>
              <a:gd name="T91" fmla="*/ 715 h 3573"/>
              <a:gd name="T92" fmla="*/ 3544 w 3574"/>
              <a:gd name="T93" fmla="*/ 1466 h 3573"/>
              <a:gd name="T94" fmla="*/ 3496 w 3574"/>
              <a:gd name="T95" fmla="*/ 2312 h 3573"/>
              <a:gd name="T96" fmla="*/ 3086 w 3574"/>
              <a:gd name="T97" fmla="*/ 3014 h 3573"/>
              <a:gd name="T98" fmla="*/ 2410 w 3574"/>
              <a:gd name="T99" fmla="*/ 3461 h 3573"/>
              <a:gd name="T100" fmla="*/ 1571 w 3574"/>
              <a:gd name="T101" fmla="*/ 3560 h 3573"/>
              <a:gd name="T102" fmla="*/ 799 w 3574"/>
              <a:gd name="T103" fmla="*/ 3276 h 3573"/>
              <a:gd name="T104" fmla="*/ 244 w 3574"/>
              <a:gd name="T105" fmla="*/ 2689 h 3573"/>
              <a:gd name="T106" fmla="*/ 3 w 3574"/>
              <a:gd name="T107" fmla="*/ 1896 h 3573"/>
              <a:gd name="T108" fmla="*/ 151 w 3574"/>
              <a:gd name="T109" fmla="*/ 1068 h 3573"/>
              <a:gd name="T110" fmla="*/ 636 w 3574"/>
              <a:gd name="T111" fmla="*/ 421 h 3573"/>
              <a:gd name="T112" fmla="*/ 1363 w 3574"/>
              <a:gd name="T113" fmla="*/ 51 h 3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574" h="3573">
                <a:moveTo>
                  <a:pt x="1682" y="671"/>
                </a:moveTo>
                <a:lnTo>
                  <a:pt x="1682" y="865"/>
                </a:lnTo>
                <a:lnTo>
                  <a:pt x="1624" y="876"/>
                </a:lnTo>
                <a:lnTo>
                  <a:pt x="1572" y="889"/>
                </a:lnTo>
                <a:lnTo>
                  <a:pt x="1523" y="906"/>
                </a:lnTo>
                <a:lnTo>
                  <a:pt x="1478" y="927"/>
                </a:lnTo>
                <a:lnTo>
                  <a:pt x="1437" y="952"/>
                </a:lnTo>
                <a:lnTo>
                  <a:pt x="1399" y="980"/>
                </a:lnTo>
                <a:lnTo>
                  <a:pt x="1367" y="1012"/>
                </a:lnTo>
                <a:lnTo>
                  <a:pt x="1338" y="1046"/>
                </a:lnTo>
                <a:lnTo>
                  <a:pt x="1304" y="1098"/>
                </a:lnTo>
                <a:lnTo>
                  <a:pt x="1277" y="1150"/>
                </a:lnTo>
                <a:lnTo>
                  <a:pt x="1255" y="1205"/>
                </a:lnTo>
                <a:lnTo>
                  <a:pt x="1240" y="1262"/>
                </a:lnTo>
                <a:lnTo>
                  <a:pt x="1231" y="1320"/>
                </a:lnTo>
                <a:lnTo>
                  <a:pt x="1228" y="1381"/>
                </a:lnTo>
                <a:lnTo>
                  <a:pt x="1230" y="1436"/>
                </a:lnTo>
                <a:lnTo>
                  <a:pt x="1238" y="1489"/>
                </a:lnTo>
                <a:lnTo>
                  <a:pt x="1250" y="1539"/>
                </a:lnTo>
                <a:lnTo>
                  <a:pt x="1267" y="1585"/>
                </a:lnTo>
                <a:lnTo>
                  <a:pt x="1290" y="1629"/>
                </a:lnTo>
                <a:lnTo>
                  <a:pt x="1315" y="1670"/>
                </a:lnTo>
                <a:lnTo>
                  <a:pt x="1344" y="1707"/>
                </a:lnTo>
                <a:lnTo>
                  <a:pt x="1376" y="1740"/>
                </a:lnTo>
                <a:lnTo>
                  <a:pt x="1410" y="1769"/>
                </a:lnTo>
                <a:lnTo>
                  <a:pt x="1448" y="1794"/>
                </a:lnTo>
                <a:lnTo>
                  <a:pt x="1491" y="1818"/>
                </a:lnTo>
                <a:lnTo>
                  <a:pt x="1540" y="1842"/>
                </a:lnTo>
                <a:lnTo>
                  <a:pt x="1594" y="1866"/>
                </a:lnTo>
                <a:lnTo>
                  <a:pt x="1655" y="1889"/>
                </a:lnTo>
                <a:lnTo>
                  <a:pt x="1721" y="1914"/>
                </a:lnTo>
                <a:lnTo>
                  <a:pt x="1774" y="1933"/>
                </a:lnTo>
                <a:lnTo>
                  <a:pt x="1821" y="1951"/>
                </a:lnTo>
                <a:lnTo>
                  <a:pt x="1862" y="1969"/>
                </a:lnTo>
                <a:lnTo>
                  <a:pt x="1898" y="1985"/>
                </a:lnTo>
                <a:lnTo>
                  <a:pt x="1929" y="2000"/>
                </a:lnTo>
                <a:lnTo>
                  <a:pt x="1953" y="2014"/>
                </a:lnTo>
                <a:lnTo>
                  <a:pt x="1972" y="2027"/>
                </a:lnTo>
                <a:lnTo>
                  <a:pt x="1992" y="2047"/>
                </a:lnTo>
                <a:lnTo>
                  <a:pt x="2008" y="2070"/>
                </a:lnTo>
                <a:lnTo>
                  <a:pt x="2019" y="2096"/>
                </a:lnTo>
                <a:lnTo>
                  <a:pt x="2025" y="2125"/>
                </a:lnTo>
                <a:lnTo>
                  <a:pt x="2028" y="2159"/>
                </a:lnTo>
                <a:lnTo>
                  <a:pt x="2025" y="2192"/>
                </a:lnTo>
                <a:lnTo>
                  <a:pt x="2019" y="2222"/>
                </a:lnTo>
                <a:lnTo>
                  <a:pt x="2008" y="2250"/>
                </a:lnTo>
                <a:lnTo>
                  <a:pt x="1992" y="2277"/>
                </a:lnTo>
                <a:lnTo>
                  <a:pt x="1972" y="2301"/>
                </a:lnTo>
                <a:lnTo>
                  <a:pt x="1951" y="2320"/>
                </a:lnTo>
                <a:lnTo>
                  <a:pt x="1928" y="2335"/>
                </a:lnTo>
                <a:lnTo>
                  <a:pt x="1899" y="2346"/>
                </a:lnTo>
                <a:lnTo>
                  <a:pt x="1869" y="2354"/>
                </a:lnTo>
                <a:lnTo>
                  <a:pt x="1834" y="2359"/>
                </a:lnTo>
                <a:lnTo>
                  <a:pt x="1796" y="2361"/>
                </a:lnTo>
                <a:lnTo>
                  <a:pt x="1750" y="2359"/>
                </a:lnTo>
                <a:lnTo>
                  <a:pt x="1710" y="2351"/>
                </a:lnTo>
                <a:lnTo>
                  <a:pt x="1672" y="2340"/>
                </a:lnTo>
                <a:lnTo>
                  <a:pt x="1637" y="2324"/>
                </a:lnTo>
                <a:lnTo>
                  <a:pt x="1607" y="2303"/>
                </a:lnTo>
                <a:lnTo>
                  <a:pt x="1580" y="2278"/>
                </a:lnTo>
                <a:lnTo>
                  <a:pt x="1556" y="2249"/>
                </a:lnTo>
                <a:lnTo>
                  <a:pt x="1535" y="2214"/>
                </a:lnTo>
                <a:lnTo>
                  <a:pt x="1518" y="2175"/>
                </a:lnTo>
                <a:lnTo>
                  <a:pt x="1505" y="2133"/>
                </a:lnTo>
                <a:lnTo>
                  <a:pt x="1495" y="2084"/>
                </a:lnTo>
                <a:lnTo>
                  <a:pt x="1168" y="2170"/>
                </a:lnTo>
                <a:lnTo>
                  <a:pt x="1184" y="2235"/>
                </a:lnTo>
                <a:lnTo>
                  <a:pt x="1205" y="2296"/>
                </a:lnTo>
                <a:lnTo>
                  <a:pt x="1230" y="2351"/>
                </a:lnTo>
                <a:lnTo>
                  <a:pt x="1258" y="2402"/>
                </a:lnTo>
                <a:lnTo>
                  <a:pt x="1291" y="2449"/>
                </a:lnTo>
                <a:lnTo>
                  <a:pt x="1327" y="2491"/>
                </a:lnTo>
                <a:lnTo>
                  <a:pt x="1366" y="2528"/>
                </a:lnTo>
                <a:lnTo>
                  <a:pt x="1409" y="2561"/>
                </a:lnTo>
                <a:lnTo>
                  <a:pt x="1456" y="2588"/>
                </a:lnTo>
                <a:lnTo>
                  <a:pt x="1507" y="2611"/>
                </a:lnTo>
                <a:lnTo>
                  <a:pt x="1561" y="2629"/>
                </a:lnTo>
                <a:lnTo>
                  <a:pt x="1620" y="2643"/>
                </a:lnTo>
                <a:lnTo>
                  <a:pt x="1682" y="2652"/>
                </a:lnTo>
                <a:lnTo>
                  <a:pt x="1682" y="2903"/>
                </a:lnTo>
                <a:lnTo>
                  <a:pt x="1893" y="2903"/>
                </a:lnTo>
                <a:lnTo>
                  <a:pt x="1893" y="2651"/>
                </a:lnTo>
                <a:lnTo>
                  <a:pt x="1954" y="2642"/>
                </a:lnTo>
                <a:lnTo>
                  <a:pt x="2010" y="2630"/>
                </a:lnTo>
                <a:lnTo>
                  <a:pt x="2063" y="2614"/>
                </a:lnTo>
                <a:lnTo>
                  <a:pt x="2113" y="2595"/>
                </a:lnTo>
                <a:lnTo>
                  <a:pt x="2159" y="2571"/>
                </a:lnTo>
                <a:lnTo>
                  <a:pt x="2200" y="2543"/>
                </a:lnTo>
                <a:lnTo>
                  <a:pt x="2239" y="2512"/>
                </a:lnTo>
                <a:lnTo>
                  <a:pt x="2274" y="2476"/>
                </a:lnTo>
                <a:lnTo>
                  <a:pt x="2309" y="2433"/>
                </a:lnTo>
                <a:lnTo>
                  <a:pt x="2338" y="2386"/>
                </a:lnTo>
                <a:lnTo>
                  <a:pt x="2363" y="2337"/>
                </a:lnTo>
                <a:lnTo>
                  <a:pt x="2382" y="2284"/>
                </a:lnTo>
                <a:lnTo>
                  <a:pt x="2395" y="2228"/>
                </a:lnTo>
                <a:lnTo>
                  <a:pt x="2403" y="2170"/>
                </a:lnTo>
                <a:lnTo>
                  <a:pt x="2406" y="2108"/>
                </a:lnTo>
                <a:lnTo>
                  <a:pt x="2403" y="2051"/>
                </a:lnTo>
                <a:lnTo>
                  <a:pt x="2396" y="1998"/>
                </a:lnTo>
                <a:lnTo>
                  <a:pt x="2383" y="1948"/>
                </a:lnTo>
                <a:lnTo>
                  <a:pt x="2365" y="1900"/>
                </a:lnTo>
                <a:lnTo>
                  <a:pt x="2342" y="1856"/>
                </a:lnTo>
                <a:lnTo>
                  <a:pt x="2314" y="1815"/>
                </a:lnTo>
                <a:lnTo>
                  <a:pt x="2284" y="1777"/>
                </a:lnTo>
                <a:lnTo>
                  <a:pt x="2249" y="1743"/>
                </a:lnTo>
                <a:lnTo>
                  <a:pt x="2212" y="1713"/>
                </a:lnTo>
                <a:lnTo>
                  <a:pt x="2171" y="1686"/>
                </a:lnTo>
                <a:lnTo>
                  <a:pt x="2125" y="1661"/>
                </a:lnTo>
                <a:lnTo>
                  <a:pt x="2072" y="1636"/>
                </a:lnTo>
                <a:lnTo>
                  <a:pt x="2013" y="1610"/>
                </a:lnTo>
                <a:lnTo>
                  <a:pt x="1947" y="1584"/>
                </a:lnTo>
                <a:lnTo>
                  <a:pt x="1875" y="1557"/>
                </a:lnTo>
                <a:lnTo>
                  <a:pt x="1821" y="1536"/>
                </a:lnTo>
                <a:lnTo>
                  <a:pt x="1774" y="1517"/>
                </a:lnTo>
                <a:lnTo>
                  <a:pt x="1733" y="1498"/>
                </a:lnTo>
                <a:lnTo>
                  <a:pt x="1699" y="1482"/>
                </a:lnTo>
                <a:lnTo>
                  <a:pt x="1672" y="1466"/>
                </a:lnTo>
                <a:lnTo>
                  <a:pt x="1652" y="1451"/>
                </a:lnTo>
                <a:lnTo>
                  <a:pt x="1633" y="1432"/>
                </a:lnTo>
                <a:lnTo>
                  <a:pt x="1618" y="1411"/>
                </a:lnTo>
                <a:lnTo>
                  <a:pt x="1607" y="1386"/>
                </a:lnTo>
                <a:lnTo>
                  <a:pt x="1602" y="1359"/>
                </a:lnTo>
                <a:lnTo>
                  <a:pt x="1599" y="1329"/>
                </a:lnTo>
                <a:lnTo>
                  <a:pt x="1602" y="1298"/>
                </a:lnTo>
                <a:lnTo>
                  <a:pt x="1608" y="1269"/>
                </a:lnTo>
                <a:lnTo>
                  <a:pt x="1619" y="1243"/>
                </a:lnTo>
                <a:lnTo>
                  <a:pt x="1634" y="1218"/>
                </a:lnTo>
                <a:lnTo>
                  <a:pt x="1654" y="1195"/>
                </a:lnTo>
                <a:lnTo>
                  <a:pt x="1677" y="1176"/>
                </a:lnTo>
                <a:lnTo>
                  <a:pt x="1703" y="1161"/>
                </a:lnTo>
                <a:lnTo>
                  <a:pt x="1731" y="1150"/>
                </a:lnTo>
                <a:lnTo>
                  <a:pt x="1762" y="1142"/>
                </a:lnTo>
                <a:lnTo>
                  <a:pt x="1797" y="1140"/>
                </a:lnTo>
                <a:lnTo>
                  <a:pt x="1835" y="1143"/>
                </a:lnTo>
                <a:lnTo>
                  <a:pt x="1872" y="1153"/>
                </a:lnTo>
                <a:lnTo>
                  <a:pt x="1906" y="1168"/>
                </a:lnTo>
                <a:lnTo>
                  <a:pt x="1937" y="1189"/>
                </a:lnTo>
                <a:lnTo>
                  <a:pt x="1967" y="1216"/>
                </a:lnTo>
                <a:lnTo>
                  <a:pt x="1994" y="1250"/>
                </a:lnTo>
                <a:lnTo>
                  <a:pt x="2019" y="1289"/>
                </a:lnTo>
                <a:lnTo>
                  <a:pt x="2041" y="1334"/>
                </a:lnTo>
                <a:lnTo>
                  <a:pt x="2061" y="1386"/>
                </a:lnTo>
                <a:lnTo>
                  <a:pt x="2352" y="1267"/>
                </a:lnTo>
                <a:lnTo>
                  <a:pt x="2333" y="1209"/>
                </a:lnTo>
                <a:lnTo>
                  <a:pt x="2310" y="1156"/>
                </a:lnTo>
                <a:lnTo>
                  <a:pt x="2284" y="1107"/>
                </a:lnTo>
                <a:lnTo>
                  <a:pt x="2255" y="1063"/>
                </a:lnTo>
                <a:lnTo>
                  <a:pt x="2222" y="1023"/>
                </a:lnTo>
                <a:lnTo>
                  <a:pt x="2185" y="987"/>
                </a:lnTo>
                <a:lnTo>
                  <a:pt x="2145" y="956"/>
                </a:lnTo>
                <a:lnTo>
                  <a:pt x="2101" y="929"/>
                </a:lnTo>
                <a:lnTo>
                  <a:pt x="2055" y="906"/>
                </a:lnTo>
                <a:lnTo>
                  <a:pt x="2005" y="889"/>
                </a:lnTo>
                <a:lnTo>
                  <a:pt x="1950" y="875"/>
                </a:lnTo>
                <a:lnTo>
                  <a:pt x="1893" y="866"/>
                </a:lnTo>
                <a:lnTo>
                  <a:pt x="1893" y="671"/>
                </a:lnTo>
                <a:lnTo>
                  <a:pt x="1682" y="671"/>
                </a:lnTo>
                <a:close/>
                <a:moveTo>
                  <a:pt x="1786" y="447"/>
                </a:moveTo>
                <a:lnTo>
                  <a:pt x="1882" y="450"/>
                </a:lnTo>
                <a:lnTo>
                  <a:pt x="1976" y="461"/>
                </a:lnTo>
                <a:lnTo>
                  <a:pt x="2068" y="477"/>
                </a:lnTo>
                <a:lnTo>
                  <a:pt x="2158" y="499"/>
                </a:lnTo>
                <a:lnTo>
                  <a:pt x="2245" y="527"/>
                </a:lnTo>
                <a:lnTo>
                  <a:pt x="2330" y="561"/>
                </a:lnTo>
                <a:lnTo>
                  <a:pt x="2411" y="601"/>
                </a:lnTo>
                <a:lnTo>
                  <a:pt x="2488" y="646"/>
                </a:lnTo>
                <a:lnTo>
                  <a:pt x="2563" y="696"/>
                </a:lnTo>
                <a:lnTo>
                  <a:pt x="2635" y="750"/>
                </a:lnTo>
                <a:lnTo>
                  <a:pt x="2702" y="809"/>
                </a:lnTo>
                <a:lnTo>
                  <a:pt x="2765" y="872"/>
                </a:lnTo>
                <a:lnTo>
                  <a:pt x="2824" y="939"/>
                </a:lnTo>
                <a:lnTo>
                  <a:pt x="2878" y="1011"/>
                </a:lnTo>
                <a:lnTo>
                  <a:pt x="2928" y="1084"/>
                </a:lnTo>
                <a:lnTo>
                  <a:pt x="2973" y="1163"/>
                </a:lnTo>
                <a:lnTo>
                  <a:pt x="3012" y="1244"/>
                </a:lnTo>
                <a:lnTo>
                  <a:pt x="3047" y="1329"/>
                </a:lnTo>
                <a:lnTo>
                  <a:pt x="3075" y="1416"/>
                </a:lnTo>
                <a:lnTo>
                  <a:pt x="3097" y="1506"/>
                </a:lnTo>
                <a:lnTo>
                  <a:pt x="3113" y="1597"/>
                </a:lnTo>
                <a:lnTo>
                  <a:pt x="3124" y="1692"/>
                </a:lnTo>
                <a:lnTo>
                  <a:pt x="3127" y="1787"/>
                </a:lnTo>
                <a:lnTo>
                  <a:pt x="3124" y="1883"/>
                </a:lnTo>
                <a:lnTo>
                  <a:pt x="3113" y="1976"/>
                </a:lnTo>
                <a:lnTo>
                  <a:pt x="3097" y="2069"/>
                </a:lnTo>
                <a:lnTo>
                  <a:pt x="3075" y="2158"/>
                </a:lnTo>
                <a:lnTo>
                  <a:pt x="3047" y="2245"/>
                </a:lnTo>
                <a:lnTo>
                  <a:pt x="3012" y="2329"/>
                </a:lnTo>
                <a:lnTo>
                  <a:pt x="2973" y="2411"/>
                </a:lnTo>
                <a:lnTo>
                  <a:pt x="2928" y="2489"/>
                </a:lnTo>
                <a:lnTo>
                  <a:pt x="2878" y="2564"/>
                </a:lnTo>
                <a:lnTo>
                  <a:pt x="2824" y="2635"/>
                </a:lnTo>
                <a:lnTo>
                  <a:pt x="2765" y="2702"/>
                </a:lnTo>
                <a:lnTo>
                  <a:pt x="2702" y="2765"/>
                </a:lnTo>
                <a:lnTo>
                  <a:pt x="2635" y="2824"/>
                </a:lnTo>
                <a:lnTo>
                  <a:pt x="2563" y="2879"/>
                </a:lnTo>
                <a:lnTo>
                  <a:pt x="2488" y="2928"/>
                </a:lnTo>
                <a:lnTo>
                  <a:pt x="2411" y="2973"/>
                </a:lnTo>
                <a:lnTo>
                  <a:pt x="2330" y="3013"/>
                </a:lnTo>
                <a:lnTo>
                  <a:pt x="2245" y="3046"/>
                </a:lnTo>
                <a:lnTo>
                  <a:pt x="2158" y="3075"/>
                </a:lnTo>
                <a:lnTo>
                  <a:pt x="2068" y="3098"/>
                </a:lnTo>
                <a:lnTo>
                  <a:pt x="1976" y="3114"/>
                </a:lnTo>
                <a:lnTo>
                  <a:pt x="1882" y="3124"/>
                </a:lnTo>
                <a:lnTo>
                  <a:pt x="1786" y="3127"/>
                </a:lnTo>
                <a:lnTo>
                  <a:pt x="1691" y="3124"/>
                </a:lnTo>
                <a:lnTo>
                  <a:pt x="1597" y="3114"/>
                </a:lnTo>
                <a:lnTo>
                  <a:pt x="1505" y="3098"/>
                </a:lnTo>
                <a:lnTo>
                  <a:pt x="1416" y="3075"/>
                </a:lnTo>
                <a:lnTo>
                  <a:pt x="1329" y="3046"/>
                </a:lnTo>
                <a:lnTo>
                  <a:pt x="1244" y="3013"/>
                </a:lnTo>
                <a:lnTo>
                  <a:pt x="1163" y="2973"/>
                </a:lnTo>
                <a:lnTo>
                  <a:pt x="1084" y="2928"/>
                </a:lnTo>
                <a:lnTo>
                  <a:pt x="1009" y="2879"/>
                </a:lnTo>
                <a:lnTo>
                  <a:pt x="939" y="2824"/>
                </a:lnTo>
                <a:lnTo>
                  <a:pt x="871" y="2765"/>
                </a:lnTo>
                <a:lnTo>
                  <a:pt x="808" y="2702"/>
                </a:lnTo>
                <a:lnTo>
                  <a:pt x="749" y="2635"/>
                </a:lnTo>
                <a:lnTo>
                  <a:pt x="694" y="2564"/>
                </a:lnTo>
                <a:lnTo>
                  <a:pt x="645" y="2489"/>
                </a:lnTo>
                <a:lnTo>
                  <a:pt x="601" y="2411"/>
                </a:lnTo>
                <a:lnTo>
                  <a:pt x="561" y="2329"/>
                </a:lnTo>
                <a:lnTo>
                  <a:pt x="527" y="2245"/>
                </a:lnTo>
                <a:lnTo>
                  <a:pt x="499" y="2158"/>
                </a:lnTo>
                <a:lnTo>
                  <a:pt x="476" y="2069"/>
                </a:lnTo>
                <a:lnTo>
                  <a:pt x="460" y="1976"/>
                </a:lnTo>
                <a:lnTo>
                  <a:pt x="450" y="1883"/>
                </a:lnTo>
                <a:lnTo>
                  <a:pt x="447" y="1787"/>
                </a:lnTo>
                <a:lnTo>
                  <a:pt x="450" y="1692"/>
                </a:lnTo>
                <a:lnTo>
                  <a:pt x="460" y="1597"/>
                </a:lnTo>
                <a:lnTo>
                  <a:pt x="476" y="1506"/>
                </a:lnTo>
                <a:lnTo>
                  <a:pt x="499" y="1416"/>
                </a:lnTo>
                <a:lnTo>
                  <a:pt x="527" y="1329"/>
                </a:lnTo>
                <a:lnTo>
                  <a:pt x="561" y="1244"/>
                </a:lnTo>
                <a:lnTo>
                  <a:pt x="601" y="1163"/>
                </a:lnTo>
                <a:lnTo>
                  <a:pt x="645" y="1084"/>
                </a:lnTo>
                <a:lnTo>
                  <a:pt x="694" y="1011"/>
                </a:lnTo>
                <a:lnTo>
                  <a:pt x="749" y="939"/>
                </a:lnTo>
                <a:lnTo>
                  <a:pt x="808" y="872"/>
                </a:lnTo>
                <a:lnTo>
                  <a:pt x="871" y="809"/>
                </a:lnTo>
                <a:lnTo>
                  <a:pt x="939" y="750"/>
                </a:lnTo>
                <a:lnTo>
                  <a:pt x="1009" y="696"/>
                </a:lnTo>
                <a:lnTo>
                  <a:pt x="1084" y="646"/>
                </a:lnTo>
                <a:lnTo>
                  <a:pt x="1163" y="601"/>
                </a:lnTo>
                <a:lnTo>
                  <a:pt x="1244" y="561"/>
                </a:lnTo>
                <a:lnTo>
                  <a:pt x="1329" y="527"/>
                </a:lnTo>
                <a:lnTo>
                  <a:pt x="1416" y="499"/>
                </a:lnTo>
                <a:lnTo>
                  <a:pt x="1505" y="477"/>
                </a:lnTo>
                <a:lnTo>
                  <a:pt x="1597" y="461"/>
                </a:lnTo>
                <a:lnTo>
                  <a:pt x="1691" y="450"/>
                </a:lnTo>
                <a:lnTo>
                  <a:pt x="1786" y="447"/>
                </a:lnTo>
                <a:close/>
                <a:moveTo>
                  <a:pt x="1786" y="224"/>
                </a:moveTo>
                <a:lnTo>
                  <a:pt x="1684" y="227"/>
                </a:lnTo>
                <a:lnTo>
                  <a:pt x="1583" y="237"/>
                </a:lnTo>
                <a:lnTo>
                  <a:pt x="1484" y="253"/>
                </a:lnTo>
                <a:lnTo>
                  <a:pt x="1388" y="275"/>
                </a:lnTo>
                <a:lnTo>
                  <a:pt x="1293" y="303"/>
                </a:lnTo>
                <a:lnTo>
                  <a:pt x="1202" y="337"/>
                </a:lnTo>
                <a:lnTo>
                  <a:pt x="1113" y="377"/>
                </a:lnTo>
                <a:lnTo>
                  <a:pt x="1027" y="422"/>
                </a:lnTo>
                <a:lnTo>
                  <a:pt x="943" y="472"/>
                </a:lnTo>
                <a:lnTo>
                  <a:pt x="864" y="526"/>
                </a:lnTo>
                <a:lnTo>
                  <a:pt x="788" y="585"/>
                </a:lnTo>
                <a:lnTo>
                  <a:pt x="716" y="649"/>
                </a:lnTo>
                <a:lnTo>
                  <a:pt x="649" y="716"/>
                </a:lnTo>
                <a:lnTo>
                  <a:pt x="585" y="789"/>
                </a:lnTo>
                <a:lnTo>
                  <a:pt x="526" y="864"/>
                </a:lnTo>
                <a:lnTo>
                  <a:pt x="470" y="944"/>
                </a:lnTo>
                <a:lnTo>
                  <a:pt x="422" y="1027"/>
                </a:lnTo>
                <a:lnTo>
                  <a:pt x="376" y="1113"/>
                </a:lnTo>
                <a:lnTo>
                  <a:pt x="337" y="1202"/>
                </a:lnTo>
                <a:lnTo>
                  <a:pt x="303" y="1293"/>
                </a:lnTo>
                <a:lnTo>
                  <a:pt x="275" y="1388"/>
                </a:lnTo>
                <a:lnTo>
                  <a:pt x="253" y="1484"/>
                </a:lnTo>
                <a:lnTo>
                  <a:pt x="237" y="1583"/>
                </a:lnTo>
                <a:lnTo>
                  <a:pt x="227" y="1684"/>
                </a:lnTo>
                <a:lnTo>
                  <a:pt x="224" y="1787"/>
                </a:lnTo>
                <a:lnTo>
                  <a:pt x="227" y="1889"/>
                </a:lnTo>
                <a:lnTo>
                  <a:pt x="237" y="1991"/>
                </a:lnTo>
                <a:lnTo>
                  <a:pt x="253" y="2089"/>
                </a:lnTo>
                <a:lnTo>
                  <a:pt x="275" y="2186"/>
                </a:lnTo>
                <a:lnTo>
                  <a:pt x="303" y="2281"/>
                </a:lnTo>
                <a:lnTo>
                  <a:pt x="337" y="2372"/>
                </a:lnTo>
                <a:lnTo>
                  <a:pt x="376" y="2461"/>
                </a:lnTo>
                <a:lnTo>
                  <a:pt x="422" y="2547"/>
                </a:lnTo>
                <a:lnTo>
                  <a:pt x="470" y="2630"/>
                </a:lnTo>
                <a:lnTo>
                  <a:pt x="526" y="2710"/>
                </a:lnTo>
                <a:lnTo>
                  <a:pt x="585" y="2786"/>
                </a:lnTo>
                <a:lnTo>
                  <a:pt x="649" y="2857"/>
                </a:lnTo>
                <a:lnTo>
                  <a:pt x="716" y="2925"/>
                </a:lnTo>
                <a:lnTo>
                  <a:pt x="788" y="2989"/>
                </a:lnTo>
                <a:lnTo>
                  <a:pt x="864" y="3048"/>
                </a:lnTo>
                <a:lnTo>
                  <a:pt x="943" y="3103"/>
                </a:lnTo>
                <a:lnTo>
                  <a:pt x="1027" y="3152"/>
                </a:lnTo>
                <a:lnTo>
                  <a:pt x="1113" y="3198"/>
                </a:lnTo>
                <a:lnTo>
                  <a:pt x="1202" y="3237"/>
                </a:lnTo>
                <a:lnTo>
                  <a:pt x="1293" y="3270"/>
                </a:lnTo>
                <a:lnTo>
                  <a:pt x="1388" y="3299"/>
                </a:lnTo>
                <a:lnTo>
                  <a:pt x="1484" y="3320"/>
                </a:lnTo>
                <a:lnTo>
                  <a:pt x="1583" y="3337"/>
                </a:lnTo>
                <a:lnTo>
                  <a:pt x="1684" y="3346"/>
                </a:lnTo>
                <a:lnTo>
                  <a:pt x="1786" y="3350"/>
                </a:lnTo>
                <a:lnTo>
                  <a:pt x="1890" y="3346"/>
                </a:lnTo>
                <a:lnTo>
                  <a:pt x="1991" y="3337"/>
                </a:lnTo>
                <a:lnTo>
                  <a:pt x="2089" y="3320"/>
                </a:lnTo>
                <a:lnTo>
                  <a:pt x="2186" y="3299"/>
                </a:lnTo>
                <a:lnTo>
                  <a:pt x="2281" y="3270"/>
                </a:lnTo>
                <a:lnTo>
                  <a:pt x="2372" y="3237"/>
                </a:lnTo>
                <a:lnTo>
                  <a:pt x="2461" y="3198"/>
                </a:lnTo>
                <a:lnTo>
                  <a:pt x="2547" y="3152"/>
                </a:lnTo>
                <a:lnTo>
                  <a:pt x="2629" y="3103"/>
                </a:lnTo>
                <a:lnTo>
                  <a:pt x="2710" y="3048"/>
                </a:lnTo>
                <a:lnTo>
                  <a:pt x="2785" y="2989"/>
                </a:lnTo>
                <a:lnTo>
                  <a:pt x="2858" y="2925"/>
                </a:lnTo>
                <a:lnTo>
                  <a:pt x="2925" y="2857"/>
                </a:lnTo>
                <a:lnTo>
                  <a:pt x="2989" y="2786"/>
                </a:lnTo>
                <a:lnTo>
                  <a:pt x="3048" y="2710"/>
                </a:lnTo>
                <a:lnTo>
                  <a:pt x="3102" y="2630"/>
                </a:lnTo>
                <a:lnTo>
                  <a:pt x="3152" y="2547"/>
                </a:lnTo>
                <a:lnTo>
                  <a:pt x="3197" y="2461"/>
                </a:lnTo>
                <a:lnTo>
                  <a:pt x="3237" y="2372"/>
                </a:lnTo>
                <a:lnTo>
                  <a:pt x="3271" y="2281"/>
                </a:lnTo>
                <a:lnTo>
                  <a:pt x="3299" y="2186"/>
                </a:lnTo>
                <a:lnTo>
                  <a:pt x="3321" y="2089"/>
                </a:lnTo>
                <a:lnTo>
                  <a:pt x="3337" y="1991"/>
                </a:lnTo>
                <a:lnTo>
                  <a:pt x="3347" y="1889"/>
                </a:lnTo>
                <a:lnTo>
                  <a:pt x="3350" y="1787"/>
                </a:lnTo>
                <a:lnTo>
                  <a:pt x="3347" y="1684"/>
                </a:lnTo>
                <a:lnTo>
                  <a:pt x="3337" y="1583"/>
                </a:lnTo>
                <a:lnTo>
                  <a:pt x="3321" y="1484"/>
                </a:lnTo>
                <a:lnTo>
                  <a:pt x="3299" y="1388"/>
                </a:lnTo>
                <a:lnTo>
                  <a:pt x="3271" y="1293"/>
                </a:lnTo>
                <a:lnTo>
                  <a:pt x="3237" y="1202"/>
                </a:lnTo>
                <a:lnTo>
                  <a:pt x="3197" y="1113"/>
                </a:lnTo>
                <a:lnTo>
                  <a:pt x="3152" y="1027"/>
                </a:lnTo>
                <a:lnTo>
                  <a:pt x="3102" y="944"/>
                </a:lnTo>
                <a:lnTo>
                  <a:pt x="3048" y="864"/>
                </a:lnTo>
                <a:lnTo>
                  <a:pt x="2989" y="789"/>
                </a:lnTo>
                <a:lnTo>
                  <a:pt x="2925" y="716"/>
                </a:lnTo>
                <a:lnTo>
                  <a:pt x="2858" y="649"/>
                </a:lnTo>
                <a:lnTo>
                  <a:pt x="2785" y="585"/>
                </a:lnTo>
                <a:lnTo>
                  <a:pt x="2710" y="526"/>
                </a:lnTo>
                <a:lnTo>
                  <a:pt x="2629" y="472"/>
                </a:lnTo>
                <a:lnTo>
                  <a:pt x="2547" y="422"/>
                </a:lnTo>
                <a:lnTo>
                  <a:pt x="2461" y="377"/>
                </a:lnTo>
                <a:lnTo>
                  <a:pt x="2372" y="337"/>
                </a:lnTo>
                <a:lnTo>
                  <a:pt x="2281" y="303"/>
                </a:lnTo>
                <a:lnTo>
                  <a:pt x="2186" y="275"/>
                </a:lnTo>
                <a:lnTo>
                  <a:pt x="2089" y="253"/>
                </a:lnTo>
                <a:lnTo>
                  <a:pt x="1991" y="237"/>
                </a:lnTo>
                <a:lnTo>
                  <a:pt x="1890" y="227"/>
                </a:lnTo>
                <a:lnTo>
                  <a:pt x="1786" y="224"/>
                </a:lnTo>
                <a:close/>
                <a:moveTo>
                  <a:pt x="1786" y="0"/>
                </a:moveTo>
                <a:lnTo>
                  <a:pt x="1896" y="4"/>
                </a:lnTo>
                <a:lnTo>
                  <a:pt x="2003" y="13"/>
                </a:lnTo>
                <a:lnTo>
                  <a:pt x="2108" y="30"/>
                </a:lnTo>
                <a:lnTo>
                  <a:pt x="2211" y="51"/>
                </a:lnTo>
                <a:lnTo>
                  <a:pt x="2312" y="78"/>
                </a:lnTo>
                <a:lnTo>
                  <a:pt x="2410" y="112"/>
                </a:lnTo>
                <a:lnTo>
                  <a:pt x="2506" y="151"/>
                </a:lnTo>
                <a:lnTo>
                  <a:pt x="2599" y="195"/>
                </a:lnTo>
                <a:lnTo>
                  <a:pt x="2688" y="245"/>
                </a:lnTo>
                <a:lnTo>
                  <a:pt x="2775" y="299"/>
                </a:lnTo>
                <a:lnTo>
                  <a:pt x="2859" y="358"/>
                </a:lnTo>
                <a:lnTo>
                  <a:pt x="2938" y="421"/>
                </a:lnTo>
                <a:lnTo>
                  <a:pt x="3014" y="488"/>
                </a:lnTo>
                <a:lnTo>
                  <a:pt x="3086" y="560"/>
                </a:lnTo>
                <a:lnTo>
                  <a:pt x="3153" y="636"/>
                </a:lnTo>
                <a:lnTo>
                  <a:pt x="3216" y="715"/>
                </a:lnTo>
                <a:lnTo>
                  <a:pt x="3275" y="799"/>
                </a:lnTo>
                <a:lnTo>
                  <a:pt x="3329" y="886"/>
                </a:lnTo>
                <a:lnTo>
                  <a:pt x="3379" y="975"/>
                </a:lnTo>
                <a:lnTo>
                  <a:pt x="3423" y="1068"/>
                </a:lnTo>
                <a:lnTo>
                  <a:pt x="3462" y="1164"/>
                </a:lnTo>
                <a:lnTo>
                  <a:pt x="3496" y="1262"/>
                </a:lnTo>
                <a:lnTo>
                  <a:pt x="3523" y="1363"/>
                </a:lnTo>
                <a:lnTo>
                  <a:pt x="3544" y="1466"/>
                </a:lnTo>
                <a:lnTo>
                  <a:pt x="3561" y="1571"/>
                </a:lnTo>
                <a:lnTo>
                  <a:pt x="3570" y="1678"/>
                </a:lnTo>
                <a:lnTo>
                  <a:pt x="3574" y="1787"/>
                </a:lnTo>
                <a:lnTo>
                  <a:pt x="3570" y="1896"/>
                </a:lnTo>
                <a:lnTo>
                  <a:pt x="3561" y="2002"/>
                </a:lnTo>
                <a:lnTo>
                  <a:pt x="3544" y="2108"/>
                </a:lnTo>
                <a:lnTo>
                  <a:pt x="3523" y="2211"/>
                </a:lnTo>
                <a:lnTo>
                  <a:pt x="3496" y="2312"/>
                </a:lnTo>
                <a:lnTo>
                  <a:pt x="3462" y="2410"/>
                </a:lnTo>
                <a:lnTo>
                  <a:pt x="3423" y="2505"/>
                </a:lnTo>
                <a:lnTo>
                  <a:pt x="3379" y="2599"/>
                </a:lnTo>
                <a:lnTo>
                  <a:pt x="3329" y="2689"/>
                </a:lnTo>
                <a:lnTo>
                  <a:pt x="3275" y="2775"/>
                </a:lnTo>
                <a:lnTo>
                  <a:pt x="3216" y="2859"/>
                </a:lnTo>
                <a:lnTo>
                  <a:pt x="3153" y="2938"/>
                </a:lnTo>
                <a:lnTo>
                  <a:pt x="3086" y="3014"/>
                </a:lnTo>
                <a:lnTo>
                  <a:pt x="3014" y="3086"/>
                </a:lnTo>
                <a:lnTo>
                  <a:pt x="2938" y="3153"/>
                </a:lnTo>
                <a:lnTo>
                  <a:pt x="2859" y="3217"/>
                </a:lnTo>
                <a:lnTo>
                  <a:pt x="2775" y="3276"/>
                </a:lnTo>
                <a:lnTo>
                  <a:pt x="2688" y="3329"/>
                </a:lnTo>
                <a:lnTo>
                  <a:pt x="2599" y="3379"/>
                </a:lnTo>
                <a:lnTo>
                  <a:pt x="2506" y="3422"/>
                </a:lnTo>
                <a:lnTo>
                  <a:pt x="2410" y="3461"/>
                </a:lnTo>
                <a:lnTo>
                  <a:pt x="2312" y="3495"/>
                </a:lnTo>
                <a:lnTo>
                  <a:pt x="2211" y="3522"/>
                </a:lnTo>
                <a:lnTo>
                  <a:pt x="2108" y="3544"/>
                </a:lnTo>
                <a:lnTo>
                  <a:pt x="2003" y="3560"/>
                </a:lnTo>
                <a:lnTo>
                  <a:pt x="1896" y="3570"/>
                </a:lnTo>
                <a:lnTo>
                  <a:pt x="1786" y="3573"/>
                </a:lnTo>
                <a:lnTo>
                  <a:pt x="1678" y="3570"/>
                </a:lnTo>
                <a:lnTo>
                  <a:pt x="1571" y="3560"/>
                </a:lnTo>
                <a:lnTo>
                  <a:pt x="1466" y="3544"/>
                </a:lnTo>
                <a:lnTo>
                  <a:pt x="1363" y="3522"/>
                </a:lnTo>
                <a:lnTo>
                  <a:pt x="1261" y="3495"/>
                </a:lnTo>
                <a:lnTo>
                  <a:pt x="1164" y="3461"/>
                </a:lnTo>
                <a:lnTo>
                  <a:pt x="1068" y="3422"/>
                </a:lnTo>
                <a:lnTo>
                  <a:pt x="975" y="3379"/>
                </a:lnTo>
                <a:lnTo>
                  <a:pt x="884" y="3329"/>
                </a:lnTo>
                <a:lnTo>
                  <a:pt x="799" y="3276"/>
                </a:lnTo>
                <a:lnTo>
                  <a:pt x="715" y="3217"/>
                </a:lnTo>
                <a:lnTo>
                  <a:pt x="636" y="3153"/>
                </a:lnTo>
                <a:lnTo>
                  <a:pt x="560" y="3086"/>
                </a:lnTo>
                <a:lnTo>
                  <a:pt x="488" y="3014"/>
                </a:lnTo>
                <a:lnTo>
                  <a:pt x="420" y="2938"/>
                </a:lnTo>
                <a:lnTo>
                  <a:pt x="356" y="2859"/>
                </a:lnTo>
                <a:lnTo>
                  <a:pt x="298" y="2775"/>
                </a:lnTo>
                <a:lnTo>
                  <a:pt x="244" y="2689"/>
                </a:lnTo>
                <a:lnTo>
                  <a:pt x="194" y="2599"/>
                </a:lnTo>
                <a:lnTo>
                  <a:pt x="151" y="2505"/>
                </a:lnTo>
                <a:lnTo>
                  <a:pt x="112" y="2410"/>
                </a:lnTo>
                <a:lnTo>
                  <a:pt x="78" y="2312"/>
                </a:lnTo>
                <a:lnTo>
                  <a:pt x="51" y="2211"/>
                </a:lnTo>
                <a:lnTo>
                  <a:pt x="29" y="2108"/>
                </a:lnTo>
                <a:lnTo>
                  <a:pt x="13" y="2002"/>
                </a:lnTo>
                <a:lnTo>
                  <a:pt x="3" y="1896"/>
                </a:lnTo>
                <a:lnTo>
                  <a:pt x="0" y="1787"/>
                </a:lnTo>
                <a:lnTo>
                  <a:pt x="3" y="1678"/>
                </a:lnTo>
                <a:lnTo>
                  <a:pt x="13" y="1571"/>
                </a:lnTo>
                <a:lnTo>
                  <a:pt x="29" y="1466"/>
                </a:lnTo>
                <a:lnTo>
                  <a:pt x="51" y="1363"/>
                </a:lnTo>
                <a:lnTo>
                  <a:pt x="78" y="1262"/>
                </a:lnTo>
                <a:lnTo>
                  <a:pt x="112" y="1164"/>
                </a:lnTo>
                <a:lnTo>
                  <a:pt x="151" y="1068"/>
                </a:lnTo>
                <a:lnTo>
                  <a:pt x="194" y="975"/>
                </a:lnTo>
                <a:lnTo>
                  <a:pt x="244" y="886"/>
                </a:lnTo>
                <a:lnTo>
                  <a:pt x="298" y="799"/>
                </a:lnTo>
                <a:lnTo>
                  <a:pt x="356" y="715"/>
                </a:lnTo>
                <a:lnTo>
                  <a:pt x="420" y="636"/>
                </a:lnTo>
                <a:lnTo>
                  <a:pt x="488" y="560"/>
                </a:lnTo>
                <a:lnTo>
                  <a:pt x="560" y="488"/>
                </a:lnTo>
                <a:lnTo>
                  <a:pt x="636" y="421"/>
                </a:lnTo>
                <a:lnTo>
                  <a:pt x="715" y="358"/>
                </a:lnTo>
                <a:lnTo>
                  <a:pt x="799" y="299"/>
                </a:lnTo>
                <a:lnTo>
                  <a:pt x="884" y="245"/>
                </a:lnTo>
                <a:lnTo>
                  <a:pt x="975" y="195"/>
                </a:lnTo>
                <a:lnTo>
                  <a:pt x="1068" y="151"/>
                </a:lnTo>
                <a:lnTo>
                  <a:pt x="1164" y="112"/>
                </a:lnTo>
                <a:lnTo>
                  <a:pt x="1261" y="78"/>
                </a:lnTo>
                <a:lnTo>
                  <a:pt x="1363" y="51"/>
                </a:lnTo>
                <a:lnTo>
                  <a:pt x="1466" y="30"/>
                </a:lnTo>
                <a:lnTo>
                  <a:pt x="1571" y="13"/>
                </a:lnTo>
                <a:lnTo>
                  <a:pt x="1678" y="4"/>
                </a:lnTo>
                <a:lnTo>
                  <a:pt x="178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1028" name="Picture 4" descr="C:\Users\aligotskiy\Downloads\MESSENGER - MS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710" y="3059763"/>
            <a:ext cx="439424" cy="40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Молния 21"/>
          <p:cNvSpPr/>
          <p:nvPr/>
        </p:nvSpPr>
        <p:spPr bwMode="auto">
          <a:xfrm flipH="1">
            <a:off x="5021220" y="4395549"/>
            <a:ext cx="247213" cy="355124"/>
          </a:xfrm>
          <a:prstGeom prst="lightningBol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3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533400" y="281930"/>
            <a:ext cx="7358856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altLang="ru-RU" sz="2000" kern="0" dirty="0" smtClean="0">
                <a:ea typeface="ＭＳ Ｐゴシック" pitchFamily="34" charset="-128"/>
              </a:rPr>
              <a:t>Пре</a:t>
            </a:r>
            <a:r>
              <a:rPr lang="ru-RU" altLang="ru-RU" sz="2000" kern="0" dirty="0">
                <a:ea typeface="ＭＳ Ｐゴシック" pitchFamily="34" charset="-128"/>
              </a:rPr>
              <a:t>и</a:t>
            </a:r>
            <a:r>
              <a:rPr lang="ru-RU" altLang="ru-RU" sz="2000" kern="0" dirty="0" smtClean="0">
                <a:ea typeface="ＭＳ Ｐゴシック" pitchFamily="34" charset="-128"/>
              </a:rPr>
              <a:t>мущества технологии </a:t>
            </a:r>
            <a:r>
              <a:rPr lang="en-US" altLang="ru-RU" sz="2000" kern="0" dirty="0" smtClean="0">
                <a:ea typeface="ＭＳ Ｐゴシック" pitchFamily="34" charset="-128"/>
              </a:rPr>
              <a:t>BIM</a:t>
            </a:r>
            <a:endParaRPr lang="ru-RU" altLang="ru-RU" sz="2000" kern="0" dirty="0">
              <a:ea typeface="ＭＳ Ｐゴシック" pitchFamily="34" charset="-128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Двойная стрелка вверх/вниз 27"/>
          <p:cNvSpPr/>
          <p:nvPr/>
        </p:nvSpPr>
        <p:spPr bwMode="auto">
          <a:xfrm rot="2784741">
            <a:off x="4992869" y="1121753"/>
            <a:ext cx="146826" cy="356631"/>
          </a:xfrm>
          <a:prstGeom prst="upDownArrow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9" name="Двойная стрелка вверх/вниз 28"/>
          <p:cNvSpPr/>
          <p:nvPr/>
        </p:nvSpPr>
        <p:spPr bwMode="auto">
          <a:xfrm rot="7946363">
            <a:off x="4992870" y="1123364"/>
            <a:ext cx="146826" cy="356631"/>
          </a:xfrm>
          <a:prstGeom prst="upDownArrow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4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1" grpId="0"/>
      <p:bldP spid="13" grpId="0"/>
      <p:bldP spid="15" grpId="0"/>
      <p:bldP spid="17" grpId="0"/>
      <p:bldP spid="8" grpId="0" animBg="1"/>
      <p:bldP spid="12" grpId="0" animBg="1"/>
      <p:bldP spid="10" grpId="0" animBg="1"/>
      <p:bldP spid="16" grpId="0" animBg="1"/>
      <p:bldP spid="14" grpId="0" animBg="1"/>
      <p:bldP spid="36" grpId="0" animBg="1"/>
      <p:bldP spid="22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b="26849"/>
          <a:stretch/>
        </p:blipFill>
        <p:spPr>
          <a:xfrm>
            <a:off x="0" y="0"/>
            <a:ext cx="9753600" cy="5486400"/>
          </a:xfrm>
        </p:spPr>
      </p:pic>
      <p:sp>
        <p:nvSpPr>
          <p:cNvPr id="75" name="Rectangle 74"/>
          <p:cNvSpPr/>
          <p:nvPr/>
        </p:nvSpPr>
        <p:spPr>
          <a:xfrm>
            <a:off x="436002" y="-179982"/>
            <a:ext cx="304630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31" name="Text Placeholder 3"/>
          <p:cNvSpPr txBox="1">
            <a:spLocks/>
          </p:cNvSpPr>
          <p:nvPr/>
        </p:nvSpPr>
        <p:spPr>
          <a:xfrm>
            <a:off x="1042695" y="1321945"/>
            <a:ext cx="1960908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ru-RU" sz="1200" dirty="0">
                <a:solidFill>
                  <a:schemeClr val="bg1"/>
                </a:solidFill>
                <a:latin typeface="Segoe UI Light" panose="020B0502040204020203" pitchFamily="34" charset="0"/>
              </a:rPr>
              <a:t>105066,  г. Москва, Токмаков переулок, дом.9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875798" y="794217"/>
            <a:ext cx="197993" cy="274368"/>
          </a:xfrm>
          <a:custGeom>
            <a:avLst/>
            <a:gdLst/>
            <a:ahLst/>
            <a:cxnLst>
              <a:cxn ang="0">
                <a:pos x="89" y="0"/>
              </a:cxn>
              <a:cxn ang="0">
                <a:pos x="0" y="89"/>
              </a:cxn>
              <a:cxn ang="0">
                <a:pos x="38" y="188"/>
              </a:cxn>
              <a:cxn ang="0">
                <a:pos x="76" y="249"/>
              </a:cxn>
              <a:cxn ang="0">
                <a:pos x="89" y="269"/>
              </a:cxn>
              <a:cxn ang="0">
                <a:pos x="102" y="249"/>
              </a:cxn>
              <a:cxn ang="0">
                <a:pos x="139" y="188"/>
              </a:cxn>
              <a:cxn ang="0">
                <a:pos x="178" y="89"/>
              </a:cxn>
              <a:cxn ang="0">
                <a:pos x="89" y="0"/>
              </a:cxn>
              <a:cxn ang="0">
                <a:pos x="89" y="135"/>
              </a:cxn>
              <a:cxn ang="0">
                <a:pos x="43" y="89"/>
              </a:cxn>
              <a:cxn ang="0">
                <a:pos x="89" y="43"/>
              </a:cxn>
              <a:cxn ang="0">
                <a:pos x="135" y="89"/>
              </a:cxn>
              <a:cxn ang="0">
                <a:pos x="89" y="135"/>
              </a:cxn>
              <a:cxn ang="0">
                <a:pos x="89" y="135"/>
              </a:cxn>
              <a:cxn ang="0">
                <a:pos x="89" y="135"/>
              </a:cxn>
            </a:cxnLst>
            <a:rect l="0" t="0" r="r" b="b"/>
            <a:pathLst>
              <a:path w="178" h="269">
                <a:moveTo>
                  <a:pt x="89" y="0"/>
                </a:moveTo>
                <a:cubicBezTo>
                  <a:pt x="40" y="0"/>
                  <a:pt x="0" y="40"/>
                  <a:pt x="0" y="89"/>
                </a:cubicBezTo>
                <a:cubicBezTo>
                  <a:pt x="0" y="109"/>
                  <a:pt x="13" y="141"/>
                  <a:pt x="38" y="188"/>
                </a:cubicBezTo>
                <a:cubicBezTo>
                  <a:pt x="57" y="220"/>
                  <a:pt x="75" y="248"/>
                  <a:pt x="76" y="249"/>
                </a:cubicBezTo>
                <a:cubicBezTo>
                  <a:pt x="89" y="269"/>
                  <a:pt x="89" y="269"/>
                  <a:pt x="89" y="269"/>
                </a:cubicBezTo>
                <a:cubicBezTo>
                  <a:pt x="102" y="249"/>
                  <a:pt x="102" y="249"/>
                  <a:pt x="102" y="249"/>
                </a:cubicBezTo>
                <a:cubicBezTo>
                  <a:pt x="103" y="248"/>
                  <a:pt x="121" y="220"/>
                  <a:pt x="139" y="188"/>
                </a:cubicBezTo>
                <a:cubicBezTo>
                  <a:pt x="165" y="141"/>
                  <a:pt x="178" y="109"/>
                  <a:pt x="178" y="89"/>
                </a:cubicBezTo>
                <a:cubicBezTo>
                  <a:pt x="178" y="40"/>
                  <a:pt x="138" y="0"/>
                  <a:pt x="89" y="0"/>
                </a:cubicBezTo>
                <a:close/>
                <a:moveTo>
                  <a:pt x="89" y="135"/>
                </a:moveTo>
                <a:cubicBezTo>
                  <a:pt x="63" y="135"/>
                  <a:pt x="43" y="114"/>
                  <a:pt x="43" y="89"/>
                </a:cubicBezTo>
                <a:cubicBezTo>
                  <a:pt x="43" y="63"/>
                  <a:pt x="63" y="43"/>
                  <a:pt x="89" y="43"/>
                </a:cubicBezTo>
                <a:cubicBezTo>
                  <a:pt x="114" y="43"/>
                  <a:pt x="135" y="63"/>
                  <a:pt x="135" y="89"/>
                </a:cubicBezTo>
                <a:cubicBezTo>
                  <a:pt x="135" y="114"/>
                  <a:pt x="114" y="135"/>
                  <a:pt x="89" y="135"/>
                </a:cubicBezTo>
                <a:close/>
                <a:moveTo>
                  <a:pt x="89" y="135"/>
                </a:moveTo>
                <a:cubicBezTo>
                  <a:pt x="89" y="135"/>
                  <a:pt x="89" y="135"/>
                  <a:pt x="89" y="135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Title 2"/>
          <p:cNvSpPr txBox="1">
            <a:spLocks/>
          </p:cNvSpPr>
          <p:nvPr/>
        </p:nvSpPr>
        <p:spPr>
          <a:xfrm>
            <a:off x="1016551" y="1135359"/>
            <a:ext cx="1960907" cy="15344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Адрес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 Placeholder 3"/>
          <p:cNvSpPr txBox="1">
            <a:spLocks/>
          </p:cNvSpPr>
          <p:nvPr/>
        </p:nvSpPr>
        <p:spPr>
          <a:xfrm>
            <a:off x="1008391" y="2485696"/>
            <a:ext cx="196090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</a:rPr>
              <a:t>+</a:t>
            </a:r>
            <a:r>
              <a:rPr lang="ru-RU" sz="1200" dirty="0">
                <a:solidFill>
                  <a:schemeClr val="bg1"/>
                </a:solidFill>
                <a:latin typeface="Segoe UI Light" panose="020B0502040204020203" pitchFamily="34" charset="0"/>
              </a:rPr>
              <a:t>7 495 663 3550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35" name="Title 2"/>
          <p:cNvSpPr txBox="1">
            <a:spLocks/>
          </p:cNvSpPr>
          <p:nvPr/>
        </p:nvSpPr>
        <p:spPr>
          <a:xfrm>
            <a:off x="1016551" y="2238320"/>
            <a:ext cx="1960907" cy="15344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Телефон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Freeform 35"/>
          <p:cNvSpPr>
            <a:spLocks noEditPoints="1"/>
          </p:cNvSpPr>
          <p:nvPr/>
        </p:nvSpPr>
        <p:spPr bwMode="auto">
          <a:xfrm>
            <a:off x="1858248" y="1898445"/>
            <a:ext cx="261194" cy="270650"/>
          </a:xfrm>
          <a:custGeom>
            <a:avLst/>
            <a:gdLst/>
            <a:ahLst/>
            <a:cxnLst>
              <a:cxn ang="0">
                <a:pos x="256" y="248"/>
              </a:cxn>
              <a:cxn ang="0">
                <a:pos x="247" y="253"/>
              </a:cxn>
              <a:cxn ang="0">
                <a:pos x="242" y="244"/>
              </a:cxn>
              <a:cxn ang="0">
                <a:pos x="236" y="204"/>
              </a:cxn>
              <a:cxn ang="0">
                <a:pos x="214" y="199"/>
              </a:cxn>
              <a:cxn ang="0">
                <a:pos x="171" y="236"/>
              </a:cxn>
              <a:cxn ang="0">
                <a:pos x="127" y="281"/>
              </a:cxn>
              <a:cxn ang="0">
                <a:pos x="68" y="299"/>
              </a:cxn>
              <a:cxn ang="0">
                <a:pos x="62" y="298"/>
              </a:cxn>
              <a:cxn ang="0">
                <a:pos x="12" y="274"/>
              </a:cxn>
              <a:cxn ang="0">
                <a:pos x="16" y="225"/>
              </a:cxn>
              <a:cxn ang="0">
                <a:pos x="9" y="215"/>
              </a:cxn>
              <a:cxn ang="0">
                <a:pos x="12" y="191"/>
              </a:cxn>
              <a:cxn ang="0">
                <a:pos x="60" y="154"/>
              </a:cxn>
              <a:cxn ang="0">
                <a:pos x="71" y="151"/>
              </a:cxn>
              <a:cxn ang="0">
                <a:pos x="84" y="158"/>
              </a:cxn>
              <a:cxn ang="0">
                <a:pos x="102" y="181"/>
              </a:cxn>
              <a:cxn ang="0">
                <a:pos x="150" y="146"/>
              </a:cxn>
              <a:cxn ang="0">
                <a:pos x="184" y="98"/>
              </a:cxn>
              <a:cxn ang="0">
                <a:pos x="161" y="79"/>
              </a:cxn>
              <a:cxn ang="0">
                <a:pos x="158" y="56"/>
              </a:cxn>
              <a:cxn ang="0">
                <a:pos x="194" y="7"/>
              </a:cxn>
              <a:cxn ang="0">
                <a:pos x="208" y="0"/>
              </a:cxn>
              <a:cxn ang="0">
                <a:pos x="218" y="3"/>
              </a:cxn>
              <a:cxn ang="0">
                <a:pos x="246" y="25"/>
              </a:cxn>
              <a:cxn ang="0">
                <a:pos x="246" y="25"/>
              </a:cxn>
              <a:cxn ang="0">
                <a:pos x="247" y="25"/>
              </a:cxn>
              <a:cxn ang="0">
                <a:pos x="247" y="26"/>
              </a:cxn>
              <a:cxn ang="0">
                <a:pos x="247" y="26"/>
              </a:cxn>
              <a:cxn ang="0">
                <a:pos x="248" y="27"/>
              </a:cxn>
              <a:cxn ang="0">
                <a:pos x="248" y="27"/>
              </a:cxn>
              <a:cxn ang="0">
                <a:pos x="249" y="29"/>
              </a:cxn>
              <a:cxn ang="0">
                <a:pos x="249" y="29"/>
              </a:cxn>
              <a:cxn ang="0">
                <a:pos x="181" y="178"/>
              </a:cxn>
              <a:cxn ang="0">
                <a:pos x="49" y="248"/>
              </a:cxn>
              <a:cxn ang="0">
                <a:pos x="49" y="248"/>
              </a:cxn>
              <a:cxn ang="0">
                <a:pos x="34" y="246"/>
              </a:cxn>
              <a:cxn ang="0">
                <a:pos x="34" y="246"/>
              </a:cxn>
              <a:cxn ang="0">
                <a:pos x="33" y="246"/>
              </a:cxn>
              <a:cxn ang="0">
                <a:pos x="32" y="246"/>
              </a:cxn>
              <a:cxn ang="0">
                <a:pos x="32" y="245"/>
              </a:cxn>
              <a:cxn ang="0">
                <a:pos x="31" y="245"/>
              </a:cxn>
              <a:cxn ang="0">
                <a:pos x="31" y="244"/>
              </a:cxn>
              <a:cxn ang="0">
                <a:pos x="30" y="244"/>
              </a:cxn>
              <a:cxn ang="0">
                <a:pos x="30" y="244"/>
              </a:cxn>
              <a:cxn ang="0">
                <a:pos x="26" y="238"/>
              </a:cxn>
              <a:cxn ang="0">
                <a:pos x="24" y="266"/>
              </a:cxn>
              <a:cxn ang="0">
                <a:pos x="120" y="269"/>
              </a:cxn>
              <a:cxn ang="0">
                <a:pos x="159" y="228"/>
              </a:cxn>
              <a:cxn ang="0">
                <a:pos x="212" y="184"/>
              </a:cxn>
              <a:cxn ang="0">
                <a:pos x="247" y="194"/>
              </a:cxn>
              <a:cxn ang="0">
                <a:pos x="256" y="248"/>
              </a:cxn>
              <a:cxn ang="0">
                <a:pos x="256" y="248"/>
              </a:cxn>
              <a:cxn ang="0">
                <a:pos x="256" y="248"/>
              </a:cxn>
            </a:cxnLst>
            <a:rect l="0" t="0" r="r" b="b"/>
            <a:pathLst>
              <a:path w="265" h="299">
                <a:moveTo>
                  <a:pt x="256" y="248"/>
                </a:moveTo>
                <a:cubicBezTo>
                  <a:pt x="255" y="252"/>
                  <a:pt x="251" y="254"/>
                  <a:pt x="247" y="253"/>
                </a:cubicBezTo>
                <a:cubicBezTo>
                  <a:pt x="243" y="252"/>
                  <a:pt x="241" y="248"/>
                  <a:pt x="242" y="244"/>
                </a:cubicBezTo>
                <a:cubicBezTo>
                  <a:pt x="246" y="227"/>
                  <a:pt x="244" y="212"/>
                  <a:pt x="236" y="204"/>
                </a:cubicBezTo>
                <a:cubicBezTo>
                  <a:pt x="231" y="199"/>
                  <a:pt x="224" y="197"/>
                  <a:pt x="214" y="199"/>
                </a:cubicBezTo>
                <a:cubicBezTo>
                  <a:pt x="196" y="202"/>
                  <a:pt x="184" y="218"/>
                  <a:pt x="171" y="236"/>
                </a:cubicBezTo>
                <a:cubicBezTo>
                  <a:pt x="159" y="252"/>
                  <a:pt x="146" y="269"/>
                  <a:pt x="127" y="281"/>
                </a:cubicBezTo>
                <a:cubicBezTo>
                  <a:pt x="109" y="292"/>
                  <a:pt x="88" y="299"/>
                  <a:pt x="68" y="299"/>
                </a:cubicBezTo>
                <a:cubicBezTo>
                  <a:pt x="66" y="299"/>
                  <a:pt x="64" y="299"/>
                  <a:pt x="62" y="298"/>
                </a:cubicBezTo>
                <a:cubicBezTo>
                  <a:pt x="40" y="297"/>
                  <a:pt x="22" y="288"/>
                  <a:pt x="12" y="274"/>
                </a:cubicBezTo>
                <a:cubicBezTo>
                  <a:pt x="0" y="256"/>
                  <a:pt x="7" y="238"/>
                  <a:pt x="16" y="225"/>
                </a:cubicBezTo>
                <a:cubicBezTo>
                  <a:pt x="9" y="215"/>
                  <a:pt x="9" y="215"/>
                  <a:pt x="9" y="215"/>
                </a:cubicBezTo>
                <a:cubicBezTo>
                  <a:pt x="3" y="208"/>
                  <a:pt x="5" y="197"/>
                  <a:pt x="12" y="191"/>
                </a:cubicBezTo>
                <a:cubicBezTo>
                  <a:pt x="60" y="154"/>
                  <a:pt x="60" y="154"/>
                  <a:pt x="60" y="154"/>
                </a:cubicBezTo>
                <a:cubicBezTo>
                  <a:pt x="63" y="152"/>
                  <a:pt x="67" y="151"/>
                  <a:pt x="71" y="151"/>
                </a:cubicBezTo>
                <a:cubicBezTo>
                  <a:pt x="76" y="151"/>
                  <a:pt x="81" y="153"/>
                  <a:pt x="84" y="158"/>
                </a:cubicBezTo>
                <a:cubicBezTo>
                  <a:pt x="102" y="181"/>
                  <a:pt x="102" y="181"/>
                  <a:pt x="102" y="181"/>
                </a:cubicBezTo>
                <a:cubicBezTo>
                  <a:pt x="116" y="175"/>
                  <a:pt x="132" y="164"/>
                  <a:pt x="150" y="146"/>
                </a:cubicBezTo>
                <a:cubicBezTo>
                  <a:pt x="168" y="128"/>
                  <a:pt x="178" y="112"/>
                  <a:pt x="184" y="98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53" y="74"/>
                  <a:pt x="152" y="63"/>
                  <a:pt x="158" y="56"/>
                </a:cubicBezTo>
                <a:cubicBezTo>
                  <a:pt x="194" y="7"/>
                  <a:pt x="194" y="7"/>
                  <a:pt x="194" y="7"/>
                </a:cubicBezTo>
                <a:cubicBezTo>
                  <a:pt x="197" y="2"/>
                  <a:pt x="202" y="0"/>
                  <a:pt x="208" y="0"/>
                </a:cubicBezTo>
                <a:cubicBezTo>
                  <a:pt x="212" y="0"/>
                  <a:pt x="215" y="1"/>
                  <a:pt x="218" y="3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7" y="25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8"/>
                  <a:pt x="248" y="28"/>
                  <a:pt x="249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1"/>
                  <a:pt x="265" y="93"/>
                  <a:pt x="181" y="178"/>
                </a:cubicBezTo>
                <a:cubicBezTo>
                  <a:pt x="121" y="239"/>
                  <a:pt x="72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0" y="248"/>
                  <a:pt x="34" y="246"/>
                  <a:pt x="34" y="246"/>
                </a:cubicBezTo>
                <a:cubicBezTo>
                  <a:pt x="34" y="246"/>
                  <a:pt x="34" y="246"/>
                  <a:pt x="34" y="246"/>
                </a:cubicBezTo>
                <a:cubicBezTo>
                  <a:pt x="33" y="246"/>
                  <a:pt x="33" y="246"/>
                  <a:pt x="33" y="246"/>
                </a:cubicBezTo>
                <a:cubicBezTo>
                  <a:pt x="33" y="246"/>
                  <a:pt x="33" y="246"/>
                  <a:pt x="32" y="246"/>
                </a:cubicBezTo>
                <a:cubicBezTo>
                  <a:pt x="32" y="245"/>
                  <a:pt x="32" y="245"/>
                  <a:pt x="32" y="245"/>
                </a:cubicBezTo>
                <a:cubicBezTo>
                  <a:pt x="31" y="245"/>
                  <a:pt x="31" y="245"/>
                  <a:pt x="31" y="245"/>
                </a:cubicBezTo>
                <a:cubicBezTo>
                  <a:pt x="31" y="245"/>
                  <a:pt x="31" y="244"/>
                  <a:pt x="31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26" y="238"/>
                  <a:pt x="26" y="238"/>
                  <a:pt x="26" y="238"/>
                </a:cubicBezTo>
                <a:cubicBezTo>
                  <a:pt x="21" y="245"/>
                  <a:pt x="17" y="256"/>
                  <a:pt x="24" y="266"/>
                </a:cubicBezTo>
                <a:cubicBezTo>
                  <a:pt x="38" y="286"/>
                  <a:pt x="82" y="292"/>
                  <a:pt x="120" y="269"/>
                </a:cubicBezTo>
                <a:cubicBezTo>
                  <a:pt x="136" y="258"/>
                  <a:pt x="148" y="243"/>
                  <a:pt x="159" y="228"/>
                </a:cubicBezTo>
                <a:cubicBezTo>
                  <a:pt x="174" y="208"/>
                  <a:pt x="188" y="189"/>
                  <a:pt x="212" y="184"/>
                </a:cubicBezTo>
                <a:cubicBezTo>
                  <a:pt x="226" y="182"/>
                  <a:pt x="238" y="185"/>
                  <a:pt x="247" y="194"/>
                </a:cubicBezTo>
                <a:cubicBezTo>
                  <a:pt x="258" y="206"/>
                  <a:pt x="261" y="226"/>
                  <a:pt x="256" y="248"/>
                </a:cubicBezTo>
                <a:close/>
                <a:moveTo>
                  <a:pt x="256" y="248"/>
                </a:moveTo>
                <a:cubicBezTo>
                  <a:pt x="256" y="248"/>
                  <a:pt x="256" y="248"/>
                  <a:pt x="256" y="248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/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1045813" y="3477847"/>
            <a:ext cx="196090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</a:rPr>
              <a:t>info@sdp-mos.ru</a:t>
            </a:r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1016551" y="3306435"/>
            <a:ext cx="1960907" cy="15344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Email</a:t>
            </a:r>
          </a:p>
        </p:txBody>
      </p:sp>
      <p:sp>
        <p:nvSpPr>
          <p:cNvPr id="39" name="Freeform 143"/>
          <p:cNvSpPr>
            <a:spLocks noEditPoints="1"/>
          </p:cNvSpPr>
          <p:nvPr/>
        </p:nvSpPr>
        <p:spPr bwMode="auto">
          <a:xfrm>
            <a:off x="1835917" y="3041606"/>
            <a:ext cx="277754" cy="168154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15" y="0"/>
              </a:cxn>
              <a:cxn ang="0">
                <a:pos x="0" y="16"/>
              </a:cxn>
              <a:cxn ang="0">
                <a:pos x="0" y="65"/>
              </a:cxn>
              <a:cxn ang="0">
                <a:pos x="15" y="81"/>
              </a:cxn>
              <a:cxn ang="0">
                <a:pos x="107" y="81"/>
              </a:cxn>
              <a:cxn ang="0">
                <a:pos x="123" y="65"/>
              </a:cxn>
              <a:cxn ang="0">
                <a:pos x="123" y="16"/>
              </a:cxn>
              <a:cxn ang="0">
                <a:pos x="107" y="0"/>
              </a:cxn>
              <a:cxn ang="0">
                <a:pos x="8" y="20"/>
              </a:cxn>
              <a:cxn ang="0">
                <a:pos x="34" y="41"/>
              </a:cxn>
              <a:cxn ang="0">
                <a:pos x="8" y="61"/>
              </a:cxn>
              <a:cxn ang="0">
                <a:pos x="8" y="20"/>
              </a:cxn>
              <a:cxn ang="0">
                <a:pos x="115" y="65"/>
              </a:cxn>
              <a:cxn ang="0">
                <a:pos x="107" y="73"/>
              </a:cxn>
              <a:cxn ang="0">
                <a:pos x="15" y="73"/>
              </a:cxn>
              <a:cxn ang="0">
                <a:pos x="8" y="65"/>
              </a:cxn>
              <a:cxn ang="0">
                <a:pos x="38" y="43"/>
              </a:cxn>
              <a:cxn ang="0">
                <a:pos x="54" y="56"/>
              </a:cxn>
              <a:cxn ang="0">
                <a:pos x="61" y="58"/>
              </a:cxn>
              <a:cxn ang="0">
                <a:pos x="68" y="56"/>
              </a:cxn>
              <a:cxn ang="0">
                <a:pos x="85" y="43"/>
              </a:cxn>
              <a:cxn ang="0">
                <a:pos x="115" y="65"/>
              </a:cxn>
              <a:cxn ang="0">
                <a:pos x="115" y="61"/>
              </a:cxn>
              <a:cxn ang="0">
                <a:pos x="88" y="41"/>
              </a:cxn>
              <a:cxn ang="0">
                <a:pos x="115" y="20"/>
              </a:cxn>
              <a:cxn ang="0">
                <a:pos x="115" y="61"/>
              </a:cxn>
              <a:cxn ang="0">
                <a:pos x="66" y="52"/>
              </a:cxn>
              <a:cxn ang="0">
                <a:pos x="61" y="54"/>
              </a:cxn>
              <a:cxn ang="0">
                <a:pos x="57" y="52"/>
              </a:cxn>
              <a:cxn ang="0">
                <a:pos x="41" y="41"/>
              </a:cxn>
              <a:cxn ang="0">
                <a:pos x="38" y="38"/>
              </a:cxn>
              <a:cxn ang="0">
                <a:pos x="8" y="16"/>
              </a:cxn>
              <a:cxn ang="0">
                <a:pos x="15" y="8"/>
              </a:cxn>
              <a:cxn ang="0">
                <a:pos x="107" y="8"/>
              </a:cxn>
              <a:cxn ang="0">
                <a:pos x="115" y="16"/>
              </a:cxn>
              <a:cxn ang="0">
                <a:pos x="66" y="52"/>
              </a:cxn>
              <a:cxn ang="0">
                <a:pos x="66" y="52"/>
              </a:cxn>
              <a:cxn ang="0">
                <a:pos x="66" y="52"/>
              </a:cxn>
            </a:cxnLst>
            <a:rect l="0" t="0" r="r" b="b"/>
            <a:pathLst>
              <a:path w="123" h="81">
                <a:moveTo>
                  <a:pt x="107" y="0"/>
                </a:move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74"/>
                  <a:pt x="7" y="81"/>
                  <a:pt x="15" y="81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16" y="81"/>
                  <a:pt x="123" y="74"/>
                  <a:pt x="123" y="65"/>
                </a:cubicBezTo>
                <a:cubicBezTo>
                  <a:pt x="123" y="16"/>
                  <a:pt x="123" y="16"/>
                  <a:pt x="123" y="16"/>
                </a:cubicBezTo>
                <a:cubicBezTo>
                  <a:pt x="123" y="7"/>
                  <a:pt x="116" y="0"/>
                  <a:pt x="107" y="0"/>
                </a:cubicBezTo>
                <a:close/>
                <a:moveTo>
                  <a:pt x="8" y="20"/>
                </a:moveTo>
                <a:cubicBezTo>
                  <a:pt x="34" y="41"/>
                  <a:pt x="34" y="41"/>
                  <a:pt x="34" y="41"/>
                </a:cubicBezTo>
                <a:cubicBezTo>
                  <a:pt x="8" y="61"/>
                  <a:pt x="8" y="61"/>
                  <a:pt x="8" y="61"/>
                </a:cubicBezTo>
                <a:lnTo>
                  <a:pt x="8" y="20"/>
                </a:lnTo>
                <a:close/>
                <a:moveTo>
                  <a:pt x="115" y="65"/>
                </a:moveTo>
                <a:cubicBezTo>
                  <a:pt x="115" y="70"/>
                  <a:pt x="112" y="73"/>
                  <a:pt x="107" y="73"/>
                </a:cubicBezTo>
                <a:cubicBezTo>
                  <a:pt x="15" y="73"/>
                  <a:pt x="15" y="73"/>
                  <a:pt x="15" y="73"/>
                </a:cubicBezTo>
                <a:cubicBezTo>
                  <a:pt x="11" y="73"/>
                  <a:pt x="8" y="70"/>
                  <a:pt x="8" y="65"/>
                </a:cubicBezTo>
                <a:cubicBezTo>
                  <a:pt x="38" y="43"/>
                  <a:pt x="38" y="43"/>
                  <a:pt x="38" y="43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7"/>
                  <a:pt x="59" y="58"/>
                  <a:pt x="61" y="58"/>
                </a:cubicBezTo>
                <a:cubicBezTo>
                  <a:pt x="64" y="58"/>
                  <a:pt x="66" y="57"/>
                  <a:pt x="68" y="56"/>
                </a:cubicBezTo>
                <a:cubicBezTo>
                  <a:pt x="85" y="43"/>
                  <a:pt x="85" y="43"/>
                  <a:pt x="85" y="43"/>
                </a:cubicBezTo>
                <a:lnTo>
                  <a:pt x="115" y="65"/>
                </a:lnTo>
                <a:close/>
                <a:moveTo>
                  <a:pt x="115" y="61"/>
                </a:moveTo>
                <a:cubicBezTo>
                  <a:pt x="88" y="41"/>
                  <a:pt x="88" y="41"/>
                  <a:pt x="88" y="41"/>
                </a:cubicBezTo>
                <a:cubicBezTo>
                  <a:pt x="115" y="20"/>
                  <a:pt x="115" y="20"/>
                  <a:pt x="115" y="20"/>
                </a:cubicBezTo>
                <a:lnTo>
                  <a:pt x="115" y="61"/>
                </a:lnTo>
                <a:close/>
                <a:moveTo>
                  <a:pt x="66" y="52"/>
                </a:moveTo>
                <a:cubicBezTo>
                  <a:pt x="65" y="53"/>
                  <a:pt x="63" y="54"/>
                  <a:pt x="61" y="54"/>
                </a:cubicBezTo>
                <a:cubicBezTo>
                  <a:pt x="60" y="54"/>
                  <a:pt x="58" y="53"/>
                  <a:pt x="57" y="52"/>
                </a:cubicBezTo>
                <a:cubicBezTo>
                  <a:pt x="41" y="41"/>
                  <a:pt x="41" y="41"/>
                  <a:pt x="41" y="41"/>
                </a:cubicBezTo>
                <a:cubicBezTo>
                  <a:pt x="38" y="38"/>
                  <a:pt x="38" y="38"/>
                  <a:pt x="38" y="3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1"/>
                  <a:pt x="11" y="8"/>
                  <a:pt x="15" y="8"/>
                </a:cubicBezTo>
                <a:cubicBezTo>
                  <a:pt x="107" y="8"/>
                  <a:pt x="107" y="8"/>
                  <a:pt x="107" y="8"/>
                </a:cubicBezTo>
                <a:cubicBezTo>
                  <a:pt x="112" y="8"/>
                  <a:pt x="115" y="11"/>
                  <a:pt x="115" y="16"/>
                </a:cubicBezTo>
                <a:lnTo>
                  <a:pt x="66" y="52"/>
                </a:lnTo>
                <a:close/>
                <a:moveTo>
                  <a:pt x="66" y="52"/>
                </a:moveTo>
                <a:cubicBezTo>
                  <a:pt x="66" y="52"/>
                  <a:pt x="66" y="52"/>
                  <a:pt x="66" y="52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40" name="Text Placeholder 3"/>
          <p:cNvSpPr txBox="1">
            <a:spLocks/>
          </p:cNvSpPr>
          <p:nvPr/>
        </p:nvSpPr>
        <p:spPr>
          <a:xfrm>
            <a:off x="1016549" y="4376153"/>
            <a:ext cx="196090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</a:rPr>
              <a:t>www.sdp-mos.ru</a:t>
            </a:r>
          </a:p>
        </p:txBody>
      </p:sp>
      <p:sp>
        <p:nvSpPr>
          <p:cNvPr id="41" name="Title 2"/>
          <p:cNvSpPr txBox="1">
            <a:spLocks/>
          </p:cNvSpPr>
          <p:nvPr/>
        </p:nvSpPr>
        <p:spPr>
          <a:xfrm>
            <a:off x="1016551" y="4210008"/>
            <a:ext cx="1960907" cy="15344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837596" y="3914070"/>
            <a:ext cx="260398" cy="239114"/>
            <a:chOff x="3721100" y="6330951"/>
            <a:chExt cx="530225" cy="530225"/>
          </a:xfrm>
          <a:solidFill>
            <a:schemeClr val="bg1"/>
          </a:solidFill>
        </p:grpSpPr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3959225" y="6383338"/>
              <a:ext cx="292100" cy="469900"/>
            </a:xfrm>
            <a:custGeom>
              <a:avLst/>
              <a:gdLst/>
              <a:ahLst/>
              <a:cxnLst>
                <a:cxn ang="0">
                  <a:pos x="126" y="33"/>
                </a:cxn>
                <a:cxn ang="0">
                  <a:pos x="122" y="34"/>
                </a:cxn>
                <a:cxn ang="0">
                  <a:pos x="101" y="36"/>
                </a:cxn>
                <a:cxn ang="0">
                  <a:pos x="95" y="46"/>
                </a:cxn>
                <a:cxn ang="0">
                  <a:pos x="90" y="44"/>
                </a:cxn>
                <a:cxn ang="0">
                  <a:pos x="73" y="29"/>
                </a:cxn>
                <a:cxn ang="0">
                  <a:pos x="70" y="21"/>
                </a:cxn>
                <a:cxn ang="0">
                  <a:pos x="67" y="12"/>
                </a:cxn>
                <a:cxn ang="0">
                  <a:pos x="56" y="2"/>
                </a:cxn>
                <a:cxn ang="0">
                  <a:pos x="43" y="0"/>
                </a:cxn>
                <a:cxn ang="0">
                  <a:pos x="43" y="6"/>
                </a:cxn>
                <a:cxn ang="0">
                  <a:pos x="56" y="18"/>
                </a:cxn>
                <a:cxn ang="0">
                  <a:pos x="62" y="25"/>
                </a:cxn>
                <a:cxn ang="0">
                  <a:pos x="55" y="29"/>
                </a:cxn>
                <a:cxn ang="0">
                  <a:pos x="49" y="27"/>
                </a:cxn>
                <a:cxn ang="0">
                  <a:pos x="41" y="24"/>
                </a:cxn>
                <a:cxn ang="0">
                  <a:pos x="41" y="17"/>
                </a:cxn>
                <a:cxn ang="0">
                  <a:pos x="30" y="12"/>
                </a:cxn>
                <a:cxn ang="0">
                  <a:pos x="27" y="28"/>
                </a:cxn>
                <a:cxn ang="0">
                  <a:pos x="15" y="31"/>
                </a:cxn>
                <a:cxn ang="0">
                  <a:pos x="17" y="40"/>
                </a:cxn>
                <a:cxn ang="0">
                  <a:pos x="31" y="42"/>
                </a:cxn>
                <a:cxn ang="0">
                  <a:pos x="34" y="28"/>
                </a:cxn>
                <a:cxn ang="0">
                  <a:pos x="45" y="30"/>
                </a:cxn>
                <a:cxn ang="0">
                  <a:pos x="51" y="33"/>
                </a:cxn>
                <a:cxn ang="0">
                  <a:pos x="60" y="33"/>
                </a:cxn>
                <a:cxn ang="0">
                  <a:pos x="66" y="45"/>
                </a:cxn>
                <a:cxn ang="0">
                  <a:pos x="82" y="62"/>
                </a:cxn>
                <a:cxn ang="0">
                  <a:pos x="81" y="68"/>
                </a:cxn>
                <a:cxn ang="0">
                  <a:pos x="68" y="66"/>
                </a:cxn>
                <a:cxn ang="0">
                  <a:pos x="45" y="78"/>
                </a:cxn>
                <a:cxn ang="0">
                  <a:pos x="29" y="97"/>
                </a:cxn>
                <a:cxn ang="0">
                  <a:pos x="27" y="106"/>
                </a:cxn>
                <a:cxn ang="0">
                  <a:pos x="21" y="106"/>
                </a:cxn>
                <a:cxn ang="0">
                  <a:pos x="11" y="101"/>
                </a:cxn>
                <a:cxn ang="0">
                  <a:pos x="0" y="106"/>
                </a:cxn>
                <a:cxn ang="0">
                  <a:pos x="3" y="117"/>
                </a:cxn>
                <a:cxn ang="0">
                  <a:pos x="7" y="112"/>
                </a:cxn>
                <a:cxn ang="0">
                  <a:pos x="15" y="111"/>
                </a:cxn>
                <a:cxn ang="0">
                  <a:pos x="15" y="121"/>
                </a:cxn>
                <a:cxn ang="0">
                  <a:pos x="21" y="123"/>
                </a:cxn>
                <a:cxn ang="0">
                  <a:pos x="28" y="131"/>
                </a:cxn>
                <a:cxn ang="0">
                  <a:pos x="39" y="128"/>
                </a:cxn>
                <a:cxn ang="0">
                  <a:pos x="51" y="130"/>
                </a:cxn>
                <a:cxn ang="0">
                  <a:pos x="66" y="134"/>
                </a:cxn>
                <a:cxn ang="0">
                  <a:pos x="73" y="134"/>
                </a:cxn>
                <a:cxn ang="0">
                  <a:pos x="85" y="148"/>
                </a:cxn>
                <a:cxn ang="0">
                  <a:pos x="109" y="162"/>
                </a:cxn>
                <a:cxn ang="0">
                  <a:pos x="93" y="191"/>
                </a:cxn>
                <a:cxn ang="0">
                  <a:pos x="77" y="199"/>
                </a:cxn>
                <a:cxn ang="0">
                  <a:pos x="71" y="215"/>
                </a:cxn>
                <a:cxn ang="0">
                  <a:pos x="48" y="231"/>
                </a:cxn>
                <a:cxn ang="0">
                  <a:pos x="45" y="240"/>
                </a:cxn>
                <a:cxn ang="0">
                  <a:pos x="149" y="108"/>
                </a:cxn>
                <a:cxn ang="0">
                  <a:pos x="126" y="33"/>
                </a:cxn>
                <a:cxn ang="0">
                  <a:pos x="126" y="33"/>
                </a:cxn>
                <a:cxn ang="0">
                  <a:pos x="126" y="33"/>
                </a:cxn>
              </a:cxnLst>
              <a:rect l="0" t="0" r="r" b="b"/>
              <a:pathLst>
                <a:path w="149" h="240">
                  <a:moveTo>
                    <a:pt x="126" y="33"/>
                  </a:moveTo>
                  <a:cubicBezTo>
                    <a:pt x="122" y="34"/>
                    <a:pt x="122" y="34"/>
                    <a:pt x="122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109" y="162"/>
                    <a:pt x="109" y="162"/>
                    <a:pt x="109" y="162"/>
                  </a:cubicBezTo>
                  <a:cubicBezTo>
                    <a:pt x="93" y="191"/>
                    <a:pt x="93" y="191"/>
                    <a:pt x="93" y="191"/>
                  </a:cubicBezTo>
                  <a:cubicBezTo>
                    <a:pt x="77" y="199"/>
                    <a:pt x="77" y="199"/>
                    <a:pt x="77" y="199"/>
                  </a:cubicBezTo>
                  <a:cubicBezTo>
                    <a:pt x="71" y="215"/>
                    <a:pt x="71" y="215"/>
                    <a:pt x="71" y="215"/>
                  </a:cubicBezTo>
                  <a:cubicBezTo>
                    <a:pt x="48" y="231"/>
                    <a:pt x="48" y="231"/>
                    <a:pt x="48" y="231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105" y="226"/>
                    <a:pt x="149" y="172"/>
                    <a:pt x="149" y="108"/>
                  </a:cubicBezTo>
                  <a:cubicBezTo>
                    <a:pt x="149" y="80"/>
                    <a:pt x="141" y="54"/>
                    <a:pt x="126" y="33"/>
                  </a:cubicBezTo>
                  <a:close/>
                  <a:moveTo>
                    <a:pt x="126" y="33"/>
                  </a:moveTo>
                  <a:cubicBezTo>
                    <a:pt x="126" y="33"/>
                    <a:pt x="126" y="33"/>
                    <a:pt x="126" y="3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00" dirty="0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3721100" y="6457951"/>
              <a:ext cx="307975" cy="403225"/>
            </a:xfrm>
            <a:custGeom>
              <a:avLst/>
              <a:gdLst/>
              <a:ahLst/>
              <a:cxnLst>
                <a:cxn ang="0">
                  <a:pos x="151" y="141"/>
                </a:cxn>
                <a:cxn ang="0">
                  <a:pos x="141" y="123"/>
                </a:cxn>
                <a:cxn ang="0">
                  <a:pos x="150" y="104"/>
                </a:cxn>
                <a:cxn ang="0">
                  <a:pos x="141" y="101"/>
                </a:cxn>
                <a:cxn ang="0">
                  <a:pos x="131" y="91"/>
                </a:cxn>
                <a:cxn ang="0">
                  <a:pos x="109" y="86"/>
                </a:cxn>
                <a:cxn ang="0">
                  <a:pos x="101" y="70"/>
                </a:cxn>
                <a:cxn ang="0">
                  <a:pos x="101" y="80"/>
                </a:cxn>
                <a:cxn ang="0">
                  <a:pos x="98" y="80"/>
                </a:cxn>
                <a:cxn ang="0">
                  <a:pos x="78" y="53"/>
                </a:cxn>
                <a:cxn ang="0">
                  <a:pos x="78" y="31"/>
                </a:cxn>
                <a:cxn ang="0">
                  <a:pos x="64" y="8"/>
                </a:cxn>
                <a:cxn ang="0">
                  <a:pos x="42" y="12"/>
                </a:cxn>
                <a:cxn ang="0">
                  <a:pos x="26" y="12"/>
                </a:cxn>
                <a:cxn ang="0">
                  <a:pos x="19" y="7"/>
                </a:cxn>
                <a:cxn ang="0">
                  <a:pos x="28" y="0"/>
                </a:cxn>
                <a:cxn ang="0">
                  <a:pos x="19" y="2"/>
                </a:cxn>
                <a:cxn ang="0">
                  <a:pos x="0" y="70"/>
                </a:cxn>
                <a:cxn ang="0">
                  <a:pos x="136" y="206"/>
                </a:cxn>
                <a:cxn ang="0">
                  <a:pos x="153" y="205"/>
                </a:cxn>
                <a:cxn ang="0">
                  <a:pos x="151" y="188"/>
                </a:cxn>
                <a:cxn ang="0">
                  <a:pos x="157" y="163"/>
                </a:cxn>
                <a:cxn ang="0">
                  <a:pos x="151" y="141"/>
                </a:cxn>
                <a:cxn ang="0">
                  <a:pos x="151" y="141"/>
                </a:cxn>
                <a:cxn ang="0">
                  <a:pos x="151" y="141"/>
                </a:cxn>
              </a:cxnLst>
              <a:rect l="0" t="0" r="r" b="b"/>
              <a:pathLst>
                <a:path w="157" h="206">
                  <a:moveTo>
                    <a:pt x="151" y="141"/>
                  </a:moveTo>
                  <a:cubicBezTo>
                    <a:pt x="141" y="123"/>
                    <a:pt x="141" y="123"/>
                    <a:pt x="141" y="123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09" y="86"/>
                    <a:pt x="109" y="86"/>
                    <a:pt x="109" y="86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7" y="22"/>
                    <a:pt x="0" y="45"/>
                    <a:pt x="0" y="70"/>
                  </a:cubicBezTo>
                  <a:cubicBezTo>
                    <a:pt x="0" y="145"/>
                    <a:pt x="61" y="206"/>
                    <a:pt x="136" y="206"/>
                  </a:cubicBezTo>
                  <a:cubicBezTo>
                    <a:pt x="141" y="206"/>
                    <a:pt x="147" y="205"/>
                    <a:pt x="153" y="205"/>
                  </a:cubicBezTo>
                  <a:cubicBezTo>
                    <a:pt x="151" y="188"/>
                    <a:pt x="151" y="188"/>
                    <a:pt x="151" y="188"/>
                  </a:cubicBezTo>
                  <a:cubicBezTo>
                    <a:pt x="151" y="188"/>
                    <a:pt x="157" y="164"/>
                    <a:pt x="157" y="163"/>
                  </a:cubicBezTo>
                  <a:cubicBezTo>
                    <a:pt x="157" y="162"/>
                    <a:pt x="151" y="141"/>
                    <a:pt x="151" y="141"/>
                  </a:cubicBezTo>
                  <a:close/>
                  <a:moveTo>
                    <a:pt x="151" y="141"/>
                  </a:moveTo>
                  <a:cubicBezTo>
                    <a:pt x="151" y="141"/>
                    <a:pt x="151" y="141"/>
                    <a:pt x="151" y="14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00" dirty="0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3781425" y="6330951"/>
              <a:ext cx="317500" cy="95250"/>
            </a:xfrm>
            <a:custGeom>
              <a:avLst/>
              <a:gdLst/>
              <a:ahLst/>
              <a:cxnLst>
                <a:cxn ang="0">
                  <a:pos x="19" y="43"/>
                </a:cxn>
                <a:cxn ang="0">
                  <a:pos x="44" y="40"/>
                </a:cxn>
                <a:cxn ang="0">
                  <a:pos x="55" y="34"/>
                </a:cxn>
                <a:cxn ang="0">
                  <a:pos x="67" y="37"/>
                </a:cxn>
                <a:cxn ang="0">
                  <a:pos x="87" y="36"/>
                </a:cxn>
                <a:cxn ang="0">
                  <a:pos x="94" y="26"/>
                </a:cxn>
                <a:cxn ang="0">
                  <a:pos x="104" y="27"/>
                </a:cxn>
                <a:cxn ang="0">
                  <a:pos x="128" y="25"/>
                </a:cxn>
                <a:cxn ang="0">
                  <a:pos x="135" y="18"/>
                </a:cxn>
                <a:cxn ang="0">
                  <a:pos x="144" y="11"/>
                </a:cxn>
                <a:cxn ang="0">
                  <a:pos x="157" y="13"/>
                </a:cxn>
                <a:cxn ang="0">
                  <a:pos x="162" y="13"/>
                </a:cxn>
                <a:cxn ang="0">
                  <a:pos x="105" y="0"/>
                </a:cxn>
                <a:cxn ang="0">
                  <a:pos x="0" y="49"/>
                </a:cxn>
                <a:cxn ang="0">
                  <a:pos x="0" y="49"/>
                </a:cxn>
                <a:cxn ang="0">
                  <a:pos x="19" y="43"/>
                </a:cxn>
                <a:cxn ang="0">
                  <a:pos x="110" y="13"/>
                </a:cxn>
                <a:cxn ang="0">
                  <a:pos x="124" y="5"/>
                </a:cxn>
                <a:cxn ang="0">
                  <a:pos x="133" y="11"/>
                </a:cxn>
                <a:cxn ang="0">
                  <a:pos x="120" y="20"/>
                </a:cxn>
                <a:cxn ang="0">
                  <a:pos x="108" y="22"/>
                </a:cxn>
                <a:cxn ang="0">
                  <a:pos x="102" y="18"/>
                </a:cxn>
                <a:cxn ang="0">
                  <a:pos x="110" y="13"/>
                </a:cxn>
                <a:cxn ang="0">
                  <a:pos x="69" y="14"/>
                </a:cxn>
                <a:cxn ang="0">
                  <a:pos x="75" y="17"/>
                </a:cxn>
                <a:cxn ang="0">
                  <a:pos x="83" y="14"/>
                </a:cxn>
                <a:cxn ang="0">
                  <a:pos x="88" y="22"/>
                </a:cxn>
                <a:cxn ang="0">
                  <a:pos x="69" y="27"/>
                </a:cxn>
                <a:cxn ang="0">
                  <a:pos x="60" y="21"/>
                </a:cxn>
                <a:cxn ang="0">
                  <a:pos x="69" y="14"/>
                </a:cxn>
                <a:cxn ang="0">
                  <a:pos x="69" y="14"/>
                </a:cxn>
                <a:cxn ang="0">
                  <a:pos x="69" y="14"/>
                </a:cxn>
              </a:cxnLst>
              <a:rect l="0" t="0" r="r" b="b"/>
              <a:pathLst>
                <a:path w="162" h="49">
                  <a:moveTo>
                    <a:pt x="19" y="43"/>
                  </a:moveTo>
                  <a:cubicBezTo>
                    <a:pt x="44" y="40"/>
                    <a:pt x="44" y="40"/>
                    <a:pt x="44" y="40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45" y="4"/>
                    <a:pt x="125" y="0"/>
                    <a:pt x="105" y="0"/>
                  </a:cubicBezTo>
                  <a:cubicBezTo>
                    <a:pt x="63" y="0"/>
                    <a:pt x="25" y="1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19" y="43"/>
                  </a:lnTo>
                  <a:close/>
                  <a:moveTo>
                    <a:pt x="110" y="13"/>
                  </a:moveTo>
                  <a:cubicBezTo>
                    <a:pt x="124" y="5"/>
                    <a:pt x="124" y="5"/>
                    <a:pt x="124" y="5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2" y="18"/>
                    <a:pt x="102" y="18"/>
                    <a:pt x="102" y="18"/>
                  </a:cubicBezTo>
                  <a:lnTo>
                    <a:pt x="110" y="13"/>
                  </a:lnTo>
                  <a:close/>
                  <a:moveTo>
                    <a:pt x="69" y="14"/>
                  </a:moveTo>
                  <a:cubicBezTo>
                    <a:pt x="75" y="17"/>
                    <a:pt x="75" y="17"/>
                    <a:pt x="75" y="17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9" y="16"/>
                    <a:pt x="69" y="14"/>
                  </a:cubicBezTo>
                  <a:close/>
                  <a:moveTo>
                    <a:pt x="69" y="14"/>
                  </a:moveTo>
                  <a:cubicBezTo>
                    <a:pt x="69" y="14"/>
                    <a:pt x="69" y="14"/>
                    <a:pt x="69" y="1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00" dirty="0"/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49" y="199788"/>
            <a:ext cx="2879591" cy="48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9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 animBg="1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410029" y="428013"/>
            <a:ext cx="3945957" cy="1001712"/>
          </a:xfrm>
        </p:spPr>
        <p:txBody>
          <a:bodyPr/>
          <a:lstStyle/>
          <a:p>
            <a:r>
              <a:rPr lang="ru-RU" sz="2800" dirty="0">
                <a:latin typeface="Segoe UI Light" panose="020B0502040204020203" pitchFamily="34" charset="0"/>
              </a:rPr>
              <a:t>Направления деятельности</a:t>
            </a:r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" name="Isosceles Triangle 6"/>
          <p:cNvSpPr/>
          <p:nvPr/>
        </p:nvSpPr>
        <p:spPr bwMode="auto">
          <a:xfrm rot="5400000">
            <a:off x="4464051" y="2336801"/>
            <a:ext cx="685800" cy="469900"/>
          </a:xfrm>
          <a:prstGeom prst="triangl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4" name="Footer Text"/>
          <p:cNvSpPr txBox="1"/>
          <p:nvPr/>
        </p:nvSpPr>
        <p:spPr>
          <a:xfrm>
            <a:off x="395516" y="1581151"/>
            <a:ext cx="3945957" cy="3071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инженерные и экономические изыскания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разработка проектной документации для строительства автомобильных дорог и сооружений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разработка схем развития сетей автомобильных дорог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разработка ТЭО строительства автомобильных дорог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разработка документации по планировке территорий линейных объектов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разработка проектов комплексного обустройства автомобильных дорог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инженерное сопровождение ремонтов автомобильных дорог и сооружений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проектирование мостов, путепроводов и транспортных развязок;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проектирование систем взимания платы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проектирование автоматизированных систем управления дорожным движением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-465" r="24512" b="465"/>
          <a:stretch/>
        </p:blipFill>
        <p:spPr/>
      </p:pic>
      <p:sp>
        <p:nvSpPr>
          <p:cNvPr id="11" name="Rounded Rectangle 10"/>
          <p:cNvSpPr/>
          <p:nvPr/>
        </p:nvSpPr>
        <p:spPr bwMode="auto">
          <a:xfrm>
            <a:off x="4876800" y="4365084"/>
            <a:ext cx="4038600" cy="645066"/>
          </a:xfrm>
          <a:prstGeom prst="roundRect">
            <a:avLst>
              <a:gd name="adj" fmla="val 3901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/>
          </a:p>
        </p:txBody>
      </p:sp>
      <p:sp>
        <p:nvSpPr>
          <p:cNvPr id="12" name="Oval 11"/>
          <p:cNvSpPr/>
          <p:nvPr/>
        </p:nvSpPr>
        <p:spPr>
          <a:xfrm>
            <a:off x="4991947" y="4439825"/>
            <a:ext cx="570654" cy="4955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3" name="Freeform 6"/>
          <p:cNvSpPr>
            <a:spLocks noEditPoints="1"/>
          </p:cNvSpPr>
          <p:nvPr/>
        </p:nvSpPr>
        <p:spPr bwMode="auto">
          <a:xfrm>
            <a:off x="5098169" y="4528824"/>
            <a:ext cx="358210" cy="317585"/>
          </a:xfrm>
          <a:custGeom>
            <a:avLst/>
            <a:gdLst>
              <a:gd name="T0" fmla="*/ 2193 w 3276"/>
              <a:gd name="T1" fmla="*/ 357 h 3400"/>
              <a:gd name="T2" fmla="*/ 2024 w 3276"/>
              <a:gd name="T3" fmla="*/ 418 h 3400"/>
              <a:gd name="T4" fmla="*/ 1883 w 3276"/>
              <a:gd name="T5" fmla="*/ 525 h 3400"/>
              <a:gd name="T6" fmla="*/ 1776 w 3276"/>
              <a:gd name="T7" fmla="*/ 666 h 3400"/>
              <a:gd name="T8" fmla="*/ 1714 w 3276"/>
              <a:gd name="T9" fmla="*/ 835 h 3400"/>
              <a:gd name="T10" fmla="*/ 1705 w 3276"/>
              <a:gd name="T11" fmla="*/ 1021 h 3400"/>
              <a:gd name="T12" fmla="*/ 1751 w 3276"/>
              <a:gd name="T13" fmla="*/ 1198 h 3400"/>
              <a:gd name="T14" fmla="*/ 1842 w 3276"/>
              <a:gd name="T15" fmla="*/ 1350 h 3400"/>
              <a:gd name="T16" fmla="*/ 1973 w 3276"/>
              <a:gd name="T17" fmla="*/ 1468 h 3400"/>
              <a:gd name="T18" fmla="*/ 2135 w 3276"/>
              <a:gd name="T19" fmla="*/ 1546 h 3400"/>
              <a:gd name="T20" fmla="*/ 2316 w 3276"/>
              <a:gd name="T21" fmla="*/ 1573 h 3400"/>
              <a:gd name="T22" fmla="*/ 2499 w 3276"/>
              <a:gd name="T23" fmla="*/ 1546 h 3400"/>
              <a:gd name="T24" fmla="*/ 2660 w 3276"/>
              <a:gd name="T25" fmla="*/ 1468 h 3400"/>
              <a:gd name="T26" fmla="*/ 2791 w 3276"/>
              <a:gd name="T27" fmla="*/ 1350 h 3400"/>
              <a:gd name="T28" fmla="*/ 2883 w 3276"/>
              <a:gd name="T29" fmla="*/ 1198 h 3400"/>
              <a:gd name="T30" fmla="*/ 2928 w 3276"/>
              <a:gd name="T31" fmla="*/ 1021 h 3400"/>
              <a:gd name="T32" fmla="*/ 2920 w 3276"/>
              <a:gd name="T33" fmla="*/ 835 h 3400"/>
              <a:gd name="T34" fmla="*/ 2857 w 3276"/>
              <a:gd name="T35" fmla="*/ 666 h 3400"/>
              <a:gd name="T36" fmla="*/ 2751 w 3276"/>
              <a:gd name="T37" fmla="*/ 525 h 3400"/>
              <a:gd name="T38" fmla="*/ 2610 w 3276"/>
              <a:gd name="T39" fmla="*/ 418 h 3400"/>
              <a:gd name="T40" fmla="*/ 2441 w 3276"/>
              <a:gd name="T41" fmla="*/ 357 h 3400"/>
              <a:gd name="T42" fmla="*/ 2316 w 3276"/>
              <a:gd name="T43" fmla="*/ 0 h 3400"/>
              <a:gd name="T44" fmla="*/ 2547 w 3276"/>
              <a:gd name="T45" fmla="*/ 28 h 3400"/>
              <a:gd name="T46" fmla="*/ 2757 w 3276"/>
              <a:gd name="T47" fmla="*/ 108 h 3400"/>
              <a:gd name="T48" fmla="*/ 2941 w 3276"/>
              <a:gd name="T49" fmla="*/ 231 h 3400"/>
              <a:gd name="T50" fmla="*/ 3090 w 3276"/>
              <a:gd name="T51" fmla="*/ 393 h 3400"/>
              <a:gd name="T52" fmla="*/ 3200 w 3276"/>
              <a:gd name="T53" fmla="*/ 586 h 3400"/>
              <a:gd name="T54" fmla="*/ 3263 w 3276"/>
              <a:gd name="T55" fmla="*/ 803 h 3400"/>
              <a:gd name="T56" fmla="*/ 3273 w 3276"/>
              <a:gd name="T57" fmla="*/ 1037 h 3400"/>
              <a:gd name="T58" fmla="*/ 3227 w 3276"/>
              <a:gd name="T59" fmla="*/ 1262 h 3400"/>
              <a:gd name="T60" fmla="*/ 3131 w 3276"/>
              <a:gd name="T61" fmla="*/ 1464 h 3400"/>
              <a:gd name="T62" fmla="*/ 2994 w 3276"/>
              <a:gd name="T63" fmla="*/ 1636 h 3400"/>
              <a:gd name="T64" fmla="*/ 2822 w 3276"/>
              <a:gd name="T65" fmla="*/ 1773 h 3400"/>
              <a:gd name="T66" fmla="*/ 2620 w 3276"/>
              <a:gd name="T67" fmla="*/ 1869 h 3400"/>
              <a:gd name="T68" fmla="*/ 2395 w 3276"/>
              <a:gd name="T69" fmla="*/ 1915 h 3400"/>
              <a:gd name="T70" fmla="*/ 2162 w 3276"/>
              <a:gd name="T71" fmla="*/ 1905 h 3400"/>
              <a:gd name="T72" fmla="*/ 1945 w 3276"/>
              <a:gd name="T73" fmla="*/ 1842 h 3400"/>
              <a:gd name="T74" fmla="*/ 1491 w 3276"/>
              <a:gd name="T75" fmla="*/ 2914 h 3400"/>
              <a:gd name="T76" fmla="*/ 1045 w 3276"/>
              <a:gd name="T77" fmla="*/ 3016 h 3400"/>
              <a:gd name="T78" fmla="*/ 652 w 3276"/>
              <a:gd name="T79" fmla="*/ 3047 h 3400"/>
              <a:gd name="T80" fmla="*/ 429 w 3276"/>
              <a:gd name="T81" fmla="*/ 3258 h 3400"/>
              <a:gd name="T82" fmla="*/ 323 w 3276"/>
              <a:gd name="T83" fmla="*/ 3293 h 3400"/>
              <a:gd name="T84" fmla="*/ 214 w 3276"/>
              <a:gd name="T85" fmla="*/ 3286 h 3400"/>
              <a:gd name="T86" fmla="*/ 114 w 3276"/>
              <a:gd name="T87" fmla="*/ 3238 h 3400"/>
              <a:gd name="T88" fmla="*/ 38 w 3276"/>
              <a:gd name="T89" fmla="*/ 3152 h 3400"/>
              <a:gd name="T90" fmla="*/ 2 w 3276"/>
              <a:gd name="T91" fmla="*/ 3047 h 3400"/>
              <a:gd name="T92" fmla="*/ 2 w 3276"/>
              <a:gd name="T93" fmla="*/ 2973 h 3400"/>
              <a:gd name="T94" fmla="*/ 37 w 3276"/>
              <a:gd name="T95" fmla="*/ 2869 h 3400"/>
              <a:gd name="T96" fmla="*/ 1470 w 3276"/>
              <a:gd name="T97" fmla="*/ 1408 h 3400"/>
              <a:gd name="T98" fmla="*/ 1388 w 3276"/>
              <a:gd name="T99" fmla="*/ 1194 h 3400"/>
              <a:gd name="T100" fmla="*/ 1358 w 3276"/>
              <a:gd name="T101" fmla="*/ 959 h 3400"/>
              <a:gd name="T102" fmla="*/ 1386 w 3276"/>
              <a:gd name="T103" fmla="*/ 729 h 3400"/>
              <a:gd name="T104" fmla="*/ 1466 w 3276"/>
              <a:gd name="T105" fmla="*/ 519 h 3400"/>
              <a:gd name="T106" fmla="*/ 1589 w 3276"/>
              <a:gd name="T107" fmla="*/ 335 h 3400"/>
              <a:gd name="T108" fmla="*/ 1751 w 3276"/>
              <a:gd name="T109" fmla="*/ 185 h 3400"/>
              <a:gd name="T110" fmla="*/ 1944 w 3276"/>
              <a:gd name="T111" fmla="*/ 76 h 3400"/>
              <a:gd name="T112" fmla="*/ 2161 w 3276"/>
              <a:gd name="T113" fmla="*/ 13 h 3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76" h="3400">
                <a:moveTo>
                  <a:pt x="2316" y="344"/>
                </a:moveTo>
                <a:lnTo>
                  <a:pt x="2254" y="347"/>
                </a:lnTo>
                <a:lnTo>
                  <a:pt x="2193" y="357"/>
                </a:lnTo>
                <a:lnTo>
                  <a:pt x="2135" y="372"/>
                </a:lnTo>
                <a:lnTo>
                  <a:pt x="2077" y="393"/>
                </a:lnTo>
                <a:lnTo>
                  <a:pt x="2024" y="418"/>
                </a:lnTo>
                <a:lnTo>
                  <a:pt x="1973" y="449"/>
                </a:lnTo>
                <a:lnTo>
                  <a:pt x="1926" y="484"/>
                </a:lnTo>
                <a:lnTo>
                  <a:pt x="1883" y="525"/>
                </a:lnTo>
                <a:lnTo>
                  <a:pt x="1842" y="568"/>
                </a:lnTo>
                <a:lnTo>
                  <a:pt x="1807" y="615"/>
                </a:lnTo>
                <a:lnTo>
                  <a:pt x="1776" y="666"/>
                </a:lnTo>
                <a:lnTo>
                  <a:pt x="1751" y="720"/>
                </a:lnTo>
                <a:lnTo>
                  <a:pt x="1729" y="777"/>
                </a:lnTo>
                <a:lnTo>
                  <a:pt x="1714" y="835"/>
                </a:lnTo>
                <a:lnTo>
                  <a:pt x="1705" y="896"/>
                </a:lnTo>
                <a:lnTo>
                  <a:pt x="1702" y="959"/>
                </a:lnTo>
                <a:lnTo>
                  <a:pt x="1705" y="1021"/>
                </a:lnTo>
                <a:lnTo>
                  <a:pt x="1714" y="1083"/>
                </a:lnTo>
                <a:lnTo>
                  <a:pt x="1729" y="1142"/>
                </a:lnTo>
                <a:lnTo>
                  <a:pt x="1751" y="1198"/>
                </a:lnTo>
                <a:lnTo>
                  <a:pt x="1776" y="1252"/>
                </a:lnTo>
                <a:lnTo>
                  <a:pt x="1807" y="1302"/>
                </a:lnTo>
                <a:lnTo>
                  <a:pt x="1842" y="1350"/>
                </a:lnTo>
                <a:lnTo>
                  <a:pt x="1883" y="1394"/>
                </a:lnTo>
                <a:lnTo>
                  <a:pt x="1926" y="1433"/>
                </a:lnTo>
                <a:lnTo>
                  <a:pt x="1973" y="1468"/>
                </a:lnTo>
                <a:lnTo>
                  <a:pt x="2024" y="1499"/>
                </a:lnTo>
                <a:lnTo>
                  <a:pt x="2077" y="1526"/>
                </a:lnTo>
                <a:lnTo>
                  <a:pt x="2135" y="1546"/>
                </a:lnTo>
                <a:lnTo>
                  <a:pt x="2193" y="1562"/>
                </a:lnTo>
                <a:lnTo>
                  <a:pt x="2254" y="1570"/>
                </a:lnTo>
                <a:lnTo>
                  <a:pt x="2316" y="1573"/>
                </a:lnTo>
                <a:lnTo>
                  <a:pt x="2379" y="1570"/>
                </a:lnTo>
                <a:lnTo>
                  <a:pt x="2441" y="1562"/>
                </a:lnTo>
                <a:lnTo>
                  <a:pt x="2499" y="1546"/>
                </a:lnTo>
                <a:lnTo>
                  <a:pt x="2556" y="1526"/>
                </a:lnTo>
                <a:lnTo>
                  <a:pt x="2610" y="1499"/>
                </a:lnTo>
                <a:lnTo>
                  <a:pt x="2660" y="1468"/>
                </a:lnTo>
                <a:lnTo>
                  <a:pt x="2708" y="1433"/>
                </a:lnTo>
                <a:lnTo>
                  <a:pt x="2751" y="1394"/>
                </a:lnTo>
                <a:lnTo>
                  <a:pt x="2791" y="1350"/>
                </a:lnTo>
                <a:lnTo>
                  <a:pt x="2826" y="1302"/>
                </a:lnTo>
                <a:lnTo>
                  <a:pt x="2857" y="1252"/>
                </a:lnTo>
                <a:lnTo>
                  <a:pt x="2883" y="1198"/>
                </a:lnTo>
                <a:lnTo>
                  <a:pt x="2904" y="1142"/>
                </a:lnTo>
                <a:lnTo>
                  <a:pt x="2920" y="1083"/>
                </a:lnTo>
                <a:lnTo>
                  <a:pt x="2928" y="1021"/>
                </a:lnTo>
                <a:lnTo>
                  <a:pt x="2931" y="959"/>
                </a:lnTo>
                <a:lnTo>
                  <a:pt x="2928" y="896"/>
                </a:lnTo>
                <a:lnTo>
                  <a:pt x="2920" y="835"/>
                </a:lnTo>
                <a:lnTo>
                  <a:pt x="2904" y="777"/>
                </a:lnTo>
                <a:lnTo>
                  <a:pt x="2883" y="720"/>
                </a:lnTo>
                <a:lnTo>
                  <a:pt x="2857" y="666"/>
                </a:lnTo>
                <a:lnTo>
                  <a:pt x="2826" y="615"/>
                </a:lnTo>
                <a:lnTo>
                  <a:pt x="2791" y="568"/>
                </a:lnTo>
                <a:lnTo>
                  <a:pt x="2751" y="525"/>
                </a:lnTo>
                <a:lnTo>
                  <a:pt x="2708" y="484"/>
                </a:lnTo>
                <a:lnTo>
                  <a:pt x="2660" y="449"/>
                </a:lnTo>
                <a:lnTo>
                  <a:pt x="2610" y="418"/>
                </a:lnTo>
                <a:lnTo>
                  <a:pt x="2556" y="393"/>
                </a:lnTo>
                <a:lnTo>
                  <a:pt x="2499" y="372"/>
                </a:lnTo>
                <a:lnTo>
                  <a:pt x="2441" y="357"/>
                </a:lnTo>
                <a:lnTo>
                  <a:pt x="2379" y="347"/>
                </a:lnTo>
                <a:lnTo>
                  <a:pt x="2316" y="344"/>
                </a:lnTo>
                <a:close/>
                <a:moveTo>
                  <a:pt x="2316" y="0"/>
                </a:moveTo>
                <a:lnTo>
                  <a:pt x="2395" y="4"/>
                </a:lnTo>
                <a:lnTo>
                  <a:pt x="2472" y="13"/>
                </a:lnTo>
                <a:lnTo>
                  <a:pt x="2547" y="28"/>
                </a:lnTo>
                <a:lnTo>
                  <a:pt x="2620" y="49"/>
                </a:lnTo>
                <a:lnTo>
                  <a:pt x="2690" y="76"/>
                </a:lnTo>
                <a:lnTo>
                  <a:pt x="2757" y="108"/>
                </a:lnTo>
                <a:lnTo>
                  <a:pt x="2822" y="144"/>
                </a:lnTo>
                <a:lnTo>
                  <a:pt x="2882" y="185"/>
                </a:lnTo>
                <a:lnTo>
                  <a:pt x="2941" y="231"/>
                </a:lnTo>
                <a:lnTo>
                  <a:pt x="2994" y="281"/>
                </a:lnTo>
                <a:lnTo>
                  <a:pt x="3044" y="335"/>
                </a:lnTo>
                <a:lnTo>
                  <a:pt x="3090" y="393"/>
                </a:lnTo>
                <a:lnTo>
                  <a:pt x="3131" y="455"/>
                </a:lnTo>
                <a:lnTo>
                  <a:pt x="3168" y="519"/>
                </a:lnTo>
                <a:lnTo>
                  <a:pt x="3200" y="586"/>
                </a:lnTo>
                <a:lnTo>
                  <a:pt x="3227" y="657"/>
                </a:lnTo>
                <a:lnTo>
                  <a:pt x="3247" y="729"/>
                </a:lnTo>
                <a:lnTo>
                  <a:pt x="3263" y="803"/>
                </a:lnTo>
                <a:lnTo>
                  <a:pt x="3273" y="881"/>
                </a:lnTo>
                <a:lnTo>
                  <a:pt x="3276" y="959"/>
                </a:lnTo>
                <a:lnTo>
                  <a:pt x="3273" y="1037"/>
                </a:lnTo>
                <a:lnTo>
                  <a:pt x="3263" y="1114"/>
                </a:lnTo>
                <a:lnTo>
                  <a:pt x="3247" y="1190"/>
                </a:lnTo>
                <a:lnTo>
                  <a:pt x="3227" y="1262"/>
                </a:lnTo>
                <a:lnTo>
                  <a:pt x="3200" y="1332"/>
                </a:lnTo>
                <a:lnTo>
                  <a:pt x="3168" y="1399"/>
                </a:lnTo>
                <a:lnTo>
                  <a:pt x="3131" y="1464"/>
                </a:lnTo>
                <a:lnTo>
                  <a:pt x="3090" y="1525"/>
                </a:lnTo>
                <a:lnTo>
                  <a:pt x="3044" y="1583"/>
                </a:lnTo>
                <a:lnTo>
                  <a:pt x="2994" y="1636"/>
                </a:lnTo>
                <a:lnTo>
                  <a:pt x="2941" y="1686"/>
                </a:lnTo>
                <a:lnTo>
                  <a:pt x="2882" y="1733"/>
                </a:lnTo>
                <a:lnTo>
                  <a:pt x="2822" y="1773"/>
                </a:lnTo>
                <a:lnTo>
                  <a:pt x="2757" y="1811"/>
                </a:lnTo>
                <a:lnTo>
                  <a:pt x="2690" y="1843"/>
                </a:lnTo>
                <a:lnTo>
                  <a:pt x="2620" y="1869"/>
                </a:lnTo>
                <a:lnTo>
                  <a:pt x="2547" y="1889"/>
                </a:lnTo>
                <a:lnTo>
                  <a:pt x="2472" y="1905"/>
                </a:lnTo>
                <a:lnTo>
                  <a:pt x="2395" y="1915"/>
                </a:lnTo>
                <a:lnTo>
                  <a:pt x="2316" y="1918"/>
                </a:lnTo>
                <a:lnTo>
                  <a:pt x="2239" y="1915"/>
                </a:lnTo>
                <a:lnTo>
                  <a:pt x="2162" y="1905"/>
                </a:lnTo>
                <a:lnTo>
                  <a:pt x="2088" y="1889"/>
                </a:lnTo>
                <a:lnTo>
                  <a:pt x="2015" y="1868"/>
                </a:lnTo>
                <a:lnTo>
                  <a:pt x="1945" y="1842"/>
                </a:lnTo>
                <a:lnTo>
                  <a:pt x="1878" y="1811"/>
                </a:lnTo>
                <a:lnTo>
                  <a:pt x="1136" y="2558"/>
                </a:lnTo>
                <a:lnTo>
                  <a:pt x="1491" y="2914"/>
                </a:lnTo>
                <a:lnTo>
                  <a:pt x="1336" y="3068"/>
                </a:lnTo>
                <a:lnTo>
                  <a:pt x="1169" y="2896"/>
                </a:lnTo>
                <a:lnTo>
                  <a:pt x="1045" y="3016"/>
                </a:lnTo>
                <a:lnTo>
                  <a:pt x="1215" y="3189"/>
                </a:lnTo>
                <a:lnTo>
                  <a:pt x="1004" y="3400"/>
                </a:lnTo>
                <a:lnTo>
                  <a:pt x="652" y="3047"/>
                </a:lnTo>
                <a:lnTo>
                  <a:pt x="490" y="3210"/>
                </a:lnTo>
                <a:lnTo>
                  <a:pt x="460" y="3237"/>
                </a:lnTo>
                <a:lnTo>
                  <a:pt x="429" y="3258"/>
                </a:lnTo>
                <a:lnTo>
                  <a:pt x="395" y="3274"/>
                </a:lnTo>
                <a:lnTo>
                  <a:pt x="359" y="3286"/>
                </a:lnTo>
                <a:lnTo>
                  <a:pt x="323" y="3293"/>
                </a:lnTo>
                <a:lnTo>
                  <a:pt x="286" y="3296"/>
                </a:lnTo>
                <a:lnTo>
                  <a:pt x="250" y="3293"/>
                </a:lnTo>
                <a:lnTo>
                  <a:pt x="214" y="3286"/>
                </a:lnTo>
                <a:lnTo>
                  <a:pt x="180" y="3274"/>
                </a:lnTo>
                <a:lnTo>
                  <a:pt x="146" y="3258"/>
                </a:lnTo>
                <a:lnTo>
                  <a:pt x="114" y="3238"/>
                </a:lnTo>
                <a:lnTo>
                  <a:pt x="85" y="3213"/>
                </a:lnTo>
                <a:lnTo>
                  <a:pt x="59" y="3183"/>
                </a:lnTo>
                <a:lnTo>
                  <a:pt x="38" y="3152"/>
                </a:lnTo>
                <a:lnTo>
                  <a:pt x="21" y="3118"/>
                </a:lnTo>
                <a:lnTo>
                  <a:pt x="10" y="3083"/>
                </a:lnTo>
                <a:lnTo>
                  <a:pt x="2" y="3047"/>
                </a:lnTo>
                <a:lnTo>
                  <a:pt x="0" y="3010"/>
                </a:lnTo>
                <a:lnTo>
                  <a:pt x="0" y="3010"/>
                </a:lnTo>
                <a:lnTo>
                  <a:pt x="2" y="2973"/>
                </a:lnTo>
                <a:lnTo>
                  <a:pt x="10" y="2937"/>
                </a:lnTo>
                <a:lnTo>
                  <a:pt x="20" y="2902"/>
                </a:lnTo>
                <a:lnTo>
                  <a:pt x="37" y="2869"/>
                </a:lnTo>
                <a:lnTo>
                  <a:pt x="57" y="2837"/>
                </a:lnTo>
                <a:lnTo>
                  <a:pt x="83" y="2807"/>
                </a:lnTo>
                <a:lnTo>
                  <a:pt x="1470" y="1408"/>
                </a:lnTo>
                <a:lnTo>
                  <a:pt x="1437" y="1339"/>
                </a:lnTo>
                <a:lnTo>
                  <a:pt x="1409" y="1268"/>
                </a:lnTo>
                <a:lnTo>
                  <a:pt x="1388" y="1194"/>
                </a:lnTo>
                <a:lnTo>
                  <a:pt x="1371" y="1117"/>
                </a:lnTo>
                <a:lnTo>
                  <a:pt x="1361" y="1040"/>
                </a:lnTo>
                <a:lnTo>
                  <a:pt x="1358" y="959"/>
                </a:lnTo>
                <a:lnTo>
                  <a:pt x="1361" y="881"/>
                </a:lnTo>
                <a:lnTo>
                  <a:pt x="1371" y="803"/>
                </a:lnTo>
                <a:lnTo>
                  <a:pt x="1386" y="729"/>
                </a:lnTo>
                <a:lnTo>
                  <a:pt x="1407" y="657"/>
                </a:lnTo>
                <a:lnTo>
                  <a:pt x="1434" y="586"/>
                </a:lnTo>
                <a:lnTo>
                  <a:pt x="1466" y="519"/>
                </a:lnTo>
                <a:lnTo>
                  <a:pt x="1502" y="455"/>
                </a:lnTo>
                <a:lnTo>
                  <a:pt x="1543" y="393"/>
                </a:lnTo>
                <a:lnTo>
                  <a:pt x="1589" y="335"/>
                </a:lnTo>
                <a:lnTo>
                  <a:pt x="1639" y="281"/>
                </a:lnTo>
                <a:lnTo>
                  <a:pt x="1693" y="231"/>
                </a:lnTo>
                <a:lnTo>
                  <a:pt x="1751" y="185"/>
                </a:lnTo>
                <a:lnTo>
                  <a:pt x="1812" y="144"/>
                </a:lnTo>
                <a:lnTo>
                  <a:pt x="1876" y="108"/>
                </a:lnTo>
                <a:lnTo>
                  <a:pt x="1944" y="76"/>
                </a:lnTo>
                <a:lnTo>
                  <a:pt x="2014" y="49"/>
                </a:lnTo>
                <a:lnTo>
                  <a:pt x="2087" y="28"/>
                </a:lnTo>
                <a:lnTo>
                  <a:pt x="2161" y="13"/>
                </a:lnTo>
                <a:lnTo>
                  <a:pt x="2238" y="4"/>
                </a:lnTo>
                <a:lnTo>
                  <a:pt x="231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5787342" y="4433703"/>
            <a:ext cx="312805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</a:rPr>
              <a:t>КЛЮЧ К УСПЕХУ</a:t>
            </a:r>
            <a:r>
              <a:rPr lang="en-US" sz="900" dirty="0">
                <a:solidFill>
                  <a:schemeClr val="bg1"/>
                </a:solidFill>
              </a:rPr>
              <a:t/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ru-RU" sz="900" dirty="0">
                <a:solidFill>
                  <a:schemeClr val="bg1"/>
                </a:solidFill>
              </a:rPr>
              <a:t>Команда профессионалов, современные методы изысканий и проектирования автомобильных дорог и искусственных сооружений.</a:t>
            </a:r>
          </a:p>
        </p:txBody>
      </p:sp>
      <p:sp>
        <p:nvSpPr>
          <p:cNvPr id="19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876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2" grpId="0" animBg="1"/>
      <p:bldP spid="1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71333" y="934950"/>
            <a:ext cx="914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2" descr="http://esg.spb.ru/files/content/images/News/BIM_InterCAD/BIM_im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/>
          <a:stretch/>
        </p:blipFill>
        <p:spPr bwMode="auto">
          <a:xfrm>
            <a:off x="2506335" y="1855942"/>
            <a:ext cx="4507158" cy="21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6"/>
          <p:cNvSpPr>
            <a:spLocks noEditPoints="1"/>
          </p:cNvSpPr>
          <p:nvPr/>
        </p:nvSpPr>
        <p:spPr bwMode="auto">
          <a:xfrm>
            <a:off x="6381897" y="1521584"/>
            <a:ext cx="448849" cy="165769"/>
          </a:xfrm>
          <a:custGeom>
            <a:avLst/>
            <a:gdLst>
              <a:gd name="T0" fmla="*/ 954 w 3687"/>
              <a:gd name="T1" fmla="*/ 1434 h 2588"/>
              <a:gd name="T2" fmla="*/ 2032 w 3687"/>
              <a:gd name="T3" fmla="*/ 906 h 2588"/>
              <a:gd name="T4" fmla="*/ 2059 w 3687"/>
              <a:gd name="T5" fmla="*/ 987 h 2588"/>
              <a:gd name="T6" fmla="*/ 1853 w 3687"/>
              <a:gd name="T7" fmla="*/ 951 h 2588"/>
              <a:gd name="T8" fmla="*/ 2047 w 3687"/>
              <a:gd name="T9" fmla="*/ 754 h 2588"/>
              <a:gd name="T10" fmla="*/ 2047 w 3687"/>
              <a:gd name="T11" fmla="*/ 840 h 2588"/>
              <a:gd name="T12" fmla="*/ 1855 w 3687"/>
              <a:gd name="T13" fmla="*/ 783 h 2588"/>
              <a:gd name="T14" fmla="*/ 2059 w 3687"/>
              <a:gd name="T15" fmla="*/ 606 h 2588"/>
              <a:gd name="T16" fmla="*/ 2032 w 3687"/>
              <a:gd name="T17" fmla="*/ 688 h 2588"/>
              <a:gd name="T18" fmla="*/ 1862 w 3687"/>
              <a:gd name="T19" fmla="*/ 616 h 2588"/>
              <a:gd name="T20" fmla="*/ 2069 w 3687"/>
              <a:gd name="T21" fmla="*/ 462 h 2588"/>
              <a:gd name="T22" fmla="*/ 1898 w 3687"/>
              <a:gd name="T23" fmla="*/ 533 h 2588"/>
              <a:gd name="T24" fmla="*/ 1871 w 3687"/>
              <a:gd name="T25" fmla="*/ 452 h 2588"/>
              <a:gd name="T26" fmla="*/ 2076 w 3687"/>
              <a:gd name="T27" fmla="*/ 320 h 2588"/>
              <a:gd name="T28" fmla="*/ 1883 w 3687"/>
              <a:gd name="T29" fmla="*/ 377 h 2588"/>
              <a:gd name="T30" fmla="*/ 1883 w 3687"/>
              <a:gd name="T31" fmla="*/ 292 h 2588"/>
              <a:gd name="T32" fmla="*/ 3186 w 3687"/>
              <a:gd name="T33" fmla="*/ 558 h 2588"/>
              <a:gd name="T34" fmla="*/ 3233 w 3687"/>
              <a:gd name="T35" fmla="*/ 287 h 2588"/>
              <a:gd name="T36" fmla="*/ 2491 w 3687"/>
              <a:gd name="T37" fmla="*/ 142 h 2588"/>
              <a:gd name="T38" fmla="*/ 2059 w 3687"/>
              <a:gd name="T39" fmla="*/ 143 h 2588"/>
              <a:gd name="T40" fmla="*/ 2032 w 3687"/>
              <a:gd name="T41" fmla="*/ 225 h 2588"/>
              <a:gd name="T42" fmla="*/ 1862 w 3687"/>
              <a:gd name="T43" fmla="*/ 153 h 2588"/>
              <a:gd name="T44" fmla="*/ 378 w 3687"/>
              <a:gd name="T45" fmla="*/ 132 h 2588"/>
              <a:gd name="T46" fmla="*/ 350 w 3687"/>
              <a:gd name="T47" fmla="*/ 293 h 2588"/>
              <a:gd name="T48" fmla="*/ 1624 w 3687"/>
              <a:gd name="T49" fmla="*/ 417 h 2588"/>
              <a:gd name="T50" fmla="*/ 361 w 3687"/>
              <a:gd name="T51" fmla="*/ 504 h 2588"/>
              <a:gd name="T52" fmla="*/ 204 w 3687"/>
              <a:gd name="T53" fmla="*/ 900 h 2588"/>
              <a:gd name="T54" fmla="*/ 91 w 3687"/>
              <a:gd name="T55" fmla="*/ 1561 h 2588"/>
              <a:gd name="T56" fmla="*/ 94 w 3687"/>
              <a:gd name="T57" fmla="*/ 2140 h 2588"/>
              <a:gd name="T58" fmla="*/ 129 w 3687"/>
              <a:gd name="T59" fmla="*/ 2370 h 2588"/>
              <a:gd name="T60" fmla="*/ 336 w 3687"/>
              <a:gd name="T61" fmla="*/ 2490 h 2588"/>
              <a:gd name="T62" fmla="*/ 632 w 3687"/>
              <a:gd name="T63" fmla="*/ 2448 h 2588"/>
              <a:gd name="T64" fmla="*/ 681 w 3687"/>
              <a:gd name="T65" fmla="*/ 2168 h 2588"/>
              <a:gd name="T66" fmla="*/ 674 w 3687"/>
              <a:gd name="T67" fmla="*/ 1855 h 2588"/>
              <a:gd name="T68" fmla="*/ 710 w 3687"/>
              <a:gd name="T69" fmla="*/ 1751 h 2588"/>
              <a:gd name="T70" fmla="*/ 1856 w 3687"/>
              <a:gd name="T71" fmla="*/ 1153 h 2588"/>
              <a:gd name="T72" fmla="*/ 1862 w 3687"/>
              <a:gd name="T73" fmla="*/ 1079 h 2588"/>
              <a:gd name="T74" fmla="*/ 2228 w 3687"/>
              <a:gd name="T75" fmla="*/ 967 h 2588"/>
              <a:gd name="T76" fmla="*/ 2401 w 3687"/>
              <a:gd name="T77" fmla="*/ 91 h 2588"/>
              <a:gd name="T78" fmla="*/ 2491 w 3687"/>
              <a:gd name="T79" fmla="*/ 45 h 2588"/>
              <a:gd name="T80" fmla="*/ 3094 w 3687"/>
              <a:gd name="T81" fmla="*/ 95 h 2588"/>
              <a:gd name="T82" fmla="*/ 3339 w 3687"/>
              <a:gd name="T83" fmla="*/ 308 h 2588"/>
              <a:gd name="T84" fmla="*/ 3685 w 3687"/>
              <a:gd name="T85" fmla="*/ 409 h 2588"/>
              <a:gd name="T86" fmla="*/ 3303 w 3687"/>
              <a:gd name="T87" fmla="*/ 560 h 2588"/>
              <a:gd name="T88" fmla="*/ 2743 w 3687"/>
              <a:gd name="T89" fmla="*/ 699 h 2588"/>
              <a:gd name="T90" fmla="*/ 2421 w 3687"/>
              <a:gd name="T91" fmla="*/ 890 h 2588"/>
              <a:gd name="T92" fmla="*/ 1949 w 3687"/>
              <a:gd name="T93" fmla="*/ 1232 h 2588"/>
              <a:gd name="T94" fmla="*/ 1045 w 3687"/>
              <a:gd name="T95" fmla="*/ 1432 h 2588"/>
              <a:gd name="T96" fmla="*/ 1085 w 3687"/>
              <a:gd name="T97" fmla="*/ 1663 h 2588"/>
              <a:gd name="T98" fmla="*/ 892 w 3687"/>
              <a:gd name="T99" fmla="*/ 1785 h 2588"/>
              <a:gd name="T100" fmla="*/ 767 w 3687"/>
              <a:gd name="T101" fmla="*/ 1995 h 2588"/>
              <a:gd name="T102" fmla="*/ 773 w 3687"/>
              <a:gd name="T103" fmla="*/ 2337 h 2588"/>
              <a:gd name="T104" fmla="*/ 664 w 3687"/>
              <a:gd name="T105" fmla="*/ 2533 h 2588"/>
              <a:gd name="T106" fmla="*/ 346 w 3687"/>
              <a:gd name="T107" fmla="*/ 2582 h 2588"/>
              <a:gd name="T108" fmla="*/ 75 w 3687"/>
              <a:gd name="T109" fmla="*/ 2456 h 2588"/>
              <a:gd name="T110" fmla="*/ 11 w 3687"/>
              <a:gd name="T111" fmla="*/ 2260 h 2588"/>
              <a:gd name="T112" fmla="*/ 0 w 3687"/>
              <a:gd name="T113" fmla="*/ 1847 h 2588"/>
              <a:gd name="T114" fmla="*/ 53 w 3687"/>
              <a:gd name="T115" fmla="*/ 1104 h 2588"/>
              <a:gd name="T116" fmla="*/ 232 w 3687"/>
              <a:gd name="T117" fmla="*/ 580 h 2588"/>
              <a:gd name="T118" fmla="*/ 287 w 3687"/>
              <a:gd name="T119" fmla="*/ 432 h 2588"/>
              <a:gd name="T120" fmla="*/ 240 w 3687"/>
              <a:gd name="T121" fmla="*/ 224 h 2588"/>
              <a:gd name="T122" fmla="*/ 422 w 3687"/>
              <a:gd name="T123" fmla="*/ 15 h 2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687" h="2588">
                <a:moveTo>
                  <a:pt x="895" y="1242"/>
                </a:moveTo>
                <a:lnTo>
                  <a:pt x="895" y="1662"/>
                </a:lnTo>
                <a:lnTo>
                  <a:pt x="997" y="1638"/>
                </a:lnTo>
                <a:lnTo>
                  <a:pt x="985" y="1607"/>
                </a:lnTo>
                <a:lnTo>
                  <a:pt x="974" y="1570"/>
                </a:lnTo>
                <a:lnTo>
                  <a:pt x="964" y="1528"/>
                </a:lnTo>
                <a:lnTo>
                  <a:pt x="957" y="1483"/>
                </a:lnTo>
                <a:lnTo>
                  <a:pt x="954" y="1434"/>
                </a:lnTo>
                <a:lnTo>
                  <a:pt x="953" y="1389"/>
                </a:lnTo>
                <a:lnTo>
                  <a:pt x="953" y="1345"/>
                </a:lnTo>
                <a:lnTo>
                  <a:pt x="953" y="1306"/>
                </a:lnTo>
                <a:lnTo>
                  <a:pt x="953" y="1271"/>
                </a:lnTo>
                <a:lnTo>
                  <a:pt x="953" y="1242"/>
                </a:lnTo>
                <a:lnTo>
                  <a:pt x="895" y="1242"/>
                </a:lnTo>
                <a:close/>
                <a:moveTo>
                  <a:pt x="1898" y="906"/>
                </a:moveTo>
                <a:lnTo>
                  <a:pt x="2032" y="906"/>
                </a:lnTo>
                <a:lnTo>
                  <a:pt x="2047" y="908"/>
                </a:lnTo>
                <a:lnTo>
                  <a:pt x="2059" y="915"/>
                </a:lnTo>
                <a:lnTo>
                  <a:pt x="2069" y="925"/>
                </a:lnTo>
                <a:lnTo>
                  <a:pt x="2076" y="937"/>
                </a:lnTo>
                <a:lnTo>
                  <a:pt x="2078" y="951"/>
                </a:lnTo>
                <a:lnTo>
                  <a:pt x="2076" y="965"/>
                </a:lnTo>
                <a:lnTo>
                  <a:pt x="2069" y="977"/>
                </a:lnTo>
                <a:lnTo>
                  <a:pt x="2059" y="987"/>
                </a:lnTo>
                <a:lnTo>
                  <a:pt x="2047" y="994"/>
                </a:lnTo>
                <a:lnTo>
                  <a:pt x="2032" y="996"/>
                </a:lnTo>
                <a:lnTo>
                  <a:pt x="1898" y="996"/>
                </a:lnTo>
                <a:lnTo>
                  <a:pt x="1883" y="994"/>
                </a:lnTo>
                <a:lnTo>
                  <a:pt x="1871" y="987"/>
                </a:lnTo>
                <a:lnTo>
                  <a:pt x="1862" y="977"/>
                </a:lnTo>
                <a:lnTo>
                  <a:pt x="1855" y="965"/>
                </a:lnTo>
                <a:lnTo>
                  <a:pt x="1853" y="951"/>
                </a:lnTo>
                <a:lnTo>
                  <a:pt x="1855" y="937"/>
                </a:lnTo>
                <a:lnTo>
                  <a:pt x="1862" y="925"/>
                </a:lnTo>
                <a:lnTo>
                  <a:pt x="1871" y="915"/>
                </a:lnTo>
                <a:lnTo>
                  <a:pt x="1883" y="908"/>
                </a:lnTo>
                <a:lnTo>
                  <a:pt x="1898" y="906"/>
                </a:lnTo>
                <a:close/>
                <a:moveTo>
                  <a:pt x="1898" y="751"/>
                </a:moveTo>
                <a:lnTo>
                  <a:pt x="2032" y="751"/>
                </a:lnTo>
                <a:lnTo>
                  <a:pt x="2047" y="754"/>
                </a:lnTo>
                <a:lnTo>
                  <a:pt x="2059" y="760"/>
                </a:lnTo>
                <a:lnTo>
                  <a:pt x="2069" y="770"/>
                </a:lnTo>
                <a:lnTo>
                  <a:pt x="2076" y="783"/>
                </a:lnTo>
                <a:lnTo>
                  <a:pt x="2078" y="797"/>
                </a:lnTo>
                <a:lnTo>
                  <a:pt x="2076" y="811"/>
                </a:lnTo>
                <a:lnTo>
                  <a:pt x="2069" y="823"/>
                </a:lnTo>
                <a:lnTo>
                  <a:pt x="2059" y="833"/>
                </a:lnTo>
                <a:lnTo>
                  <a:pt x="2047" y="840"/>
                </a:lnTo>
                <a:lnTo>
                  <a:pt x="2032" y="842"/>
                </a:lnTo>
                <a:lnTo>
                  <a:pt x="1898" y="842"/>
                </a:lnTo>
                <a:lnTo>
                  <a:pt x="1883" y="840"/>
                </a:lnTo>
                <a:lnTo>
                  <a:pt x="1871" y="833"/>
                </a:lnTo>
                <a:lnTo>
                  <a:pt x="1862" y="823"/>
                </a:lnTo>
                <a:lnTo>
                  <a:pt x="1855" y="811"/>
                </a:lnTo>
                <a:lnTo>
                  <a:pt x="1853" y="797"/>
                </a:lnTo>
                <a:lnTo>
                  <a:pt x="1855" y="783"/>
                </a:lnTo>
                <a:lnTo>
                  <a:pt x="1862" y="770"/>
                </a:lnTo>
                <a:lnTo>
                  <a:pt x="1871" y="760"/>
                </a:lnTo>
                <a:lnTo>
                  <a:pt x="1883" y="754"/>
                </a:lnTo>
                <a:lnTo>
                  <a:pt x="1898" y="751"/>
                </a:lnTo>
                <a:close/>
                <a:moveTo>
                  <a:pt x="1898" y="597"/>
                </a:moveTo>
                <a:lnTo>
                  <a:pt x="2032" y="597"/>
                </a:lnTo>
                <a:lnTo>
                  <a:pt x="2047" y="599"/>
                </a:lnTo>
                <a:lnTo>
                  <a:pt x="2059" y="606"/>
                </a:lnTo>
                <a:lnTo>
                  <a:pt x="2069" y="616"/>
                </a:lnTo>
                <a:lnTo>
                  <a:pt x="2076" y="628"/>
                </a:lnTo>
                <a:lnTo>
                  <a:pt x="2078" y="643"/>
                </a:lnTo>
                <a:lnTo>
                  <a:pt x="2076" y="656"/>
                </a:lnTo>
                <a:lnTo>
                  <a:pt x="2069" y="669"/>
                </a:lnTo>
                <a:lnTo>
                  <a:pt x="2059" y="679"/>
                </a:lnTo>
                <a:lnTo>
                  <a:pt x="2047" y="685"/>
                </a:lnTo>
                <a:lnTo>
                  <a:pt x="2032" y="688"/>
                </a:lnTo>
                <a:lnTo>
                  <a:pt x="1898" y="688"/>
                </a:lnTo>
                <a:lnTo>
                  <a:pt x="1883" y="685"/>
                </a:lnTo>
                <a:lnTo>
                  <a:pt x="1871" y="679"/>
                </a:lnTo>
                <a:lnTo>
                  <a:pt x="1862" y="669"/>
                </a:lnTo>
                <a:lnTo>
                  <a:pt x="1855" y="656"/>
                </a:lnTo>
                <a:lnTo>
                  <a:pt x="1853" y="643"/>
                </a:lnTo>
                <a:lnTo>
                  <a:pt x="1855" y="628"/>
                </a:lnTo>
                <a:lnTo>
                  <a:pt x="1862" y="616"/>
                </a:lnTo>
                <a:lnTo>
                  <a:pt x="1871" y="606"/>
                </a:lnTo>
                <a:lnTo>
                  <a:pt x="1883" y="599"/>
                </a:lnTo>
                <a:lnTo>
                  <a:pt x="1898" y="597"/>
                </a:lnTo>
                <a:close/>
                <a:moveTo>
                  <a:pt x="1898" y="443"/>
                </a:moveTo>
                <a:lnTo>
                  <a:pt x="2032" y="443"/>
                </a:lnTo>
                <a:lnTo>
                  <a:pt x="2047" y="446"/>
                </a:lnTo>
                <a:lnTo>
                  <a:pt x="2059" y="452"/>
                </a:lnTo>
                <a:lnTo>
                  <a:pt x="2069" y="462"/>
                </a:lnTo>
                <a:lnTo>
                  <a:pt x="2076" y="474"/>
                </a:lnTo>
                <a:lnTo>
                  <a:pt x="2078" y="489"/>
                </a:lnTo>
                <a:lnTo>
                  <a:pt x="2076" y="502"/>
                </a:lnTo>
                <a:lnTo>
                  <a:pt x="2069" y="514"/>
                </a:lnTo>
                <a:lnTo>
                  <a:pt x="2059" y="524"/>
                </a:lnTo>
                <a:lnTo>
                  <a:pt x="2047" y="531"/>
                </a:lnTo>
                <a:lnTo>
                  <a:pt x="2032" y="533"/>
                </a:lnTo>
                <a:lnTo>
                  <a:pt x="1898" y="533"/>
                </a:lnTo>
                <a:lnTo>
                  <a:pt x="1883" y="531"/>
                </a:lnTo>
                <a:lnTo>
                  <a:pt x="1871" y="524"/>
                </a:lnTo>
                <a:lnTo>
                  <a:pt x="1862" y="514"/>
                </a:lnTo>
                <a:lnTo>
                  <a:pt x="1855" y="502"/>
                </a:lnTo>
                <a:lnTo>
                  <a:pt x="1853" y="489"/>
                </a:lnTo>
                <a:lnTo>
                  <a:pt x="1855" y="474"/>
                </a:lnTo>
                <a:lnTo>
                  <a:pt x="1862" y="462"/>
                </a:lnTo>
                <a:lnTo>
                  <a:pt x="1871" y="452"/>
                </a:lnTo>
                <a:lnTo>
                  <a:pt x="1883" y="446"/>
                </a:lnTo>
                <a:lnTo>
                  <a:pt x="1898" y="443"/>
                </a:lnTo>
                <a:close/>
                <a:moveTo>
                  <a:pt x="1898" y="290"/>
                </a:moveTo>
                <a:lnTo>
                  <a:pt x="2032" y="290"/>
                </a:lnTo>
                <a:lnTo>
                  <a:pt x="2047" y="292"/>
                </a:lnTo>
                <a:lnTo>
                  <a:pt x="2059" y="297"/>
                </a:lnTo>
                <a:lnTo>
                  <a:pt x="2069" y="308"/>
                </a:lnTo>
                <a:lnTo>
                  <a:pt x="2076" y="320"/>
                </a:lnTo>
                <a:lnTo>
                  <a:pt x="2078" y="334"/>
                </a:lnTo>
                <a:lnTo>
                  <a:pt x="2076" y="349"/>
                </a:lnTo>
                <a:lnTo>
                  <a:pt x="2069" y="361"/>
                </a:lnTo>
                <a:lnTo>
                  <a:pt x="2059" y="370"/>
                </a:lnTo>
                <a:lnTo>
                  <a:pt x="2047" y="377"/>
                </a:lnTo>
                <a:lnTo>
                  <a:pt x="2032" y="379"/>
                </a:lnTo>
                <a:lnTo>
                  <a:pt x="1898" y="379"/>
                </a:lnTo>
                <a:lnTo>
                  <a:pt x="1883" y="377"/>
                </a:lnTo>
                <a:lnTo>
                  <a:pt x="1871" y="370"/>
                </a:lnTo>
                <a:lnTo>
                  <a:pt x="1862" y="361"/>
                </a:lnTo>
                <a:lnTo>
                  <a:pt x="1855" y="349"/>
                </a:lnTo>
                <a:lnTo>
                  <a:pt x="1853" y="334"/>
                </a:lnTo>
                <a:lnTo>
                  <a:pt x="1855" y="320"/>
                </a:lnTo>
                <a:lnTo>
                  <a:pt x="1862" y="308"/>
                </a:lnTo>
                <a:lnTo>
                  <a:pt x="1871" y="297"/>
                </a:lnTo>
                <a:lnTo>
                  <a:pt x="1883" y="292"/>
                </a:lnTo>
                <a:lnTo>
                  <a:pt x="1898" y="290"/>
                </a:lnTo>
                <a:close/>
                <a:moveTo>
                  <a:pt x="2743" y="181"/>
                </a:moveTo>
                <a:lnTo>
                  <a:pt x="2743" y="608"/>
                </a:lnTo>
                <a:lnTo>
                  <a:pt x="3049" y="608"/>
                </a:lnTo>
                <a:lnTo>
                  <a:pt x="3087" y="605"/>
                </a:lnTo>
                <a:lnTo>
                  <a:pt x="3123" y="595"/>
                </a:lnTo>
                <a:lnTo>
                  <a:pt x="3156" y="579"/>
                </a:lnTo>
                <a:lnTo>
                  <a:pt x="3186" y="558"/>
                </a:lnTo>
                <a:lnTo>
                  <a:pt x="3211" y="532"/>
                </a:lnTo>
                <a:lnTo>
                  <a:pt x="3233" y="502"/>
                </a:lnTo>
                <a:lnTo>
                  <a:pt x="3248" y="470"/>
                </a:lnTo>
                <a:lnTo>
                  <a:pt x="3258" y="433"/>
                </a:lnTo>
                <a:lnTo>
                  <a:pt x="3262" y="395"/>
                </a:lnTo>
                <a:lnTo>
                  <a:pt x="3258" y="357"/>
                </a:lnTo>
                <a:lnTo>
                  <a:pt x="3248" y="321"/>
                </a:lnTo>
                <a:lnTo>
                  <a:pt x="3233" y="287"/>
                </a:lnTo>
                <a:lnTo>
                  <a:pt x="3211" y="257"/>
                </a:lnTo>
                <a:lnTo>
                  <a:pt x="3186" y="231"/>
                </a:lnTo>
                <a:lnTo>
                  <a:pt x="3156" y="210"/>
                </a:lnTo>
                <a:lnTo>
                  <a:pt x="3123" y="195"/>
                </a:lnTo>
                <a:lnTo>
                  <a:pt x="3087" y="185"/>
                </a:lnTo>
                <a:lnTo>
                  <a:pt x="3049" y="181"/>
                </a:lnTo>
                <a:lnTo>
                  <a:pt x="2743" y="181"/>
                </a:lnTo>
                <a:close/>
                <a:moveTo>
                  <a:pt x="2491" y="142"/>
                </a:moveTo>
                <a:lnTo>
                  <a:pt x="2491" y="647"/>
                </a:lnTo>
                <a:lnTo>
                  <a:pt x="2654" y="647"/>
                </a:lnTo>
                <a:lnTo>
                  <a:pt x="2654" y="142"/>
                </a:lnTo>
                <a:lnTo>
                  <a:pt x="2491" y="142"/>
                </a:lnTo>
                <a:close/>
                <a:moveTo>
                  <a:pt x="1898" y="135"/>
                </a:moveTo>
                <a:lnTo>
                  <a:pt x="2032" y="135"/>
                </a:lnTo>
                <a:lnTo>
                  <a:pt x="2047" y="138"/>
                </a:lnTo>
                <a:lnTo>
                  <a:pt x="2059" y="143"/>
                </a:lnTo>
                <a:lnTo>
                  <a:pt x="2069" y="153"/>
                </a:lnTo>
                <a:lnTo>
                  <a:pt x="2076" y="166"/>
                </a:lnTo>
                <a:lnTo>
                  <a:pt x="2078" y="180"/>
                </a:lnTo>
                <a:lnTo>
                  <a:pt x="2076" y="195"/>
                </a:lnTo>
                <a:lnTo>
                  <a:pt x="2069" y="207"/>
                </a:lnTo>
                <a:lnTo>
                  <a:pt x="2059" y="216"/>
                </a:lnTo>
                <a:lnTo>
                  <a:pt x="2047" y="223"/>
                </a:lnTo>
                <a:lnTo>
                  <a:pt x="2032" y="225"/>
                </a:lnTo>
                <a:lnTo>
                  <a:pt x="1898" y="225"/>
                </a:lnTo>
                <a:lnTo>
                  <a:pt x="1883" y="223"/>
                </a:lnTo>
                <a:lnTo>
                  <a:pt x="1871" y="216"/>
                </a:lnTo>
                <a:lnTo>
                  <a:pt x="1862" y="207"/>
                </a:lnTo>
                <a:lnTo>
                  <a:pt x="1855" y="195"/>
                </a:lnTo>
                <a:lnTo>
                  <a:pt x="1853" y="180"/>
                </a:lnTo>
                <a:lnTo>
                  <a:pt x="1855" y="166"/>
                </a:lnTo>
                <a:lnTo>
                  <a:pt x="1862" y="153"/>
                </a:lnTo>
                <a:lnTo>
                  <a:pt x="1871" y="143"/>
                </a:lnTo>
                <a:lnTo>
                  <a:pt x="1883" y="138"/>
                </a:lnTo>
                <a:lnTo>
                  <a:pt x="1898" y="135"/>
                </a:lnTo>
                <a:close/>
                <a:moveTo>
                  <a:pt x="497" y="91"/>
                </a:moveTo>
                <a:lnTo>
                  <a:pt x="476" y="93"/>
                </a:lnTo>
                <a:lnTo>
                  <a:pt x="456" y="98"/>
                </a:lnTo>
                <a:lnTo>
                  <a:pt x="397" y="122"/>
                </a:lnTo>
                <a:lnTo>
                  <a:pt x="378" y="132"/>
                </a:lnTo>
                <a:lnTo>
                  <a:pt x="362" y="145"/>
                </a:lnTo>
                <a:lnTo>
                  <a:pt x="348" y="162"/>
                </a:lnTo>
                <a:lnTo>
                  <a:pt x="338" y="181"/>
                </a:lnTo>
                <a:lnTo>
                  <a:pt x="331" y="201"/>
                </a:lnTo>
                <a:lnTo>
                  <a:pt x="329" y="224"/>
                </a:lnTo>
                <a:lnTo>
                  <a:pt x="333" y="247"/>
                </a:lnTo>
                <a:lnTo>
                  <a:pt x="340" y="271"/>
                </a:lnTo>
                <a:lnTo>
                  <a:pt x="350" y="293"/>
                </a:lnTo>
                <a:lnTo>
                  <a:pt x="359" y="321"/>
                </a:lnTo>
                <a:lnTo>
                  <a:pt x="368" y="352"/>
                </a:lnTo>
                <a:lnTo>
                  <a:pt x="374" y="387"/>
                </a:lnTo>
                <a:lnTo>
                  <a:pt x="1581" y="387"/>
                </a:lnTo>
                <a:lnTo>
                  <a:pt x="1594" y="389"/>
                </a:lnTo>
                <a:lnTo>
                  <a:pt x="1607" y="396"/>
                </a:lnTo>
                <a:lnTo>
                  <a:pt x="1617" y="405"/>
                </a:lnTo>
                <a:lnTo>
                  <a:pt x="1624" y="417"/>
                </a:lnTo>
                <a:lnTo>
                  <a:pt x="1626" y="432"/>
                </a:lnTo>
                <a:lnTo>
                  <a:pt x="1624" y="446"/>
                </a:lnTo>
                <a:lnTo>
                  <a:pt x="1617" y="458"/>
                </a:lnTo>
                <a:lnTo>
                  <a:pt x="1607" y="469"/>
                </a:lnTo>
                <a:lnTo>
                  <a:pt x="1594" y="474"/>
                </a:lnTo>
                <a:lnTo>
                  <a:pt x="1581" y="476"/>
                </a:lnTo>
                <a:lnTo>
                  <a:pt x="370" y="476"/>
                </a:lnTo>
                <a:lnTo>
                  <a:pt x="361" y="504"/>
                </a:lnTo>
                <a:lnTo>
                  <a:pt x="348" y="537"/>
                </a:lnTo>
                <a:lnTo>
                  <a:pt x="334" y="574"/>
                </a:lnTo>
                <a:lnTo>
                  <a:pt x="316" y="616"/>
                </a:lnTo>
                <a:lnTo>
                  <a:pt x="294" y="664"/>
                </a:lnTo>
                <a:lnTo>
                  <a:pt x="273" y="717"/>
                </a:lnTo>
                <a:lnTo>
                  <a:pt x="251" y="774"/>
                </a:lnTo>
                <a:lnTo>
                  <a:pt x="227" y="835"/>
                </a:lnTo>
                <a:lnTo>
                  <a:pt x="204" y="900"/>
                </a:lnTo>
                <a:lnTo>
                  <a:pt x="181" y="971"/>
                </a:lnTo>
                <a:lnTo>
                  <a:pt x="161" y="1043"/>
                </a:lnTo>
                <a:lnTo>
                  <a:pt x="141" y="1122"/>
                </a:lnTo>
                <a:lnTo>
                  <a:pt x="124" y="1202"/>
                </a:lnTo>
                <a:lnTo>
                  <a:pt x="111" y="1287"/>
                </a:lnTo>
                <a:lnTo>
                  <a:pt x="100" y="1375"/>
                </a:lnTo>
                <a:lnTo>
                  <a:pt x="93" y="1467"/>
                </a:lnTo>
                <a:lnTo>
                  <a:pt x="91" y="1561"/>
                </a:lnTo>
                <a:lnTo>
                  <a:pt x="90" y="1681"/>
                </a:lnTo>
                <a:lnTo>
                  <a:pt x="90" y="1768"/>
                </a:lnTo>
                <a:lnTo>
                  <a:pt x="90" y="1846"/>
                </a:lnTo>
                <a:lnTo>
                  <a:pt x="91" y="1919"/>
                </a:lnTo>
                <a:lnTo>
                  <a:pt x="91" y="1983"/>
                </a:lnTo>
                <a:lnTo>
                  <a:pt x="92" y="2041"/>
                </a:lnTo>
                <a:lnTo>
                  <a:pt x="93" y="2093"/>
                </a:lnTo>
                <a:lnTo>
                  <a:pt x="94" y="2140"/>
                </a:lnTo>
                <a:lnTo>
                  <a:pt x="96" y="2182"/>
                </a:lnTo>
                <a:lnTo>
                  <a:pt x="99" y="2219"/>
                </a:lnTo>
                <a:lnTo>
                  <a:pt x="102" y="2252"/>
                </a:lnTo>
                <a:lnTo>
                  <a:pt x="105" y="2281"/>
                </a:lnTo>
                <a:lnTo>
                  <a:pt x="110" y="2307"/>
                </a:lnTo>
                <a:lnTo>
                  <a:pt x="115" y="2330"/>
                </a:lnTo>
                <a:lnTo>
                  <a:pt x="122" y="2351"/>
                </a:lnTo>
                <a:lnTo>
                  <a:pt x="129" y="2370"/>
                </a:lnTo>
                <a:lnTo>
                  <a:pt x="138" y="2387"/>
                </a:lnTo>
                <a:lnTo>
                  <a:pt x="151" y="2408"/>
                </a:lnTo>
                <a:lnTo>
                  <a:pt x="171" y="2427"/>
                </a:lnTo>
                <a:lnTo>
                  <a:pt x="197" y="2443"/>
                </a:lnTo>
                <a:lnTo>
                  <a:pt x="226" y="2459"/>
                </a:lnTo>
                <a:lnTo>
                  <a:pt x="260" y="2471"/>
                </a:lnTo>
                <a:lnTo>
                  <a:pt x="297" y="2481"/>
                </a:lnTo>
                <a:lnTo>
                  <a:pt x="336" y="2490"/>
                </a:lnTo>
                <a:lnTo>
                  <a:pt x="376" y="2495"/>
                </a:lnTo>
                <a:lnTo>
                  <a:pt x="418" y="2498"/>
                </a:lnTo>
                <a:lnTo>
                  <a:pt x="459" y="2497"/>
                </a:lnTo>
                <a:lnTo>
                  <a:pt x="499" y="2494"/>
                </a:lnTo>
                <a:lnTo>
                  <a:pt x="540" y="2486"/>
                </a:lnTo>
                <a:lnTo>
                  <a:pt x="577" y="2476"/>
                </a:lnTo>
                <a:lnTo>
                  <a:pt x="607" y="2464"/>
                </a:lnTo>
                <a:lnTo>
                  <a:pt x="632" y="2448"/>
                </a:lnTo>
                <a:lnTo>
                  <a:pt x="651" y="2429"/>
                </a:lnTo>
                <a:lnTo>
                  <a:pt x="665" y="2405"/>
                </a:lnTo>
                <a:lnTo>
                  <a:pt x="675" y="2377"/>
                </a:lnTo>
                <a:lnTo>
                  <a:pt x="681" y="2345"/>
                </a:lnTo>
                <a:lnTo>
                  <a:pt x="684" y="2307"/>
                </a:lnTo>
                <a:lnTo>
                  <a:pt x="684" y="2262"/>
                </a:lnTo>
                <a:lnTo>
                  <a:pt x="683" y="2211"/>
                </a:lnTo>
                <a:lnTo>
                  <a:pt x="681" y="2168"/>
                </a:lnTo>
                <a:lnTo>
                  <a:pt x="680" y="2125"/>
                </a:lnTo>
                <a:lnTo>
                  <a:pt x="679" y="2080"/>
                </a:lnTo>
                <a:lnTo>
                  <a:pt x="677" y="2037"/>
                </a:lnTo>
                <a:lnTo>
                  <a:pt x="676" y="1995"/>
                </a:lnTo>
                <a:lnTo>
                  <a:pt x="675" y="1955"/>
                </a:lnTo>
                <a:lnTo>
                  <a:pt x="675" y="1918"/>
                </a:lnTo>
                <a:lnTo>
                  <a:pt x="675" y="1884"/>
                </a:lnTo>
                <a:lnTo>
                  <a:pt x="674" y="1855"/>
                </a:lnTo>
                <a:lnTo>
                  <a:pt x="674" y="1831"/>
                </a:lnTo>
                <a:lnTo>
                  <a:pt x="674" y="1813"/>
                </a:lnTo>
                <a:lnTo>
                  <a:pt x="674" y="1800"/>
                </a:lnTo>
                <a:lnTo>
                  <a:pt x="674" y="1796"/>
                </a:lnTo>
                <a:lnTo>
                  <a:pt x="677" y="1780"/>
                </a:lnTo>
                <a:lnTo>
                  <a:pt x="684" y="1767"/>
                </a:lnTo>
                <a:lnTo>
                  <a:pt x="695" y="1758"/>
                </a:lnTo>
                <a:lnTo>
                  <a:pt x="710" y="1751"/>
                </a:lnTo>
                <a:lnTo>
                  <a:pt x="805" y="1733"/>
                </a:lnTo>
                <a:lnTo>
                  <a:pt x="805" y="1198"/>
                </a:lnTo>
                <a:lnTo>
                  <a:pt x="807" y="1183"/>
                </a:lnTo>
                <a:lnTo>
                  <a:pt x="813" y="1171"/>
                </a:lnTo>
                <a:lnTo>
                  <a:pt x="823" y="1162"/>
                </a:lnTo>
                <a:lnTo>
                  <a:pt x="835" y="1155"/>
                </a:lnTo>
                <a:lnTo>
                  <a:pt x="850" y="1153"/>
                </a:lnTo>
                <a:lnTo>
                  <a:pt x="1856" y="1153"/>
                </a:lnTo>
                <a:lnTo>
                  <a:pt x="1897" y="1151"/>
                </a:lnTo>
                <a:lnTo>
                  <a:pt x="1883" y="1147"/>
                </a:lnTo>
                <a:lnTo>
                  <a:pt x="1871" y="1141"/>
                </a:lnTo>
                <a:lnTo>
                  <a:pt x="1861" y="1132"/>
                </a:lnTo>
                <a:lnTo>
                  <a:pt x="1855" y="1119"/>
                </a:lnTo>
                <a:lnTo>
                  <a:pt x="1853" y="1105"/>
                </a:lnTo>
                <a:lnTo>
                  <a:pt x="1855" y="1091"/>
                </a:lnTo>
                <a:lnTo>
                  <a:pt x="1862" y="1079"/>
                </a:lnTo>
                <a:lnTo>
                  <a:pt x="1871" y="1069"/>
                </a:lnTo>
                <a:lnTo>
                  <a:pt x="1883" y="1062"/>
                </a:lnTo>
                <a:lnTo>
                  <a:pt x="1898" y="1060"/>
                </a:lnTo>
                <a:lnTo>
                  <a:pt x="2032" y="1060"/>
                </a:lnTo>
                <a:lnTo>
                  <a:pt x="2046" y="1062"/>
                </a:lnTo>
                <a:lnTo>
                  <a:pt x="2057" y="1067"/>
                </a:lnTo>
                <a:lnTo>
                  <a:pt x="2066" y="1075"/>
                </a:lnTo>
                <a:lnTo>
                  <a:pt x="2228" y="967"/>
                </a:lnTo>
                <a:lnTo>
                  <a:pt x="2262" y="942"/>
                </a:lnTo>
                <a:lnTo>
                  <a:pt x="2292" y="912"/>
                </a:lnTo>
                <a:lnTo>
                  <a:pt x="2319" y="880"/>
                </a:lnTo>
                <a:lnTo>
                  <a:pt x="2342" y="845"/>
                </a:lnTo>
                <a:lnTo>
                  <a:pt x="2361" y="807"/>
                </a:lnTo>
                <a:lnTo>
                  <a:pt x="2376" y="768"/>
                </a:lnTo>
                <a:lnTo>
                  <a:pt x="2401" y="685"/>
                </a:lnTo>
                <a:lnTo>
                  <a:pt x="2401" y="91"/>
                </a:lnTo>
                <a:lnTo>
                  <a:pt x="497" y="91"/>
                </a:lnTo>
                <a:close/>
                <a:moveTo>
                  <a:pt x="497" y="0"/>
                </a:moveTo>
                <a:lnTo>
                  <a:pt x="2445" y="0"/>
                </a:lnTo>
                <a:lnTo>
                  <a:pt x="2460" y="2"/>
                </a:lnTo>
                <a:lnTo>
                  <a:pt x="2472" y="9"/>
                </a:lnTo>
                <a:lnTo>
                  <a:pt x="2482" y="19"/>
                </a:lnTo>
                <a:lnTo>
                  <a:pt x="2489" y="31"/>
                </a:lnTo>
                <a:lnTo>
                  <a:pt x="2491" y="45"/>
                </a:lnTo>
                <a:lnTo>
                  <a:pt x="2491" y="53"/>
                </a:lnTo>
                <a:lnTo>
                  <a:pt x="2698" y="53"/>
                </a:lnTo>
                <a:lnTo>
                  <a:pt x="2714" y="56"/>
                </a:lnTo>
                <a:lnTo>
                  <a:pt x="2728" y="64"/>
                </a:lnTo>
                <a:lnTo>
                  <a:pt x="2738" y="76"/>
                </a:lnTo>
                <a:lnTo>
                  <a:pt x="2743" y="92"/>
                </a:lnTo>
                <a:lnTo>
                  <a:pt x="3049" y="92"/>
                </a:lnTo>
                <a:lnTo>
                  <a:pt x="3094" y="95"/>
                </a:lnTo>
                <a:lnTo>
                  <a:pt x="3136" y="104"/>
                </a:lnTo>
                <a:lnTo>
                  <a:pt x="3177" y="120"/>
                </a:lnTo>
                <a:lnTo>
                  <a:pt x="3214" y="141"/>
                </a:lnTo>
                <a:lnTo>
                  <a:pt x="3247" y="166"/>
                </a:lnTo>
                <a:lnTo>
                  <a:pt x="3277" y="196"/>
                </a:lnTo>
                <a:lnTo>
                  <a:pt x="3303" y="229"/>
                </a:lnTo>
                <a:lnTo>
                  <a:pt x="3324" y="267"/>
                </a:lnTo>
                <a:lnTo>
                  <a:pt x="3339" y="308"/>
                </a:lnTo>
                <a:lnTo>
                  <a:pt x="3349" y="350"/>
                </a:lnTo>
                <a:lnTo>
                  <a:pt x="3642" y="350"/>
                </a:lnTo>
                <a:lnTo>
                  <a:pt x="3656" y="352"/>
                </a:lnTo>
                <a:lnTo>
                  <a:pt x="3668" y="359"/>
                </a:lnTo>
                <a:lnTo>
                  <a:pt x="3678" y="368"/>
                </a:lnTo>
                <a:lnTo>
                  <a:pt x="3685" y="380"/>
                </a:lnTo>
                <a:lnTo>
                  <a:pt x="3687" y="395"/>
                </a:lnTo>
                <a:lnTo>
                  <a:pt x="3685" y="409"/>
                </a:lnTo>
                <a:lnTo>
                  <a:pt x="3678" y="422"/>
                </a:lnTo>
                <a:lnTo>
                  <a:pt x="3668" y="432"/>
                </a:lnTo>
                <a:lnTo>
                  <a:pt x="3656" y="437"/>
                </a:lnTo>
                <a:lnTo>
                  <a:pt x="3642" y="439"/>
                </a:lnTo>
                <a:lnTo>
                  <a:pt x="3349" y="439"/>
                </a:lnTo>
                <a:lnTo>
                  <a:pt x="3339" y="483"/>
                </a:lnTo>
                <a:lnTo>
                  <a:pt x="3324" y="523"/>
                </a:lnTo>
                <a:lnTo>
                  <a:pt x="3303" y="560"/>
                </a:lnTo>
                <a:lnTo>
                  <a:pt x="3277" y="594"/>
                </a:lnTo>
                <a:lnTo>
                  <a:pt x="3247" y="624"/>
                </a:lnTo>
                <a:lnTo>
                  <a:pt x="3214" y="650"/>
                </a:lnTo>
                <a:lnTo>
                  <a:pt x="3177" y="670"/>
                </a:lnTo>
                <a:lnTo>
                  <a:pt x="3136" y="685"/>
                </a:lnTo>
                <a:lnTo>
                  <a:pt x="3094" y="696"/>
                </a:lnTo>
                <a:lnTo>
                  <a:pt x="3049" y="699"/>
                </a:lnTo>
                <a:lnTo>
                  <a:pt x="2743" y="699"/>
                </a:lnTo>
                <a:lnTo>
                  <a:pt x="2738" y="713"/>
                </a:lnTo>
                <a:lnTo>
                  <a:pt x="2728" y="726"/>
                </a:lnTo>
                <a:lnTo>
                  <a:pt x="2714" y="735"/>
                </a:lnTo>
                <a:lnTo>
                  <a:pt x="2698" y="737"/>
                </a:lnTo>
                <a:lnTo>
                  <a:pt x="2479" y="737"/>
                </a:lnTo>
                <a:lnTo>
                  <a:pt x="2462" y="794"/>
                </a:lnTo>
                <a:lnTo>
                  <a:pt x="2444" y="843"/>
                </a:lnTo>
                <a:lnTo>
                  <a:pt x="2421" y="890"/>
                </a:lnTo>
                <a:lnTo>
                  <a:pt x="2392" y="934"/>
                </a:lnTo>
                <a:lnTo>
                  <a:pt x="2358" y="974"/>
                </a:lnTo>
                <a:lnTo>
                  <a:pt x="2320" y="1011"/>
                </a:lnTo>
                <a:lnTo>
                  <a:pt x="2277" y="1042"/>
                </a:lnTo>
                <a:lnTo>
                  <a:pt x="2077" y="1176"/>
                </a:lnTo>
                <a:lnTo>
                  <a:pt x="2037" y="1200"/>
                </a:lnTo>
                <a:lnTo>
                  <a:pt x="1994" y="1219"/>
                </a:lnTo>
                <a:lnTo>
                  <a:pt x="1949" y="1232"/>
                </a:lnTo>
                <a:lnTo>
                  <a:pt x="1903" y="1240"/>
                </a:lnTo>
                <a:lnTo>
                  <a:pt x="1856" y="1242"/>
                </a:lnTo>
                <a:lnTo>
                  <a:pt x="1044" y="1242"/>
                </a:lnTo>
                <a:lnTo>
                  <a:pt x="1044" y="1271"/>
                </a:lnTo>
                <a:lnTo>
                  <a:pt x="1042" y="1305"/>
                </a:lnTo>
                <a:lnTo>
                  <a:pt x="1042" y="1344"/>
                </a:lnTo>
                <a:lnTo>
                  <a:pt x="1044" y="1387"/>
                </a:lnTo>
                <a:lnTo>
                  <a:pt x="1045" y="1432"/>
                </a:lnTo>
                <a:lnTo>
                  <a:pt x="1047" y="1474"/>
                </a:lnTo>
                <a:lnTo>
                  <a:pt x="1054" y="1513"/>
                </a:lnTo>
                <a:lnTo>
                  <a:pt x="1061" y="1549"/>
                </a:lnTo>
                <a:lnTo>
                  <a:pt x="1072" y="1580"/>
                </a:lnTo>
                <a:lnTo>
                  <a:pt x="1082" y="1607"/>
                </a:lnTo>
                <a:lnTo>
                  <a:pt x="1087" y="1626"/>
                </a:lnTo>
                <a:lnTo>
                  <a:pt x="1088" y="1645"/>
                </a:lnTo>
                <a:lnTo>
                  <a:pt x="1085" y="1663"/>
                </a:lnTo>
                <a:lnTo>
                  <a:pt x="1078" y="1681"/>
                </a:lnTo>
                <a:lnTo>
                  <a:pt x="1067" y="1696"/>
                </a:lnTo>
                <a:lnTo>
                  <a:pt x="1054" y="1710"/>
                </a:lnTo>
                <a:lnTo>
                  <a:pt x="1038" y="1719"/>
                </a:lnTo>
                <a:lnTo>
                  <a:pt x="1020" y="1725"/>
                </a:lnTo>
                <a:lnTo>
                  <a:pt x="895" y="1753"/>
                </a:lnTo>
                <a:lnTo>
                  <a:pt x="895" y="1770"/>
                </a:lnTo>
                <a:lnTo>
                  <a:pt x="892" y="1785"/>
                </a:lnTo>
                <a:lnTo>
                  <a:pt x="885" y="1798"/>
                </a:lnTo>
                <a:lnTo>
                  <a:pt x="873" y="1808"/>
                </a:lnTo>
                <a:lnTo>
                  <a:pt x="859" y="1814"/>
                </a:lnTo>
                <a:lnTo>
                  <a:pt x="765" y="1833"/>
                </a:lnTo>
                <a:lnTo>
                  <a:pt x="765" y="1864"/>
                </a:lnTo>
                <a:lnTo>
                  <a:pt x="765" y="1902"/>
                </a:lnTo>
                <a:lnTo>
                  <a:pt x="766" y="1947"/>
                </a:lnTo>
                <a:lnTo>
                  <a:pt x="767" y="1995"/>
                </a:lnTo>
                <a:lnTo>
                  <a:pt x="767" y="2048"/>
                </a:lnTo>
                <a:lnTo>
                  <a:pt x="769" y="2100"/>
                </a:lnTo>
                <a:lnTo>
                  <a:pt x="770" y="2154"/>
                </a:lnTo>
                <a:lnTo>
                  <a:pt x="773" y="2206"/>
                </a:lnTo>
                <a:lnTo>
                  <a:pt x="775" y="2240"/>
                </a:lnTo>
                <a:lnTo>
                  <a:pt x="775" y="2273"/>
                </a:lnTo>
                <a:lnTo>
                  <a:pt x="774" y="2306"/>
                </a:lnTo>
                <a:lnTo>
                  <a:pt x="773" y="2337"/>
                </a:lnTo>
                <a:lnTo>
                  <a:pt x="768" y="2367"/>
                </a:lnTo>
                <a:lnTo>
                  <a:pt x="763" y="2396"/>
                </a:lnTo>
                <a:lnTo>
                  <a:pt x="754" y="2423"/>
                </a:lnTo>
                <a:lnTo>
                  <a:pt x="742" y="2449"/>
                </a:lnTo>
                <a:lnTo>
                  <a:pt x="729" y="2472"/>
                </a:lnTo>
                <a:lnTo>
                  <a:pt x="711" y="2495"/>
                </a:lnTo>
                <a:lnTo>
                  <a:pt x="690" y="2515"/>
                </a:lnTo>
                <a:lnTo>
                  <a:pt x="664" y="2533"/>
                </a:lnTo>
                <a:lnTo>
                  <a:pt x="634" y="2550"/>
                </a:lnTo>
                <a:lnTo>
                  <a:pt x="599" y="2563"/>
                </a:lnTo>
                <a:lnTo>
                  <a:pt x="560" y="2574"/>
                </a:lnTo>
                <a:lnTo>
                  <a:pt x="518" y="2581"/>
                </a:lnTo>
                <a:lnTo>
                  <a:pt x="476" y="2587"/>
                </a:lnTo>
                <a:lnTo>
                  <a:pt x="431" y="2588"/>
                </a:lnTo>
                <a:lnTo>
                  <a:pt x="389" y="2587"/>
                </a:lnTo>
                <a:lnTo>
                  <a:pt x="346" y="2582"/>
                </a:lnTo>
                <a:lnTo>
                  <a:pt x="305" y="2575"/>
                </a:lnTo>
                <a:lnTo>
                  <a:pt x="264" y="2566"/>
                </a:lnTo>
                <a:lnTo>
                  <a:pt x="225" y="2554"/>
                </a:lnTo>
                <a:lnTo>
                  <a:pt x="188" y="2540"/>
                </a:lnTo>
                <a:lnTo>
                  <a:pt x="155" y="2523"/>
                </a:lnTo>
                <a:lnTo>
                  <a:pt x="124" y="2503"/>
                </a:lnTo>
                <a:lnTo>
                  <a:pt x="97" y="2480"/>
                </a:lnTo>
                <a:lnTo>
                  <a:pt x="75" y="2456"/>
                </a:lnTo>
                <a:lnTo>
                  <a:pt x="57" y="2429"/>
                </a:lnTo>
                <a:lnTo>
                  <a:pt x="48" y="2410"/>
                </a:lnTo>
                <a:lnTo>
                  <a:pt x="39" y="2389"/>
                </a:lnTo>
                <a:lnTo>
                  <a:pt x="31" y="2367"/>
                </a:lnTo>
                <a:lnTo>
                  <a:pt x="26" y="2344"/>
                </a:lnTo>
                <a:lnTo>
                  <a:pt x="20" y="2318"/>
                </a:lnTo>
                <a:lnTo>
                  <a:pt x="16" y="2290"/>
                </a:lnTo>
                <a:lnTo>
                  <a:pt x="11" y="2260"/>
                </a:lnTo>
                <a:lnTo>
                  <a:pt x="8" y="2225"/>
                </a:lnTo>
                <a:lnTo>
                  <a:pt x="6" y="2187"/>
                </a:lnTo>
                <a:lnTo>
                  <a:pt x="3" y="2144"/>
                </a:lnTo>
                <a:lnTo>
                  <a:pt x="2" y="2097"/>
                </a:lnTo>
                <a:lnTo>
                  <a:pt x="1" y="2043"/>
                </a:lnTo>
                <a:lnTo>
                  <a:pt x="1" y="1984"/>
                </a:lnTo>
                <a:lnTo>
                  <a:pt x="0" y="1919"/>
                </a:lnTo>
                <a:lnTo>
                  <a:pt x="0" y="1847"/>
                </a:lnTo>
                <a:lnTo>
                  <a:pt x="0" y="1835"/>
                </a:lnTo>
                <a:lnTo>
                  <a:pt x="0" y="1681"/>
                </a:lnTo>
                <a:lnTo>
                  <a:pt x="0" y="1561"/>
                </a:lnTo>
                <a:lnTo>
                  <a:pt x="2" y="1463"/>
                </a:lnTo>
                <a:lnTo>
                  <a:pt x="10" y="1368"/>
                </a:lnTo>
                <a:lnTo>
                  <a:pt x="21" y="1276"/>
                </a:lnTo>
                <a:lnTo>
                  <a:pt x="36" y="1188"/>
                </a:lnTo>
                <a:lnTo>
                  <a:pt x="53" y="1104"/>
                </a:lnTo>
                <a:lnTo>
                  <a:pt x="73" y="1023"/>
                </a:lnTo>
                <a:lnTo>
                  <a:pt x="95" y="947"/>
                </a:lnTo>
                <a:lnTo>
                  <a:pt x="118" y="874"/>
                </a:lnTo>
                <a:lnTo>
                  <a:pt x="141" y="806"/>
                </a:lnTo>
                <a:lnTo>
                  <a:pt x="166" y="744"/>
                </a:lnTo>
                <a:lnTo>
                  <a:pt x="189" y="684"/>
                </a:lnTo>
                <a:lnTo>
                  <a:pt x="212" y="630"/>
                </a:lnTo>
                <a:lnTo>
                  <a:pt x="232" y="580"/>
                </a:lnTo>
                <a:lnTo>
                  <a:pt x="243" y="557"/>
                </a:lnTo>
                <a:lnTo>
                  <a:pt x="252" y="533"/>
                </a:lnTo>
                <a:lnTo>
                  <a:pt x="262" y="511"/>
                </a:lnTo>
                <a:lnTo>
                  <a:pt x="270" y="490"/>
                </a:lnTo>
                <a:lnTo>
                  <a:pt x="277" y="471"/>
                </a:lnTo>
                <a:lnTo>
                  <a:pt x="282" y="454"/>
                </a:lnTo>
                <a:lnTo>
                  <a:pt x="286" y="442"/>
                </a:lnTo>
                <a:lnTo>
                  <a:pt x="287" y="432"/>
                </a:lnTo>
                <a:lnTo>
                  <a:pt x="286" y="401"/>
                </a:lnTo>
                <a:lnTo>
                  <a:pt x="281" y="373"/>
                </a:lnTo>
                <a:lnTo>
                  <a:pt x="274" y="349"/>
                </a:lnTo>
                <a:lnTo>
                  <a:pt x="266" y="328"/>
                </a:lnTo>
                <a:lnTo>
                  <a:pt x="259" y="310"/>
                </a:lnTo>
                <a:lnTo>
                  <a:pt x="249" y="282"/>
                </a:lnTo>
                <a:lnTo>
                  <a:pt x="242" y="253"/>
                </a:lnTo>
                <a:lnTo>
                  <a:pt x="240" y="224"/>
                </a:lnTo>
                <a:lnTo>
                  <a:pt x="242" y="189"/>
                </a:lnTo>
                <a:lnTo>
                  <a:pt x="251" y="157"/>
                </a:lnTo>
                <a:lnTo>
                  <a:pt x="264" y="126"/>
                </a:lnTo>
                <a:lnTo>
                  <a:pt x="283" y="98"/>
                </a:lnTo>
                <a:lnTo>
                  <a:pt x="306" y="74"/>
                </a:lnTo>
                <a:lnTo>
                  <a:pt x="334" y="54"/>
                </a:lnTo>
                <a:lnTo>
                  <a:pt x="364" y="38"/>
                </a:lnTo>
                <a:lnTo>
                  <a:pt x="422" y="15"/>
                </a:lnTo>
                <a:lnTo>
                  <a:pt x="459" y="4"/>
                </a:lnTo>
                <a:lnTo>
                  <a:pt x="49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-806161" y="451940"/>
            <a:ext cx="11132152" cy="392112"/>
          </a:xfrm>
        </p:spPr>
        <p:txBody>
          <a:bodyPr/>
          <a:lstStyle/>
          <a:p>
            <a:r>
              <a:rPr lang="ru-RU" sz="3200" dirty="0" smtClean="0">
                <a:latin typeface="Segoe UI Light" panose="020B0502040204020203" pitchFamily="34" charset="0"/>
              </a:rPr>
              <a:t>Жизненный цикл объекта</a:t>
            </a:r>
            <a:endParaRPr lang="en-US" sz="3200" dirty="0">
              <a:latin typeface="Segoe UI Light" panose="020B0502040204020203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0460" y="2129330"/>
            <a:ext cx="1483529" cy="3894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Технико-экономическое обоснование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60462" y="2698749"/>
            <a:ext cx="1483529" cy="33435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Территориальное планирование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47659" y="3174910"/>
            <a:ext cx="1483529" cy="33435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Инженерные изыскания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887635" y="4294794"/>
            <a:ext cx="1483529" cy="33435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Рабочая документация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498581" y="2476481"/>
            <a:ext cx="1483529" cy="3343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Строительный контроль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498581" y="2952643"/>
            <a:ext cx="1483529" cy="3343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Управление дорожно-строительной 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498581" y="3416283"/>
            <a:ext cx="1483529" cy="3343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Подготовка производства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133602" y="1328145"/>
            <a:ext cx="1483529" cy="3343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Капитальный ремонт, ремонт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018153" y="1328145"/>
            <a:ext cx="1483529" cy="3343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Эксплуатация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892011" y="1328143"/>
            <a:ext cx="1483529" cy="3343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Управление имуществом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498581" y="1962151"/>
            <a:ext cx="1483529" cy="3343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Управление временем и ресурсами</a:t>
            </a:r>
          </a:p>
        </p:txBody>
      </p:sp>
      <p:sp>
        <p:nvSpPr>
          <p:cNvPr id="20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018150" y="4294794"/>
            <a:ext cx="1483529" cy="33435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Проектная документация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133601" y="4294794"/>
            <a:ext cx="1483529" cy="33435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800" b="1" dirty="0"/>
              <a:t>Инженерные изыскания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39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2" grpId="0" animBg="1"/>
      <p:bldP spid="33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7444" y="451940"/>
            <a:ext cx="8349115" cy="392112"/>
          </a:xfrm>
        </p:spPr>
        <p:txBody>
          <a:bodyPr/>
          <a:lstStyle/>
          <a:p>
            <a:r>
              <a:rPr lang="ru-RU" sz="2800" dirty="0" smtClean="0">
                <a:latin typeface="Segoe UI Light" panose="020B0502040204020203" pitchFamily="34" charset="0"/>
              </a:rPr>
              <a:t>Ключевые моменты технологии </a:t>
            </a:r>
            <a:r>
              <a:rPr lang="en-US" sz="2800" dirty="0" smtClean="0">
                <a:latin typeface="Segoe UI Light" panose="020B0502040204020203" pitchFamily="34" charset="0"/>
              </a:rPr>
              <a:t>BIM</a:t>
            </a:r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7382" y="819151"/>
            <a:ext cx="8007019" cy="261609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ru-RU" sz="1500" dirty="0"/>
          </a:p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Среда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общих данных для интеграции рабочих групп и публикации проектных моделей для экспертизы и заказчика</a:t>
            </a:r>
          </a:p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Механизм рецензирования (комментирования замечаний к модели и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документации)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Segoe UI Light" panose="020B0502040204020203" pitchFamily="34" charset="0"/>
            </a:endParaRPr>
          </a:p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САПР, поддерживающие технологию параметрического 3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D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-моделирования и проверки качества модели (оценка коллизий)</a:t>
            </a:r>
          </a:p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Унификация форматов моделей для передачи между этапами жизненного цикла объекта</a:t>
            </a:r>
          </a:p>
          <a:p>
            <a:pPr>
              <a:lnSpc>
                <a:spcPct val="150000"/>
              </a:lnSpc>
            </a:pPr>
            <a:endParaRPr lang="ru-RU" sz="1400" dirty="0"/>
          </a:p>
        </p:txBody>
      </p:sp>
      <p:sp>
        <p:nvSpPr>
          <p:cNvPr id="4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9" y="3492533"/>
            <a:ext cx="2727882" cy="147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27" y="3504880"/>
            <a:ext cx="2514599" cy="148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492533"/>
            <a:ext cx="2425701" cy="14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08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60938763"/>
              </p:ext>
            </p:extLst>
          </p:nvPr>
        </p:nvGraphicFramePr>
        <p:xfrm>
          <a:off x="396887" y="887704"/>
          <a:ext cx="8408947" cy="1156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Picture 4" descr="http://dwglogo.com/wp-content/uploads/2015/12/1920px-Autodesk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2" y="1717486"/>
            <a:ext cx="1195376" cy="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freelance-tomsk.ru/files/logo-1200x3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7" y="2223547"/>
            <a:ext cx="1437165" cy="4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infocompskov.ru/upload/medialibrary/9c7/1_nauchu_sostavlyat_smety_rabotat_na_pk_grand_smeta%20vkgftzpgk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66" y="4049287"/>
            <a:ext cx="870233" cy="28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://civilax.civilax.netdna-cdn.com/wp-content/uploads/2012/10/midas-civil-2nd-advance-webinar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7" t="69853" r="5434" b="10274"/>
          <a:stretch/>
        </p:blipFill>
        <p:spPr bwMode="auto">
          <a:xfrm>
            <a:off x="2890751" y="4402720"/>
            <a:ext cx="955812" cy="44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safertech.net/wp-content/uploads/2015/08/MicrosoftProjectLogo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28" y="2644131"/>
            <a:ext cx="918776" cy="3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4" y="450527"/>
            <a:ext cx="8349115" cy="392112"/>
          </a:xfrm>
        </p:spPr>
        <p:txBody>
          <a:bodyPr/>
          <a:lstStyle/>
          <a:p>
            <a:r>
              <a:rPr lang="ru-RU" sz="2800" dirty="0" smtClean="0">
                <a:latin typeface="Segoe UI Light" panose="020B0502040204020203" pitchFamily="34" charset="0"/>
              </a:rPr>
              <a:t>Инструменты работы</a:t>
            </a:r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56" name="Freeform 11"/>
          <p:cNvSpPr>
            <a:spLocks noEditPoints="1"/>
          </p:cNvSpPr>
          <p:nvPr/>
        </p:nvSpPr>
        <p:spPr bwMode="auto">
          <a:xfrm>
            <a:off x="6437318" y="2226243"/>
            <a:ext cx="494037" cy="336288"/>
          </a:xfrm>
          <a:custGeom>
            <a:avLst/>
            <a:gdLst>
              <a:gd name="T0" fmla="*/ 393 w 3330"/>
              <a:gd name="T1" fmla="*/ 1404 h 3020"/>
              <a:gd name="T2" fmla="*/ 398 w 3330"/>
              <a:gd name="T3" fmla="*/ 2034 h 3020"/>
              <a:gd name="T4" fmla="*/ 679 w 3330"/>
              <a:gd name="T5" fmla="*/ 2107 h 3020"/>
              <a:gd name="T6" fmla="*/ 695 w 3330"/>
              <a:gd name="T7" fmla="*/ 2100 h 3020"/>
              <a:gd name="T8" fmla="*/ 699 w 3330"/>
              <a:gd name="T9" fmla="*/ 2088 h 3020"/>
              <a:gd name="T10" fmla="*/ 693 w 3330"/>
              <a:gd name="T11" fmla="*/ 1393 h 3020"/>
              <a:gd name="T12" fmla="*/ 1238 w 3330"/>
              <a:gd name="T13" fmla="*/ 1375 h 3020"/>
              <a:gd name="T14" fmla="*/ 822 w 3330"/>
              <a:gd name="T15" fmla="*/ 1403 h 3020"/>
              <a:gd name="T16" fmla="*/ 836 w 3330"/>
              <a:gd name="T17" fmla="*/ 2147 h 3020"/>
              <a:gd name="T18" fmla="*/ 1242 w 3330"/>
              <a:gd name="T19" fmla="*/ 2249 h 3020"/>
              <a:gd name="T20" fmla="*/ 1256 w 3330"/>
              <a:gd name="T21" fmla="*/ 2238 h 3020"/>
              <a:gd name="T22" fmla="*/ 1258 w 3330"/>
              <a:gd name="T23" fmla="*/ 1390 h 3020"/>
              <a:gd name="T24" fmla="*/ 1248 w 3330"/>
              <a:gd name="T25" fmla="*/ 1377 h 3020"/>
              <a:gd name="T26" fmla="*/ 2616 w 3330"/>
              <a:gd name="T27" fmla="*/ 1363 h 3020"/>
              <a:gd name="T28" fmla="*/ 2603 w 3330"/>
              <a:gd name="T29" fmla="*/ 1373 h 3020"/>
              <a:gd name="T30" fmla="*/ 2603 w 3330"/>
              <a:gd name="T31" fmla="*/ 2768 h 3020"/>
              <a:gd name="T32" fmla="*/ 2618 w 3330"/>
              <a:gd name="T33" fmla="*/ 2781 h 3020"/>
              <a:gd name="T34" fmla="*/ 2632 w 3330"/>
              <a:gd name="T35" fmla="*/ 2778 h 3020"/>
              <a:gd name="T36" fmla="*/ 3131 w 3330"/>
              <a:gd name="T37" fmla="*/ 2424 h 3020"/>
              <a:gd name="T38" fmla="*/ 3123 w 3330"/>
              <a:gd name="T39" fmla="*/ 1387 h 3020"/>
              <a:gd name="T40" fmla="*/ 1486 w 3330"/>
              <a:gd name="T41" fmla="*/ 1369 h 3020"/>
              <a:gd name="T42" fmla="*/ 1468 w 3330"/>
              <a:gd name="T43" fmla="*/ 2293 h 3020"/>
              <a:gd name="T44" fmla="*/ 2124 w 3330"/>
              <a:gd name="T45" fmla="*/ 2475 h 3020"/>
              <a:gd name="T46" fmla="*/ 2137 w 3330"/>
              <a:gd name="T47" fmla="*/ 2474 h 3020"/>
              <a:gd name="T48" fmla="*/ 2147 w 3330"/>
              <a:gd name="T49" fmla="*/ 2460 h 3020"/>
              <a:gd name="T50" fmla="*/ 2148 w 3330"/>
              <a:gd name="T51" fmla="*/ 1369 h 3020"/>
              <a:gd name="T52" fmla="*/ 2139 w 3330"/>
              <a:gd name="T53" fmla="*/ 1357 h 3020"/>
              <a:gd name="T54" fmla="*/ 1487 w 3330"/>
              <a:gd name="T55" fmla="*/ 284 h 3020"/>
              <a:gd name="T56" fmla="*/ 1472 w 3330"/>
              <a:gd name="T57" fmla="*/ 291 h 3020"/>
              <a:gd name="T58" fmla="*/ 1468 w 3330"/>
              <a:gd name="T59" fmla="*/ 1026 h 3020"/>
              <a:gd name="T60" fmla="*/ 1474 w 3330"/>
              <a:gd name="T61" fmla="*/ 1041 h 3020"/>
              <a:gd name="T62" fmla="*/ 1488 w 3330"/>
              <a:gd name="T63" fmla="*/ 1045 h 3020"/>
              <a:gd name="T64" fmla="*/ 1962 w 3330"/>
              <a:gd name="T65" fmla="*/ 973 h 3020"/>
              <a:gd name="T66" fmla="*/ 1957 w 3330"/>
              <a:gd name="T67" fmla="*/ 398 h 3020"/>
              <a:gd name="T68" fmla="*/ 1130 w 3330"/>
              <a:gd name="T69" fmla="*/ 250 h 3020"/>
              <a:gd name="T70" fmla="*/ 175 w 3330"/>
              <a:gd name="T71" fmla="*/ 648 h 3020"/>
              <a:gd name="T72" fmla="*/ 175 w 3330"/>
              <a:gd name="T73" fmla="*/ 1209 h 3020"/>
              <a:gd name="T74" fmla="*/ 189 w 3330"/>
              <a:gd name="T75" fmla="*/ 1220 h 3020"/>
              <a:gd name="T76" fmla="*/ 1131 w 3330"/>
              <a:gd name="T77" fmla="*/ 1093 h 3020"/>
              <a:gd name="T78" fmla="*/ 1148 w 3330"/>
              <a:gd name="T79" fmla="*/ 269 h 3020"/>
              <a:gd name="T80" fmla="*/ 1139 w 3330"/>
              <a:gd name="T81" fmla="*/ 253 h 3020"/>
              <a:gd name="T82" fmla="*/ 2143 w 3330"/>
              <a:gd name="T83" fmla="*/ 234 h 3020"/>
              <a:gd name="T84" fmla="*/ 2184 w 3330"/>
              <a:gd name="T85" fmla="*/ 273 h 3020"/>
              <a:gd name="T86" fmla="*/ 2324 w 3330"/>
              <a:gd name="T87" fmla="*/ 855 h 3020"/>
              <a:gd name="T88" fmla="*/ 2333 w 3330"/>
              <a:gd name="T89" fmla="*/ 855 h 3020"/>
              <a:gd name="T90" fmla="*/ 2343 w 3330"/>
              <a:gd name="T91" fmla="*/ 856 h 3020"/>
              <a:gd name="T92" fmla="*/ 3302 w 3330"/>
              <a:gd name="T93" fmla="*/ 1105 h 3020"/>
              <a:gd name="T94" fmla="*/ 3330 w 3330"/>
              <a:gd name="T95" fmla="*/ 1154 h 3020"/>
              <a:gd name="T96" fmla="*/ 3316 w 3330"/>
              <a:gd name="T97" fmla="*/ 2346 h 3020"/>
              <a:gd name="T98" fmla="*/ 2357 w 3330"/>
              <a:gd name="T99" fmla="*/ 3014 h 3020"/>
              <a:gd name="T100" fmla="*/ 2319 w 3330"/>
              <a:gd name="T101" fmla="*/ 3019 h 3020"/>
              <a:gd name="T102" fmla="*/ 262 w 3330"/>
              <a:gd name="T103" fmla="*/ 2266 h 3020"/>
              <a:gd name="T104" fmla="*/ 240 w 3330"/>
              <a:gd name="T105" fmla="*/ 1991 h 3020"/>
              <a:gd name="T106" fmla="*/ 146 w 3330"/>
              <a:gd name="T107" fmla="*/ 1371 h 3020"/>
              <a:gd name="T108" fmla="*/ 97 w 3330"/>
              <a:gd name="T109" fmla="*/ 1344 h 3020"/>
              <a:gd name="T110" fmla="*/ 80 w 3330"/>
              <a:gd name="T111" fmla="*/ 764 h 3020"/>
              <a:gd name="T112" fmla="*/ 26 w 3330"/>
              <a:gd name="T113" fmla="*/ 759 h 3020"/>
              <a:gd name="T114" fmla="*/ 0 w 3330"/>
              <a:gd name="T115" fmla="*/ 711 h 3020"/>
              <a:gd name="T116" fmla="*/ 19 w 3330"/>
              <a:gd name="T117" fmla="*/ 567 h 3020"/>
              <a:gd name="T118" fmla="*/ 1240 w 3330"/>
              <a:gd name="T119" fmla="*/ 0 h 3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0" h="3020">
                <a:moveTo>
                  <a:pt x="679" y="1388"/>
                </a:moveTo>
                <a:lnTo>
                  <a:pt x="409" y="1395"/>
                </a:lnTo>
                <a:lnTo>
                  <a:pt x="400" y="1397"/>
                </a:lnTo>
                <a:lnTo>
                  <a:pt x="393" y="1404"/>
                </a:lnTo>
                <a:lnTo>
                  <a:pt x="391" y="1415"/>
                </a:lnTo>
                <a:lnTo>
                  <a:pt x="391" y="2020"/>
                </a:lnTo>
                <a:lnTo>
                  <a:pt x="393" y="2028"/>
                </a:lnTo>
                <a:lnTo>
                  <a:pt x="398" y="2034"/>
                </a:lnTo>
                <a:lnTo>
                  <a:pt x="405" y="2038"/>
                </a:lnTo>
                <a:lnTo>
                  <a:pt x="674" y="2107"/>
                </a:lnTo>
                <a:lnTo>
                  <a:pt x="677" y="2107"/>
                </a:lnTo>
                <a:lnTo>
                  <a:pt x="679" y="2107"/>
                </a:lnTo>
                <a:lnTo>
                  <a:pt x="683" y="2107"/>
                </a:lnTo>
                <a:lnTo>
                  <a:pt x="687" y="2106"/>
                </a:lnTo>
                <a:lnTo>
                  <a:pt x="692" y="2103"/>
                </a:lnTo>
                <a:lnTo>
                  <a:pt x="695" y="2100"/>
                </a:lnTo>
                <a:lnTo>
                  <a:pt x="697" y="2097"/>
                </a:lnTo>
                <a:lnTo>
                  <a:pt x="698" y="2093"/>
                </a:lnTo>
                <a:lnTo>
                  <a:pt x="699" y="2088"/>
                </a:lnTo>
                <a:lnTo>
                  <a:pt x="699" y="2088"/>
                </a:lnTo>
                <a:lnTo>
                  <a:pt x="699" y="1407"/>
                </a:lnTo>
                <a:lnTo>
                  <a:pt x="699" y="1402"/>
                </a:lnTo>
                <a:lnTo>
                  <a:pt x="696" y="1398"/>
                </a:lnTo>
                <a:lnTo>
                  <a:pt x="693" y="1393"/>
                </a:lnTo>
                <a:lnTo>
                  <a:pt x="689" y="1391"/>
                </a:lnTo>
                <a:lnTo>
                  <a:pt x="684" y="1389"/>
                </a:lnTo>
                <a:lnTo>
                  <a:pt x="679" y="1388"/>
                </a:lnTo>
                <a:close/>
                <a:moveTo>
                  <a:pt x="1238" y="1375"/>
                </a:moveTo>
                <a:lnTo>
                  <a:pt x="840" y="1384"/>
                </a:lnTo>
                <a:lnTo>
                  <a:pt x="831" y="1387"/>
                </a:lnTo>
                <a:lnTo>
                  <a:pt x="824" y="1394"/>
                </a:lnTo>
                <a:lnTo>
                  <a:pt x="822" y="1403"/>
                </a:lnTo>
                <a:lnTo>
                  <a:pt x="822" y="2129"/>
                </a:lnTo>
                <a:lnTo>
                  <a:pt x="824" y="2137"/>
                </a:lnTo>
                <a:lnTo>
                  <a:pt x="829" y="2143"/>
                </a:lnTo>
                <a:lnTo>
                  <a:pt x="836" y="2147"/>
                </a:lnTo>
                <a:lnTo>
                  <a:pt x="1234" y="2249"/>
                </a:lnTo>
                <a:lnTo>
                  <a:pt x="1236" y="2249"/>
                </a:lnTo>
                <a:lnTo>
                  <a:pt x="1238" y="2249"/>
                </a:lnTo>
                <a:lnTo>
                  <a:pt x="1242" y="2249"/>
                </a:lnTo>
                <a:lnTo>
                  <a:pt x="1246" y="2248"/>
                </a:lnTo>
                <a:lnTo>
                  <a:pt x="1251" y="2245"/>
                </a:lnTo>
                <a:lnTo>
                  <a:pt x="1254" y="2243"/>
                </a:lnTo>
                <a:lnTo>
                  <a:pt x="1256" y="2238"/>
                </a:lnTo>
                <a:lnTo>
                  <a:pt x="1258" y="2234"/>
                </a:lnTo>
                <a:lnTo>
                  <a:pt x="1258" y="2230"/>
                </a:lnTo>
                <a:lnTo>
                  <a:pt x="1258" y="1394"/>
                </a:lnTo>
                <a:lnTo>
                  <a:pt x="1258" y="1390"/>
                </a:lnTo>
                <a:lnTo>
                  <a:pt x="1257" y="1386"/>
                </a:lnTo>
                <a:lnTo>
                  <a:pt x="1255" y="1383"/>
                </a:lnTo>
                <a:lnTo>
                  <a:pt x="1252" y="1380"/>
                </a:lnTo>
                <a:lnTo>
                  <a:pt x="1248" y="1377"/>
                </a:lnTo>
                <a:lnTo>
                  <a:pt x="1243" y="1375"/>
                </a:lnTo>
                <a:lnTo>
                  <a:pt x="1238" y="1375"/>
                </a:lnTo>
                <a:close/>
                <a:moveTo>
                  <a:pt x="2621" y="1362"/>
                </a:moveTo>
                <a:lnTo>
                  <a:pt x="2616" y="1363"/>
                </a:lnTo>
                <a:lnTo>
                  <a:pt x="2612" y="1364"/>
                </a:lnTo>
                <a:lnTo>
                  <a:pt x="2607" y="1367"/>
                </a:lnTo>
                <a:lnTo>
                  <a:pt x="2605" y="1370"/>
                </a:lnTo>
                <a:lnTo>
                  <a:pt x="2603" y="1373"/>
                </a:lnTo>
                <a:lnTo>
                  <a:pt x="2602" y="1377"/>
                </a:lnTo>
                <a:lnTo>
                  <a:pt x="2602" y="1381"/>
                </a:lnTo>
                <a:lnTo>
                  <a:pt x="2602" y="2761"/>
                </a:lnTo>
                <a:lnTo>
                  <a:pt x="2603" y="2768"/>
                </a:lnTo>
                <a:lnTo>
                  <a:pt x="2606" y="2774"/>
                </a:lnTo>
                <a:lnTo>
                  <a:pt x="2612" y="2779"/>
                </a:lnTo>
                <a:lnTo>
                  <a:pt x="2615" y="2780"/>
                </a:lnTo>
                <a:lnTo>
                  <a:pt x="2618" y="2781"/>
                </a:lnTo>
                <a:lnTo>
                  <a:pt x="2620" y="2781"/>
                </a:lnTo>
                <a:lnTo>
                  <a:pt x="2624" y="2780"/>
                </a:lnTo>
                <a:lnTo>
                  <a:pt x="2629" y="2779"/>
                </a:lnTo>
                <a:lnTo>
                  <a:pt x="2632" y="2778"/>
                </a:lnTo>
                <a:lnTo>
                  <a:pt x="3124" y="2435"/>
                </a:lnTo>
                <a:lnTo>
                  <a:pt x="3127" y="2432"/>
                </a:lnTo>
                <a:lnTo>
                  <a:pt x="3130" y="2428"/>
                </a:lnTo>
                <a:lnTo>
                  <a:pt x="3131" y="2424"/>
                </a:lnTo>
                <a:lnTo>
                  <a:pt x="3132" y="2419"/>
                </a:lnTo>
                <a:lnTo>
                  <a:pt x="3132" y="1403"/>
                </a:lnTo>
                <a:lnTo>
                  <a:pt x="3130" y="1394"/>
                </a:lnTo>
                <a:lnTo>
                  <a:pt x="3123" y="1387"/>
                </a:lnTo>
                <a:lnTo>
                  <a:pt x="3114" y="1385"/>
                </a:lnTo>
                <a:lnTo>
                  <a:pt x="2621" y="1362"/>
                </a:lnTo>
                <a:close/>
                <a:moveTo>
                  <a:pt x="2129" y="1354"/>
                </a:moveTo>
                <a:lnTo>
                  <a:pt x="1486" y="1369"/>
                </a:lnTo>
                <a:lnTo>
                  <a:pt x="1477" y="1372"/>
                </a:lnTo>
                <a:lnTo>
                  <a:pt x="1470" y="1378"/>
                </a:lnTo>
                <a:lnTo>
                  <a:pt x="1468" y="1388"/>
                </a:lnTo>
                <a:lnTo>
                  <a:pt x="1468" y="2293"/>
                </a:lnTo>
                <a:lnTo>
                  <a:pt x="1469" y="2301"/>
                </a:lnTo>
                <a:lnTo>
                  <a:pt x="1474" y="2307"/>
                </a:lnTo>
                <a:lnTo>
                  <a:pt x="1482" y="2311"/>
                </a:lnTo>
                <a:lnTo>
                  <a:pt x="2124" y="2475"/>
                </a:lnTo>
                <a:lnTo>
                  <a:pt x="2127" y="2475"/>
                </a:lnTo>
                <a:lnTo>
                  <a:pt x="2129" y="2475"/>
                </a:lnTo>
                <a:lnTo>
                  <a:pt x="2133" y="2475"/>
                </a:lnTo>
                <a:lnTo>
                  <a:pt x="2137" y="2474"/>
                </a:lnTo>
                <a:lnTo>
                  <a:pt x="2140" y="2472"/>
                </a:lnTo>
                <a:lnTo>
                  <a:pt x="2144" y="2469"/>
                </a:lnTo>
                <a:lnTo>
                  <a:pt x="2146" y="2464"/>
                </a:lnTo>
                <a:lnTo>
                  <a:pt x="2147" y="2460"/>
                </a:lnTo>
                <a:lnTo>
                  <a:pt x="2148" y="2456"/>
                </a:lnTo>
                <a:lnTo>
                  <a:pt x="2148" y="2456"/>
                </a:lnTo>
                <a:lnTo>
                  <a:pt x="2148" y="1372"/>
                </a:lnTo>
                <a:lnTo>
                  <a:pt x="2148" y="1369"/>
                </a:lnTo>
                <a:lnTo>
                  <a:pt x="2146" y="1365"/>
                </a:lnTo>
                <a:lnTo>
                  <a:pt x="2145" y="1362"/>
                </a:lnTo>
                <a:lnTo>
                  <a:pt x="2142" y="1359"/>
                </a:lnTo>
                <a:lnTo>
                  <a:pt x="2139" y="1357"/>
                </a:lnTo>
                <a:lnTo>
                  <a:pt x="2136" y="1355"/>
                </a:lnTo>
                <a:lnTo>
                  <a:pt x="2132" y="1354"/>
                </a:lnTo>
                <a:lnTo>
                  <a:pt x="2129" y="1354"/>
                </a:lnTo>
                <a:close/>
                <a:moveTo>
                  <a:pt x="1487" y="284"/>
                </a:moveTo>
                <a:lnTo>
                  <a:pt x="1482" y="284"/>
                </a:lnTo>
                <a:lnTo>
                  <a:pt x="1478" y="285"/>
                </a:lnTo>
                <a:lnTo>
                  <a:pt x="1475" y="288"/>
                </a:lnTo>
                <a:lnTo>
                  <a:pt x="1472" y="291"/>
                </a:lnTo>
                <a:lnTo>
                  <a:pt x="1470" y="294"/>
                </a:lnTo>
                <a:lnTo>
                  <a:pt x="1468" y="298"/>
                </a:lnTo>
                <a:lnTo>
                  <a:pt x="1468" y="302"/>
                </a:lnTo>
                <a:lnTo>
                  <a:pt x="1468" y="1026"/>
                </a:lnTo>
                <a:lnTo>
                  <a:pt x="1468" y="1030"/>
                </a:lnTo>
                <a:lnTo>
                  <a:pt x="1469" y="1035"/>
                </a:lnTo>
                <a:lnTo>
                  <a:pt x="1471" y="1038"/>
                </a:lnTo>
                <a:lnTo>
                  <a:pt x="1474" y="1041"/>
                </a:lnTo>
                <a:lnTo>
                  <a:pt x="1478" y="1043"/>
                </a:lnTo>
                <a:lnTo>
                  <a:pt x="1482" y="1045"/>
                </a:lnTo>
                <a:lnTo>
                  <a:pt x="1486" y="1045"/>
                </a:lnTo>
                <a:lnTo>
                  <a:pt x="1488" y="1045"/>
                </a:lnTo>
                <a:lnTo>
                  <a:pt x="1489" y="1045"/>
                </a:lnTo>
                <a:lnTo>
                  <a:pt x="1948" y="983"/>
                </a:lnTo>
                <a:lnTo>
                  <a:pt x="1956" y="980"/>
                </a:lnTo>
                <a:lnTo>
                  <a:pt x="1962" y="973"/>
                </a:lnTo>
                <a:lnTo>
                  <a:pt x="1965" y="964"/>
                </a:lnTo>
                <a:lnTo>
                  <a:pt x="1965" y="412"/>
                </a:lnTo>
                <a:lnTo>
                  <a:pt x="1962" y="404"/>
                </a:lnTo>
                <a:lnTo>
                  <a:pt x="1957" y="398"/>
                </a:lnTo>
                <a:lnTo>
                  <a:pt x="1950" y="394"/>
                </a:lnTo>
                <a:lnTo>
                  <a:pt x="1491" y="284"/>
                </a:lnTo>
                <a:lnTo>
                  <a:pt x="1487" y="284"/>
                </a:lnTo>
                <a:close/>
                <a:moveTo>
                  <a:pt x="1130" y="250"/>
                </a:moveTo>
                <a:lnTo>
                  <a:pt x="1121" y="252"/>
                </a:lnTo>
                <a:lnTo>
                  <a:pt x="186" y="638"/>
                </a:lnTo>
                <a:lnTo>
                  <a:pt x="180" y="642"/>
                </a:lnTo>
                <a:lnTo>
                  <a:pt x="175" y="648"/>
                </a:lnTo>
                <a:lnTo>
                  <a:pt x="174" y="655"/>
                </a:lnTo>
                <a:lnTo>
                  <a:pt x="174" y="1202"/>
                </a:lnTo>
                <a:lnTo>
                  <a:pt x="174" y="1206"/>
                </a:lnTo>
                <a:lnTo>
                  <a:pt x="175" y="1209"/>
                </a:lnTo>
                <a:lnTo>
                  <a:pt x="177" y="1213"/>
                </a:lnTo>
                <a:lnTo>
                  <a:pt x="181" y="1215"/>
                </a:lnTo>
                <a:lnTo>
                  <a:pt x="185" y="1218"/>
                </a:lnTo>
                <a:lnTo>
                  <a:pt x="189" y="1220"/>
                </a:lnTo>
                <a:lnTo>
                  <a:pt x="194" y="1220"/>
                </a:lnTo>
                <a:lnTo>
                  <a:pt x="195" y="1220"/>
                </a:lnTo>
                <a:lnTo>
                  <a:pt x="196" y="1220"/>
                </a:lnTo>
                <a:lnTo>
                  <a:pt x="1131" y="1093"/>
                </a:lnTo>
                <a:lnTo>
                  <a:pt x="1139" y="1090"/>
                </a:lnTo>
                <a:lnTo>
                  <a:pt x="1145" y="1083"/>
                </a:lnTo>
                <a:lnTo>
                  <a:pt x="1148" y="1074"/>
                </a:lnTo>
                <a:lnTo>
                  <a:pt x="1148" y="269"/>
                </a:lnTo>
                <a:lnTo>
                  <a:pt x="1146" y="264"/>
                </a:lnTo>
                <a:lnTo>
                  <a:pt x="1145" y="260"/>
                </a:lnTo>
                <a:lnTo>
                  <a:pt x="1142" y="256"/>
                </a:lnTo>
                <a:lnTo>
                  <a:pt x="1139" y="253"/>
                </a:lnTo>
                <a:lnTo>
                  <a:pt x="1130" y="250"/>
                </a:lnTo>
                <a:close/>
                <a:moveTo>
                  <a:pt x="1240" y="0"/>
                </a:moveTo>
                <a:lnTo>
                  <a:pt x="1254" y="1"/>
                </a:lnTo>
                <a:lnTo>
                  <a:pt x="2143" y="234"/>
                </a:lnTo>
                <a:lnTo>
                  <a:pt x="2157" y="240"/>
                </a:lnTo>
                <a:lnTo>
                  <a:pt x="2170" y="248"/>
                </a:lnTo>
                <a:lnTo>
                  <a:pt x="2179" y="260"/>
                </a:lnTo>
                <a:lnTo>
                  <a:pt x="2184" y="273"/>
                </a:lnTo>
                <a:lnTo>
                  <a:pt x="2186" y="289"/>
                </a:lnTo>
                <a:lnTo>
                  <a:pt x="2186" y="874"/>
                </a:lnTo>
                <a:lnTo>
                  <a:pt x="2323" y="855"/>
                </a:lnTo>
                <a:lnTo>
                  <a:pt x="2324" y="855"/>
                </a:lnTo>
                <a:lnTo>
                  <a:pt x="2326" y="855"/>
                </a:lnTo>
                <a:lnTo>
                  <a:pt x="2328" y="855"/>
                </a:lnTo>
                <a:lnTo>
                  <a:pt x="2331" y="855"/>
                </a:lnTo>
                <a:lnTo>
                  <a:pt x="2333" y="855"/>
                </a:lnTo>
                <a:lnTo>
                  <a:pt x="2336" y="855"/>
                </a:lnTo>
                <a:lnTo>
                  <a:pt x="2339" y="855"/>
                </a:lnTo>
                <a:lnTo>
                  <a:pt x="2341" y="856"/>
                </a:lnTo>
                <a:lnTo>
                  <a:pt x="2343" y="856"/>
                </a:lnTo>
                <a:lnTo>
                  <a:pt x="2344" y="856"/>
                </a:lnTo>
                <a:lnTo>
                  <a:pt x="2345" y="857"/>
                </a:lnTo>
                <a:lnTo>
                  <a:pt x="3287" y="1099"/>
                </a:lnTo>
                <a:lnTo>
                  <a:pt x="3302" y="1105"/>
                </a:lnTo>
                <a:lnTo>
                  <a:pt x="3314" y="1115"/>
                </a:lnTo>
                <a:lnTo>
                  <a:pt x="3323" y="1126"/>
                </a:lnTo>
                <a:lnTo>
                  <a:pt x="3328" y="1140"/>
                </a:lnTo>
                <a:lnTo>
                  <a:pt x="3330" y="1154"/>
                </a:lnTo>
                <a:lnTo>
                  <a:pt x="3330" y="2308"/>
                </a:lnTo>
                <a:lnTo>
                  <a:pt x="3329" y="2322"/>
                </a:lnTo>
                <a:lnTo>
                  <a:pt x="3324" y="2335"/>
                </a:lnTo>
                <a:lnTo>
                  <a:pt x="3316" y="2346"/>
                </a:lnTo>
                <a:lnTo>
                  <a:pt x="3306" y="2355"/>
                </a:lnTo>
                <a:lnTo>
                  <a:pt x="2363" y="3010"/>
                </a:lnTo>
                <a:lnTo>
                  <a:pt x="2361" y="3011"/>
                </a:lnTo>
                <a:lnTo>
                  <a:pt x="2357" y="3014"/>
                </a:lnTo>
                <a:lnTo>
                  <a:pt x="2349" y="3017"/>
                </a:lnTo>
                <a:lnTo>
                  <a:pt x="2339" y="3020"/>
                </a:lnTo>
                <a:lnTo>
                  <a:pt x="2329" y="3020"/>
                </a:lnTo>
                <a:lnTo>
                  <a:pt x="2319" y="3019"/>
                </a:lnTo>
                <a:lnTo>
                  <a:pt x="2313" y="3018"/>
                </a:lnTo>
                <a:lnTo>
                  <a:pt x="2310" y="3017"/>
                </a:lnTo>
                <a:lnTo>
                  <a:pt x="277" y="2275"/>
                </a:lnTo>
                <a:lnTo>
                  <a:pt x="262" y="2266"/>
                </a:lnTo>
                <a:lnTo>
                  <a:pt x="251" y="2254"/>
                </a:lnTo>
                <a:lnTo>
                  <a:pt x="243" y="2238"/>
                </a:lnTo>
                <a:lnTo>
                  <a:pt x="240" y="2221"/>
                </a:lnTo>
                <a:lnTo>
                  <a:pt x="240" y="1991"/>
                </a:lnTo>
                <a:lnTo>
                  <a:pt x="239" y="1364"/>
                </a:lnTo>
                <a:lnTo>
                  <a:pt x="151" y="1371"/>
                </a:lnTo>
                <a:lnTo>
                  <a:pt x="148" y="1371"/>
                </a:lnTo>
                <a:lnTo>
                  <a:pt x="146" y="1371"/>
                </a:lnTo>
                <a:lnTo>
                  <a:pt x="132" y="1369"/>
                </a:lnTo>
                <a:lnTo>
                  <a:pt x="118" y="1364"/>
                </a:lnTo>
                <a:lnTo>
                  <a:pt x="107" y="1356"/>
                </a:lnTo>
                <a:lnTo>
                  <a:pt x="97" y="1344"/>
                </a:lnTo>
                <a:lnTo>
                  <a:pt x="91" y="1329"/>
                </a:lnTo>
                <a:lnTo>
                  <a:pt x="89" y="1314"/>
                </a:lnTo>
                <a:lnTo>
                  <a:pt x="88" y="761"/>
                </a:lnTo>
                <a:lnTo>
                  <a:pt x="80" y="764"/>
                </a:lnTo>
                <a:lnTo>
                  <a:pt x="66" y="768"/>
                </a:lnTo>
                <a:lnTo>
                  <a:pt x="52" y="768"/>
                </a:lnTo>
                <a:lnTo>
                  <a:pt x="39" y="765"/>
                </a:lnTo>
                <a:lnTo>
                  <a:pt x="26" y="759"/>
                </a:lnTo>
                <a:lnTo>
                  <a:pt x="15" y="750"/>
                </a:lnTo>
                <a:lnTo>
                  <a:pt x="7" y="739"/>
                </a:lnTo>
                <a:lnTo>
                  <a:pt x="2" y="725"/>
                </a:lnTo>
                <a:lnTo>
                  <a:pt x="0" y="711"/>
                </a:lnTo>
                <a:lnTo>
                  <a:pt x="0" y="610"/>
                </a:lnTo>
                <a:lnTo>
                  <a:pt x="2" y="595"/>
                </a:lnTo>
                <a:lnTo>
                  <a:pt x="9" y="579"/>
                </a:lnTo>
                <a:lnTo>
                  <a:pt x="19" y="567"/>
                </a:lnTo>
                <a:lnTo>
                  <a:pt x="33" y="559"/>
                </a:lnTo>
                <a:lnTo>
                  <a:pt x="1214" y="5"/>
                </a:lnTo>
                <a:lnTo>
                  <a:pt x="1227" y="1"/>
                </a:lnTo>
                <a:lnTo>
                  <a:pt x="124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33" name="Picture 4" descr="http://freelance-tomsk.ru/files/logo-1200x3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885" y="2213036"/>
            <a:ext cx="1437165" cy="4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freelance-tomsk.ru/files/logo-1200x3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33" y="2241631"/>
            <a:ext cx="1437165" cy="4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freelance-tomsk.ru/files/logo-1200x3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37" y="1840235"/>
            <a:ext cx="1437165" cy="4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izhstroy.ru/base/logo/120599519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76" y="3117523"/>
            <a:ext cx="1026216" cy="3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akademsp.ru/netcat_files/Image/slider-img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62" y="2546096"/>
            <a:ext cx="1332454" cy="5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dl2.joxi.net/drive/2016/04/29/0001/1881/128857/57/696f7da4c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73" y="2266839"/>
            <a:ext cx="1380494" cy="3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http://yt3.ggpht.com/-89FmvHtDBFo/AAAAAAAAAAI/AAAAAAAAAAA/PTld_kYvJ7Q/s900-c-k-no/photo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30327" r="2494" b="44219"/>
          <a:stretch/>
        </p:blipFill>
        <p:spPr bwMode="auto">
          <a:xfrm>
            <a:off x="672056" y="2652733"/>
            <a:ext cx="1157475" cy="31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dwglogo.com/wp-content/uploads/2015/12/1920px-Autodesk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70" y="1716770"/>
            <a:ext cx="1195376" cy="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24" name="Picture 4" descr="http://dwglogo.com/wp-content/uploads/2015/12/1920px-Autodesk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28" y="1716770"/>
            <a:ext cx="1195376" cy="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arketing.by/upload/images_old/market/company_news/Credo-Dialogue_5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5" t="20681" r="29461" b="24162"/>
          <a:stretch/>
        </p:blipFill>
        <p:spPr bwMode="auto">
          <a:xfrm>
            <a:off x="2943766" y="3396202"/>
            <a:ext cx="828559" cy="6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grodaily.com/wp-content/uploads/2015/05/trimble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2" b="25764"/>
          <a:stretch/>
        </p:blipFill>
        <p:spPr bwMode="auto">
          <a:xfrm>
            <a:off x="4802767" y="3034836"/>
            <a:ext cx="1166295" cy="3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gsi.ru/image/mc/topcon_logo_bottom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22" y="3471642"/>
            <a:ext cx="588988" cy="50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87" y="3029512"/>
            <a:ext cx="1123903" cy="34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38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9" name="Footer Text"/>
          <p:cNvSpPr txBox="1"/>
          <p:nvPr/>
        </p:nvSpPr>
        <p:spPr>
          <a:xfrm>
            <a:off x="381003" y="3533167"/>
            <a:ext cx="8362951" cy="1272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b="1" cap="all" dirty="0">
                <a:solidFill>
                  <a:schemeClr val="accent1"/>
                </a:solidFill>
              </a:rPr>
              <a:t>Информационная модель на </a:t>
            </a:r>
            <a:r>
              <a:rPr lang="ru-RU" sz="1800" b="1" cap="all" dirty="0" smtClean="0">
                <a:solidFill>
                  <a:schemeClr val="accent1"/>
                </a:solidFill>
              </a:rPr>
              <a:t>стадии разработки ТЭО</a:t>
            </a:r>
            <a:r>
              <a:rPr lang="ru-RU" sz="1800" b="1" cap="all" dirty="0" smtClean="0">
                <a:solidFill>
                  <a:schemeClr val="accent1"/>
                </a:solidFill>
              </a:rPr>
              <a:t>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Применение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технологии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информационного моделирования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на стадии технико-экономического обоснования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проекта, позволяет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максимально эффективно проработать  множество вариантов прохождения будущей дороги, оценить ее влияние на прилегающие территории. И выбрать оптимальное решение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по качественным характеристикам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</a:rPr>
              <a:t>так и с экономической точки зрения.</a:t>
            </a:r>
          </a:p>
        </p:txBody>
      </p:sp>
      <p:pic>
        <p:nvPicPr>
          <p:cNvPr id="1028" name="Picture 4" descr="http://help.autodesk.com/cloudhelp/RUS/InfraWorks-RoadsandHighways/images/GUID-AA088D4F-BF15-48B3-ACDC-52921A4EA66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t="9150" r="136" b="14980"/>
          <a:stretch/>
        </p:blipFill>
        <p:spPr bwMode="auto">
          <a:xfrm>
            <a:off x="0" y="0"/>
            <a:ext cx="9156442" cy="342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/>
          <a:stretch/>
        </p:blipFill>
        <p:spPr bwMode="auto">
          <a:xfrm>
            <a:off x="4562478" y="297967"/>
            <a:ext cx="4303209" cy="292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409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525" y="490041"/>
            <a:ext cx="8349115" cy="392112"/>
          </a:xfrm>
        </p:spPr>
        <p:txBody>
          <a:bodyPr/>
          <a:lstStyle/>
          <a:p>
            <a:pPr algn="l"/>
            <a:r>
              <a:rPr lang="ru-RU" sz="2000" b="1" kern="0" dirty="0" smtClean="0">
                <a:solidFill>
                  <a:srgbClr val="005AA9"/>
                </a:solidFill>
                <a:latin typeface="Segoe UI" panose="020B0502040204020203" pitchFamily="34" charset="0"/>
                <a:ea typeface="ＭＳ Ｐゴシック" pitchFamily="34" charset="-128"/>
                <a:cs typeface="Segoe UI" panose="020B0502040204020203" pitchFamily="34" charset="0"/>
              </a:rPr>
              <a:t>Трассирование и концепция </a:t>
            </a:r>
            <a:r>
              <a:rPr lang="ru-RU" sz="2000" b="1" kern="0" dirty="0" err="1" smtClean="0">
                <a:solidFill>
                  <a:srgbClr val="005AA9"/>
                </a:solidFill>
                <a:latin typeface="Segoe UI" panose="020B0502040204020203" pitchFamily="34" charset="0"/>
                <a:ea typeface="ＭＳ Ｐゴシック" pitchFamily="34" charset="-128"/>
                <a:cs typeface="Segoe UI" panose="020B0502040204020203" pitchFamily="34" charset="0"/>
              </a:rPr>
              <a:t>самопоясняющей</a:t>
            </a:r>
            <a:r>
              <a:rPr lang="ru-RU" sz="2000" b="1" kern="0" dirty="0" smtClean="0">
                <a:solidFill>
                  <a:srgbClr val="005AA9"/>
                </a:solidFill>
                <a:latin typeface="Segoe UI" panose="020B0502040204020203" pitchFamily="34" charset="0"/>
                <a:ea typeface="ＭＳ Ｐゴシック" pitchFamily="34" charset="-128"/>
                <a:cs typeface="Segoe UI" panose="020B0502040204020203" pitchFamily="34" charset="0"/>
              </a:rPr>
              <a:t> дороги</a:t>
            </a:r>
            <a:endParaRPr lang="en-US" sz="2000" b="1" kern="0" dirty="0">
              <a:solidFill>
                <a:srgbClr val="005AA9"/>
              </a:solidFill>
              <a:latin typeface="Segoe UI" panose="020B0502040204020203" pitchFamily="34" charset="0"/>
              <a:ea typeface="ＭＳ Ｐゴシック" pitchFamily="34" charset="-128"/>
              <a:cs typeface="Segoe UI" panose="020B0502040204020203" pitchFamily="34" charset="0"/>
            </a:endParaRPr>
          </a:p>
        </p:txBody>
      </p:sp>
      <p:sp>
        <p:nvSpPr>
          <p:cNvPr id="7" name="Rectangle 26"/>
          <p:cNvSpPr/>
          <p:nvPr/>
        </p:nvSpPr>
        <p:spPr>
          <a:xfrm rot="5400000">
            <a:off x="4341413" y="-4350649"/>
            <a:ext cx="451939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719138" y="1048028"/>
            <a:ext cx="8196262" cy="1123672"/>
          </a:xfrm>
          <a:prstGeom prst="rect">
            <a:avLst/>
          </a:prstGeom>
        </p:spPr>
        <p:txBody>
          <a:bodyPr/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en-US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Self-Explaining</a:t>
            </a:r>
            <a:r>
              <a:rPr lang="ru-RU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 </a:t>
            </a:r>
            <a:r>
              <a:rPr lang="en-US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Roads</a:t>
            </a:r>
            <a:r>
              <a:rPr lang="ru-RU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 – дорога со свойствами пояснения и саморегулирования. </a:t>
            </a:r>
            <a:r>
              <a:rPr lang="ru-RU" altLang="ru-RU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/>
            </a:r>
            <a:br>
              <a:rPr lang="ru-RU" altLang="ru-RU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</a:br>
            <a:r>
              <a:rPr lang="ru-RU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Наделение </a:t>
            </a:r>
            <a:r>
              <a:rPr lang="ru-RU" sz="1200" dirty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дорог </a:t>
            </a:r>
            <a:r>
              <a:rPr lang="ru-RU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такими свойствами нацелено </a:t>
            </a:r>
            <a:r>
              <a:rPr lang="ru-RU" sz="1200" dirty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на снижение уровня их потенциальной </a:t>
            </a:r>
            <a:r>
              <a:rPr lang="ru-RU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опасности </a:t>
            </a:r>
            <a:r>
              <a:rPr lang="ru-RU" sz="1200" dirty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как при правильном, так и при возможно предсказуемом неправильном, ошибочном поведении </a:t>
            </a:r>
            <a:r>
              <a:rPr lang="ru-RU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водителей. Технология </a:t>
            </a:r>
            <a:r>
              <a:rPr lang="en-US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BIM </a:t>
            </a:r>
            <a:r>
              <a:rPr lang="ru-RU" sz="1200" dirty="0" smtClean="0">
                <a:solidFill>
                  <a:srgbClr val="595959"/>
                </a:solidFill>
                <a:latin typeface="Segoe UI Light" panose="020B0502040204020203" pitchFamily="34" charset="0"/>
                <a:ea typeface="ＭＳ Ｐゴシック" pitchFamily="34" charset="-128"/>
              </a:rPr>
              <a:t>позволяет повысить безопасность дорожного движения уже на стадии разработки ТЭО и трассировки будущей дороге учитывая рельеф.</a:t>
            </a:r>
            <a:endParaRPr lang="ru-RU" altLang="ru-RU" sz="1200" dirty="0">
              <a:solidFill>
                <a:srgbClr val="595959"/>
              </a:solidFill>
              <a:latin typeface="Segoe UI Light" panose="020B0502040204020203" pitchFamily="34" charset="0"/>
              <a:ea typeface="ＭＳ Ｐゴシック" pitchFamily="34" charset="-128"/>
            </a:endParaRPr>
          </a:p>
        </p:txBody>
      </p:sp>
      <p:pic>
        <p:nvPicPr>
          <p:cNvPr id="2051" name="Picture 3" descr="C:\Users\aligotskiy\Desktop\слайд самопоясняющая дорог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" b="4954"/>
          <a:stretch/>
        </p:blipFill>
        <p:spPr bwMode="auto">
          <a:xfrm>
            <a:off x="1888476" y="2038350"/>
            <a:ext cx="5357812" cy="289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ozon-st.cdn.ngenix.net/multimedia/1013426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168" y="2038350"/>
            <a:ext cx="1490664" cy="191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3926"/>
            <a:ext cx="2362200" cy="4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ooks.totalarch.com/files/title/02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32" y="2045122"/>
            <a:ext cx="1307527" cy="19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rusbg.com/realty/images/stories/2013/simferopolskoe-shos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95505"/>
            <a:ext cx="3069432" cy="193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9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oter Text"/>
          <p:cNvSpPr txBox="1"/>
          <p:nvPr/>
        </p:nvSpPr>
        <p:spPr>
          <a:xfrm>
            <a:off x="381003" y="3533166"/>
            <a:ext cx="8362951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b="1" cap="all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Информационная модель на этапе проектирования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</a:rPr>
              <a:t>В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</a:rPr>
              <a:t>результате проектирования постепенно формируется проектная модель дороги — полноценная 3D-модель, детально описывающая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</a:rPr>
              <a:t>конструктивные решения.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</a:rPr>
              <a:t>При этом детализация проектной модели такова, что позволяет получить поверхности всех конструктивных элементов дорожной одежды, делая возможным использование модели на последующих этапах жизненного цикла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3353"/>
          <a:stretch>
            <a:fillRect/>
          </a:stretch>
        </p:blipFill>
        <p:spPr/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2" t="7947" r="34640" b="26359"/>
          <a:stretch/>
        </p:blipFill>
        <p:spPr>
          <a:xfrm>
            <a:off x="-9523" y="-655714"/>
            <a:ext cx="9144000" cy="383782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497820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theme/theme1.xml><?xml version="1.0" encoding="utf-8"?>
<a:theme xmlns:a="http://schemas.openxmlformats.org/drawingml/2006/main" name="Default Them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66092"/>
      </a:accent1>
      <a:accent2>
        <a:srgbClr val="5F497A"/>
      </a:accent2>
      <a:accent3>
        <a:srgbClr val="95B3D7"/>
      </a:accent3>
      <a:accent4>
        <a:srgbClr val="36609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фон ТРК">
  <a:themeElements>
    <a:clrScheme name="Другая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17057</TotalTime>
  <Words>829</Words>
  <Application>Microsoft Office PowerPoint</Application>
  <PresentationFormat>Экран (16:9)</PresentationFormat>
  <Paragraphs>135</Paragraphs>
  <Slides>22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ＭＳ Ｐゴシック</vt:lpstr>
      <vt:lpstr>Arial</vt:lpstr>
      <vt:lpstr>Calibri</vt:lpstr>
      <vt:lpstr>FontAwesome</vt:lpstr>
      <vt:lpstr>HP Simplified</vt:lpstr>
      <vt:lpstr>Segoe UI</vt:lpstr>
      <vt:lpstr>Segoe UI Light</vt:lpstr>
      <vt:lpstr>Segoe UI Semibold</vt:lpstr>
      <vt:lpstr>Times New Roman</vt:lpstr>
      <vt:lpstr>Wingdings</vt:lpstr>
      <vt:lpstr>Default Theme</vt:lpstr>
      <vt:lpstr>фон ТРК</vt:lpstr>
      <vt:lpstr>Презентация PowerPoint</vt:lpstr>
      <vt:lpstr>О КОМПАНИИ</vt:lpstr>
      <vt:lpstr>Направления деятельности</vt:lpstr>
      <vt:lpstr>Жизненный цикл объекта</vt:lpstr>
      <vt:lpstr>Ключевые моменты технологии BIM</vt:lpstr>
      <vt:lpstr>Инструменты работы</vt:lpstr>
      <vt:lpstr>Презентация PowerPoint</vt:lpstr>
      <vt:lpstr>Трассирование и концепция самопоясняющей дороги</vt:lpstr>
      <vt:lpstr>Презентация PowerPoint</vt:lpstr>
      <vt:lpstr>Презентация PowerPoint</vt:lpstr>
      <vt:lpstr>Расчет освещенности</vt:lpstr>
      <vt:lpstr>Анализ проектных решений и поиск коллизий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uzer</cp:lastModifiedBy>
  <cp:revision>803</cp:revision>
  <cp:lastPrinted>2018-04-02T15:09:41Z</cp:lastPrinted>
  <dcterms:created xsi:type="dcterms:W3CDTF">2015-09-08T18:46:55Z</dcterms:created>
  <dcterms:modified xsi:type="dcterms:W3CDTF">2018-04-05T04:59:46Z</dcterms:modified>
</cp:coreProperties>
</file>