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19" r:id="rId3"/>
    <p:sldId id="320" r:id="rId4"/>
    <p:sldId id="315" r:id="rId5"/>
    <p:sldId id="321" r:id="rId6"/>
    <p:sldId id="310" r:id="rId7"/>
    <p:sldId id="311" r:id="rId8"/>
    <p:sldId id="312" r:id="rId9"/>
    <p:sldId id="317" r:id="rId10"/>
  </p:sldIdLst>
  <p:sldSz cx="9144000" cy="5143500" type="screen16x9"/>
  <p:notesSz cx="6723063" cy="9853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23A16DD-CB37-49BF-BEEB-5BE4A60B537D}">
          <p14:sldIdLst>
            <p14:sldId id="256"/>
            <p14:sldId id="319"/>
            <p14:sldId id="320"/>
            <p14:sldId id="315"/>
            <p14:sldId id="321"/>
            <p14:sldId id="310"/>
            <p14:sldId id="311"/>
            <p14:sldId id="312"/>
            <p14:sldId id="317"/>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guide id="3" orient="horz" pos="2150">
          <p15:clr>
            <a:srgbClr val="A4A3A4"/>
          </p15:clr>
        </p15:guide>
        <p15:guide id="4" pos="2880">
          <p15:clr>
            <a:srgbClr val="A4A3A4"/>
          </p15:clr>
        </p15:guide>
        <p15:guide id="5" orient="horz" pos="1296">
          <p15:clr>
            <a:srgbClr val="A4A3A4"/>
          </p15:clr>
        </p15:guide>
        <p15:guide id="6" orient="horz" pos="2156">
          <p15:clr>
            <a:srgbClr val="A4A3A4"/>
          </p15:clr>
        </p15:guide>
        <p15:guide id="7" pos="4637">
          <p15:clr>
            <a:srgbClr val="A4A3A4"/>
          </p15:clr>
        </p15:guide>
        <p15:guide id="8" pos="2660">
          <p15:clr>
            <a:srgbClr val="A4A3A4"/>
          </p15:clr>
        </p15:guide>
        <p15:guide id="9" orient="horz" pos="1625">
          <p15:clr>
            <a:srgbClr val="A4A3A4"/>
          </p15:clr>
        </p15:guide>
        <p15:guide id="10" orient="horz" pos="1613">
          <p15:clr>
            <a:srgbClr val="A4A3A4"/>
          </p15:clr>
        </p15:guide>
        <p15:guide id="11" orient="horz" pos="964">
          <p15:clr>
            <a:srgbClr val="A4A3A4"/>
          </p15:clr>
        </p15:guide>
        <p15:guide id="12" orient="horz" pos="16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A9E"/>
    <a:srgbClr val="ECE4CD"/>
    <a:srgbClr val="574F24"/>
    <a:srgbClr val="95D600"/>
    <a:srgbClr val="569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8" autoAdjust="0"/>
    <p:restoredTop sz="88109" autoAdjust="0"/>
  </p:normalViewPr>
  <p:slideViewPr>
    <p:cSldViewPr snapToGrid="0">
      <p:cViewPr>
        <p:scale>
          <a:sx n="75" d="100"/>
          <a:sy n="75" d="100"/>
        </p:scale>
        <p:origin x="-811" y="-384"/>
      </p:cViewPr>
      <p:guideLst>
        <p:guide orient="horz" pos="2160"/>
        <p:guide orient="horz" pos="2150"/>
        <p:guide orient="horz" pos="1296"/>
        <p:guide orient="horz" pos="2156"/>
        <p:guide orient="horz" pos="1625"/>
        <p:guide orient="horz" pos="1613"/>
        <p:guide orient="horz" pos="964"/>
        <p:guide orient="horz" pos="1617"/>
        <p:guide pos="3840"/>
        <p:guide pos="2880"/>
        <p:guide pos="4637"/>
        <p:guide pos="26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00" d="100"/>
          <a:sy n="100" d="100"/>
        </p:scale>
        <p:origin x="-1598" y="797"/>
      </p:cViewPr>
      <p:guideLst>
        <p:guide orient="horz" pos="3103"/>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13729" cy="492146"/>
          </a:xfrm>
          <a:prstGeom prst="rect">
            <a:avLst/>
          </a:prstGeom>
        </p:spPr>
        <p:txBody>
          <a:bodyPr vert="horz" lIns="87402" tIns="43701" rIns="87402" bIns="43701" rtlCol="0"/>
          <a:lstStyle>
            <a:lvl1pPr algn="l">
              <a:defRPr sz="1100"/>
            </a:lvl1pPr>
          </a:lstStyle>
          <a:p>
            <a:endParaRPr lang="ru-RU"/>
          </a:p>
        </p:txBody>
      </p:sp>
      <p:sp>
        <p:nvSpPr>
          <p:cNvPr id="3" name="Дата 2"/>
          <p:cNvSpPr>
            <a:spLocks noGrp="1"/>
          </p:cNvSpPr>
          <p:nvPr>
            <p:ph type="dt" idx="1"/>
          </p:nvPr>
        </p:nvSpPr>
        <p:spPr>
          <a:xfrm>
            <a:off x="3807835" y="0"/>
            <a:ext cx="2913729" cy="492146"/>
          </a:xfrm>
          <a:prstGeom prst="rect">
            <a:avLst/>
          </a:prstGeom>
        </p:spPr>
        <p:txBody>
          <a:bodyPr vert="horz" lIns="87402" tIns="43701" rIns="87402" bIns="43701" rtlCol="0"/>
          <a:lstStyle>
            <a:lvl1pPr algn="r">
              <a:defRPr sz="1100"/>
            </a:lvl1pPr>
          </a:lstStyle>
          <a:p>
            <a:fld id="{2AA75070-A539-41CA-9789-BF128C8E6952}" type="datetimeFigureOut">
              <a:rPr lang="ru-RU" smtClean="0"/>
              <a:t>04.04.2018</a:t>
            </a:fld>
            <a:endParaRPr lang="ru-RU"/>
          </a:p>
        </p:txBody>
      </p:sp>
      <p:sp>
        <p:nvSpPr>
          <p:cNvPr id="4" name="Образ слайда 3"/>
          <p:cNvSpPr>
            <a:spLocks noGrp="1" noRot="1" noChangeAspect="1"/>
          </p:cNvSpPr>
          <p:nvPr>
            <p:ph type="sldImg" idx="2"/>
          </p:nvPr>
        </p:nvSpPr>
        <p:spPr>
          <a:xfrm>
            <a:off x="79375" y="739775"/>
            <a:ext cx="6564313" cy="3694113"/>
          </a:xfrm>
          <a:prstGeom prst="rect">
            <a:avLst/>
          </a:prstGeom>
          <a:noFill/>
          <a:ln w="12700">
            <a:solidFill>
              <a:prstClr val="black"/>
            </a:solidFill>
          </a:ln>
        </p:spPr>
        <p:txBody>
          <a:bodyPr vert="horz" lIns="87402" tIns="43701" rIns="87402" bIns="43701" rtlCol="0" anchor="ctr"/>
          <a:lstStyle/>
          <a:p>
            <a:endParaRPr lang="ru-RU"/>
          </a:p>
        </p:txBody>
      </p:sp>
      <p:sp>
        <p:nvSpPr>
          <p:cNvPr id="5" name="Заметки 4"/>
          <p:cNvSpPr>
            <a:spLocks noGrp="1"/>
          </p:cNvSpPr>
          <p:nvPr>
            <p:ph type="body" sz="quarter" idx="3"/>
          </p:nvPr>
        </p:nvSpPr>
        <p:spPr>
          <a:xfrm>
            <a:off x="671706" y="4679971"/>
            <a:ext cx="5379652" cy="4433897"/>
          </a:xfrm>
          <a:prstGeom prst="rect">
            <a:avLst/>
          </a:prstGeom>
        </p:spPr>
        <p:txBody>
          <a:bodyPr vert="horz" lIns="87402" tIns="43701" rIns="87402" bIns="4370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359941"/>
            <a:ext cx="2913729" cy="492146"/>
          </a:xfrm>
          <a:prstGeom prst="rect">
            <a:avLst/>
          </a:prstGeom>
        </p:spPr>
        <p:txBody>
          <a:bodyPr vert="horz" lIns="87402" tIns="43701" rIns="87402" bIns="43701" rtlCol="0" anchor="b"/>
          <a:lstStyle>
            <a:lvl1pPr algn="l">
              <a:defRPr sz="1100"/>
            </a:lvl1pPr>
          </a:lstStyle>
          <a:p>
            <a:endParaRPr lang="ru-RU"/>
          </a:p>
        </p:txBody>
      </p:sp>
      <p:sp>
        <p:nvSpPr>
          <p:cNvPr id="7" name="Номер слайда 6"/>
          <p:cNvSpPr>
            <a:spLocks noGrp="1"/>
          </p:cNvSpPr>
          <p:nvPr>
            <p:ph type="sldNum" sz="quarter" idx="5"/>
          </p:nvPr>
        </p:nvSpPr>
        <p:spPr>
          <a:xfrm>
            <a:off x="3807835" y="9359941"/>
            <a:ext cx="2913729" cy="492146"/>
          </a:xfrm>
          <a:prstGeom prst="rect">
            <a:avLst/>
          </a:prstGeom>
        </p:spPr>
        <p:txBody>
          <a:bodyPr vert="horz" lIns="87402" tIns="43701" rIns="87402" bIns="43701" rtlCol="0" anchor="b"/>
          <a:lstStyle>
            <a:lvl1pPr algn="r">
              <a:defRPr sz="1100"/>
            </a:lvl1pPr>
          </a:lstStyle>
          <a:p>
            <a:fld id="{BAEDB6B2-9F71-49C7-8844-FEEDD83CD7C4}" type="slidenum">
              <a:rPr lang="ru-RU" smtClean="0"/>
              <a:t>‹#›</a:t>
            </a:fld>
            <a:endParaRPr lang="ru-RU"/>
          </a:p>
        </p:txBody>
      </p:sp>
    </p:spTree>
    <p:extLst>
      <p:ext uri="{BB962C8B-B14F-4D97-AF65-F5344CB8AC3E}">
        <p14:creationId xmlns:p14="http://schemas.microsoft.com/office/powerpoint/2010/main" val="47933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33608" y="4603771"/>
            <a:ext cx="5379652" cy="4433897"/>
          </a:xfrm>
        </p:spPr>
        <p:txBody>
          <a:bodyPr/>
          <a:lstStyle/>
          <a:p>
            <a:pPr indent="448859"/>
            <a:r>
              <a:rPr lang="ru-RU" sz="1400" dirty="0">
                <a:latin typeface="Times New Roman" panose="02020603050405020304" pitchFamily="18" charset="0"/>
                <a:cs typeface="Times New Roman" panose="02020603050405020304" pitchFamily="18" charset="0"/>
              </a:rPr>
              <a:t>В своем докладе я затрону проблемные вопросы взаимосвязи транспортного планирования с процессом проектирования по технологии информационного моделирования, а точнее её отсутствия в настоящее время. Также попытаюсь раскрыть положительные моменты интеграции процесса транспортного планирования в единую систему проектирования по технологии </a:t>
            </a:r>
            <a:r>
              <a:rPr lang="en-US" sz="1400" dirty="0">
                <a:latin typeface="Times New Roman" panose="02020603050405020304" pitchFamily="18" charset="0"/>
                <a:cs typeface="Times New Roman" panose="02020603050405020304" pitchFamily="18" charset="0"/>
              </a:rPr>
              <a:t>BIM.</a:t>
            </a:r>
            <a:endParaRPr lang="ru-RU" sz="1400" dirty="0">
              <a:latin typeface="Times New Roman" panose="02020603050405020304" pitchFamily="18" charset="0"/>
              <a:cs typeface="Times New Roman" panose="02020603050405020304" pitchFamily="18" charset="0"/>
            </a:endParaRPr>
          </a:p>
          <a:p>
            <a:pPr indent="448859"/>
            <a:r>
              <a:rPr lang="ru-RU" sz="1400" dirty="0">
                <a:latin typeface="Times New Roman" panose="02020603050405020304" pitchFamily="18" charset="0"/>
                <a:cs typeface="Times New Roman" panose="02020603050405020304" pitchFamily="18" charset="0"/>
              </a:rPr>
              <a:t>Информационное моделирование (BIM) на сегодняшний момент - современный способ разработки </a:t>
            </a:r>
            <a:r>
              <a:rPr lang="ru-RU" sz="1400" dirty="0" err="1">
                <a:latin typeface="Times New Roman" panose="02020603050405020304" pitchFamily="18" charset="0"/>
                <a:cs typeface="Times New Roman" panose="02020603050405020304" pitchFamily="18" charset="0"/>
              </a:rPr>
              <a:t>проектно</a:t>
            </a:r>
            <a:r>
              <a:rPr lang="ru-RU" sz="1400" dirty="0">
                <a:latin typeface="Times New Roman" panose="02020603050405020304" pitchFamily="18" charset="0"/>
                <a:cs typeface="Times New Roman" panose="02020603050405020304" pitchFamily="18" charset="0"/>
              </a:rPr>
              <a:t> сметной документации, который позволяет должным образом учесть все внешние и внутренние факторы, выполняя весь процесс проектирования в едином информационном пространстве.</a:t>
            </a:r>
          </a:p>
        </p:txBody>
      </p:sp>
      <p:sp>
        <p:nvSpPr>
          <p:cNvPr id="4" name="Номер слайда 3"/>
          <p:cNvSpPr>
            <a:spLocks noGrp="1"/>
          </p:cNvSpPr>
          <p:nvPr>
            <p:ph type="sldNum" sz="quarter" idx="10"/>
          </p:nvPr>
        </p:nvSpPr>
        <p:spPr/>
        <p:txBody>
          <a:bodyPr/>
          <a:lstStyle/>
          <a:p>
            <a:fld id="{BAEDB6B2-9F71-49C7-8844-FEEDD83CD7C4}" type="slidenum">
              <a:rPr lang="ru-RU" smtClean="0"/>
              <a:t>1</a:t>
            </a:fld>
            <a:endParaRPr lang="ru-RU"/>
          </a:p>
        </p:txBody>
      </p:sp>
    </p:spTree>
    <p:extLst>
      <p:ext uri="{BB962C8B-B14F-4D97-AF65-F5344CB8AC3E}">
        <p14:creationId xmlns:p14="http://schemas.microsoft.com/office/powerpoint/2010/main" val="142499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1707" y="4512332"/>
            <a:ext cx="5736714" cy="5210790"/>
          </a:xfrm>
        </p:spPr>
        <p:txBody>
          <a:bodyPr/>
          <a:lstStyle/>
          <a:p>
            <a:pPr indent="448859"/>
            <a:r>
              <a:rPr lang="ru-RU" sz="1400" dirty="0">
                <a:latin typeface="Times New Roman" panose="02020603050405020304" pitchFamily="18" charset="0"/>
                <a:cs typeface="Times New Roman" panose="02020603050405020304" pitchFamily="18" charset="0"/>
              </a:rPr>
              <a:t>Проектная документация разработанная по технологии BIM позволяет отразить практически все стадии жизненного цикла сооружения, но только в виртуальном пространстве. При этом степень неопределенности значений показателей эффективности реального строительного производства значительно снижается: уменьшается коэффициент вариаций стоимости и сроков строительства и повышается надежность экономических решений.</a:t>
            </a:r>
          </a:p>
          <a:p>
            <a:pPr indent="448859"/>
            <a:r>
              <a:rPr lang="ru-RU" sz="1400" dirty="0">
                <a:latin typeface="Times New Roman" panose="02020603050405020304" pitchFamily="18" charset="0"/>
                <a:cs typeface="Times New Roman" panose="02020603050405020304" pitchFamily="18" charset="0"/>
              </a:rPr>
              <a:t>В настоящее время современные программные продукты для проектирования по технологии </a:t>
            </a:r>
            <a:r>
              <a:rPr lang="en-US" sz="1400" dirty="0">
                <a:latin typeface="Times New Roman" panose="02020603050405020304" pitchFamily="18" charset="0"/>
                <a:cs typeface="Times New Roman" panose="02020603050405020304" pitchFamily="18" charset="0"/>
              </a:rPr>
              <a:t>BIM </a:t>
            </a:r>
            <a:r>
              <a:rPr lang="ru-RU" sz="1400" dirty="0">
                <a:latin typeface="Times New Roman" panose="02020603050405020304" pitchFamily="18" charset="0"/>
                <a:cs typeface="Times New Roman" panose="02020603050405020304" pitchFamily="18" charset="0"/>
              </a:rPr>
              <a:t>позволяют проектировщику разрабатывать ПСД практически в полном объеме в соответствии с регламентами Постановления Правительства РФ № 87. </a:t>
            </a:r>
          </a:p>
          <a:p>
            <a:pPr indent="448859"/>
            <a:r>
              <a:rPr lang="ru-RU" sz="1400" dirty="0">
                <a:latin typeface="Times New Roman" panose="02020603050405020304" pitchFamily="18" charset="0"/>
                <a:cs typeface="Times New Roman" panose="02020603050405020304" pitchFamily="18" charset="0"/>
              </a:rPr>
              <a:t>Но тем самым ни один программный продукт проектирования в среде </a:t>
            </a:r>
            <a:r>
              <a:rPr lang="en-US" sz="1400" dirty="0">
                <a:latin typeface="Times New Roman" panose="02020603050405020304" pitchFamily="18" charset="0"/>
                <a:cs typeface="Times New Roman" panose="02020603050405020304" pitchFamily="18" charset="0"/>
              </a:rPr>
              <a:t>BIM</a:t>
            </a:r>
            <a:r>
              <a:rPr lang="ru-RU" sz="1400" dirty="0">
                <a:latin typeface="Times New Roman" panose="02020603050405020304" pitchFamily="18" charset="0"/>
                <a:cs typeface="Times New Roman" panose="02020603050405020304" pitchFamily="18" charset="0"/>
              </a:rPr>
              <a:t>, действующий на рынке проектирования объектов транспортной инфраструктуры не способен в полной мере представить информацию перечисленную в подпункте «е» пункта 34 Постановления Правительства РФ № 87, а именно: проектная мощность (перспективная интенсивность движения), пропускная способность, грузонапряженность, </a:t>
            </a:r>
            <a:r>
              <a:rPr lang="ru-RU" sz="1400" dirty="0" err="1">
                <a:latin typeface="Times New Roman" panose="02020603050405020304" pitchFamily="18" charset="0"/>
                <a:cs typeface="Times New Roman" panose="02020603050405020304" pitchFamily="18" charset="0"/>
              </a:rPr>
              <a:t>грузо</a:t>
            </a:r>
            <a:r>
              <a:rPr lang="ru-RU" sz="1400" dirty="0">
                <a:latin typeface="Times New Roman" panose="02020603050405020304" pitchFamily="18" charset="0"/>
                <a:cs typeface="Times New Roman" panose="02020603050405020304" pitchFamily="18" charset="0"/>
              </a:rPr>
              <a:t>- и пассажирооборот, интенсивность движения по составу потока. </a:t>
            </a:r>
          </a:p>
          <a:p>
            <a:pPr indent="448859"/>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BAEDB6B2-9F71-49C7-8844-FEEDD83CD7C4}" type="slidenum">
              <a:rPr lang="ru-RU" smtClean="0"/>
              <a:t>2</a:t>
            </a:fld>
            <a:endParaRPr lang="ru-RU"/>
          </a:p>
        </p:txBody>
      </p:sp>
    </p:spTree>
    <p:extLst>
      <p:ext uri="{BB962C8B-B14F-4D97-AF65-F5344CB8AC3E}">
        <p14:creationId xmlns:p14="http://schemas.microsoft.com/office/powerpoint/2010/main" val="347236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48845" y="4504710"/>
            <a:ext cx="5713854" cy="5000949"/>
          </a:xfrm>
        </p:spPr>
        <p:txBody>
          <a:bodyPr/>
          <a:lstStyle/>
          <a:p>
            <a:pPr indent="448859"/>
            <a:r>
              <a:rPr lang="ru-RU" sz="1400" dirty="0">
                <a:latin typeface="Times New Roman" panose="02020603050405020304" pitchFamily="18" charset="0"/>
                <a:cs typeface="Times New Roman" panose="02020603050405020304" pitchFamily="18" charset="0"/>
              </a:rPr>
              <a:t>Без преувеличения, перечисленные показатели являются основными индикаторами автомобильных дорог, на этапе проектирования</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служат расчетными данными при назначении геометрических параметров, расчете конструктивных элементов проектируемого объекта, расчете экономической и экологической эффективности проектных решений, оценке воздействий на окружающую среду, при разработке ПОС и ПОДД на эксплуатацию.</a:t>
            </a:r>
          </a:p>
          <a:p>
            <a:pPr indent="448859"/>
            <a:r>
              <a:rPr lang="ru-RU" sz="1400" dirty="0">
                <a:latin typeface="Times New Roman" panose="02020603050405020304" pitchFamily="18" charset="0"/>
                <a:cs typeface="Times New Roman" panose="02020603050405020304" pitchFamily="18" charset="0"/>
              </a:rPr>
              <a:t>В стандартной технологии проектирования информация подпункта «е» пункта 34 Постановление Правительства РФ № 87 реализуется на основе принципов и методов транспортного планирования, исходя из достигаемых целей и поставленных задач. Транспортное планирование, реализуя методы транспортного моделирования, позволяет:</a:t>
            </a:r>
          </a:p>
          <a:p>
            <a:r>
              <a:rPr lang="ru-RU" sz="1400" dirty="0">
                <a:latin typeface="Times New Roman" panose="02020603050405020304" pitchFamily="18" charset="0"/>
                <a:cs typeface="Times New Roman" panose="02020603050405020304" pitchFamily="18" charset="0"/>
              </a:rPr>
              <a:t>– определять интенсивность транспортных потоков на различные перспективные периоды проектируемого объекта (год, месяц, день, час);</a:t>
            </a:r>
          </a:p>
          <a:p>
            <a:r>
              <a:rPr lang="ru-RU" sz="1400" dirty="0">
                <a:latin typeface="Times New Roman" panose="02020603050405020304" pitchFamily="18" charset="0"/>
                <a:cs typeface="Times New Roman" panose="02020603050405020304" pitchFamily="18" charset="0"/>
              </a:rPr>
              <a:t>– определять состав транспортного потока по видам транспортных средств, а грузовой поток по типу грузоподъемности;</a:t>
            </a:r>
          </a:p>
          <a:p>
            <a:r>
              <a:rPr lang="ru-RU" sz="1400" dirty="0">
                <a:latin typeface="Times New Roman" panose="02020603050405020304" pitchFamily="18" charset="0"/>
                <a:cs typeface="Times New Roman" panose="02020603050405020304" pitchFamily="18" charset="0"/>
              </a:rPr>
              <a:t>– формировать базу данных для дальнейшей разработки финансовых моделей проектируемого объекта;</a:t>
            </a:r>
          </a:p>
          <a:p>
            <a:r>
              <a:rPr lang="ru-RU" sz="1400" dirty="0">
                <a:latin typeface="Times New Roman" panose="02020603050405020304" pitchFamily="18" charset="0"/>
                <a:cs typeface="Times New Roman" panose="02020603050405020304" pitchFamily="18" charset="0"/>
              </a:rPr>
              <a:t>– рассчитывать проектную пропускную способность;</a:t>
            </a:r>
          </a:p>
          <a:p>
            <a:r>
              <a:rPr lang="ru-RU" sz="1400" dirty="0">
                <a:latin typeface="Times New Roman" panose="02020603050405020304" pitchFamily="18" charset="0"/>
                <a:cs typeface="Times New Roman" panose="02020603050405020304" pitchFamily="18" charset="0"/>
              </a:rPr>
              <a:t>– выполнять оценку уровня загрузки транспортными потоками.</a:t>
            </a:r>
          </a:p>
          <a:p>
            <a:endParaRPr lang="ru-RU" dirty="0"/>
          </a:p>
        </p:txBody>
      </p:sp>
      <p:sp>
        <p:nvSpPr>
          <p:cNvPr id="4" name="Номер слайда 3"/>
          <p:cNvSpPr>
            <a:spLocks noGrp="1"/>
          </p:cNvSpPr>
          <p:nvPr>
            <p:ph type="sldNum" sz="quarter" idx="10"/>
          </p:nvPr>
        </p:nvSpPr>
        <p:spPr/>
        <p:txBody>
          <a:bodyPr/>
          <a:lstStyle/>
          <a:p>
            <a:fld id="{BAEDB6B2-9F71-49C7-8844-FEEDD83CD7C4}" type="slidenum">
              <a:rPr lang="ru-RU" smtClean="0"/>
              <a:t>3</a:t>
            </a:fld>
            <a:endParaRPr lang="ru-RU" dirty="0"/>
          </a:p>
        </p:txBody>
      </p:sp>
    </p:spTree>
    <p:extLst>
      <p:ext uri="{BB962C8B-B14F-4D97-AF65-F5344CB8AC3E}">
        <p14:creationId xmlns:p14="http://schemas.microsoft.com/office/powerpoint/2010/main" val="347236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1707" y="4558052"/>
            <a:ext cx="5759575" cy="5027910"/>
          </a:xfrm>
        </p:spPr>
        <p:txBody>
          <a:bodyPr/>
          <a:lstStyle/>
          <a:p>
            <a:pPr indent="448859"/>
            <a:r>
              <a:rPr lang="ru-RU" sz="1400" dirty="0">
                <a:latin typeface="Times New Roman" panose="02020603050405020304" pitchFamily="18" charset="0"/>
                <a:cs typeface="Times New Roman" panose="02020603050405020304" pitchFamily="18" charset="0"/>
              </a:rPr>
              <a:t>На стадии принятия основных технических решений, а так же</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при оценке проектных решений с точки зрения безопасности дорожного движения транспортное планирование позволяет:</a:t>
            </a:r>
          </a:p>
          <a:p>
            <a:pPr indent="448859"/>
            <a:r>
              <a:rPr lang="ru-RU" sz="1400" dirty="0">
                <a:latin typeface="Times New Roman" panose="02020603050405020304" pitchFamily="18" charset="0"/>
                <a:cs typeface="Times New Roman" panose="02020603050405020304" pitchFamily="18" charset="0"/>
              </a:rPr>
              <a:t>1. Изучать и представлять результаты транспортного потока рассматривая его как целостный процесс, при таком подходе изначально создаются макроскопические модели, которые позволяют определять изменения интенсивности автомобильного движения в течение суток, исходя из целей и времени совершения поездок, учитывая состояние транспортной инфраструктуры (скорость, интенсивность, плотность) и специфику функционирования инфраструктурных объектов.</a:t>
            </a:r>
          </a:p>
          <a:p>
            <a:pPr indent="448859"/>
            <a:r>
              <a:rPr lang="ru-RU" sz="1400" dirty="0">
                <a:latin typeface="Times New Roman" panose="02020603050405020304" pitchFamily="18" charset="0"/>
                <a:cs typeface="Times New Roman" panose="02020603050405020304" pitchFamily="18" charset="0"/>
              </a:rPr>
              <a:t>2. Применяя инструменты имитационного моделирования выполнять более детальные исследования процесса транспортного планирования, что позволяет исследовать процессы, происходящих внутри транспортного потока анализируя совокупное взаимодействие транспортных средств, такой подход позволяет проектировщику оценить принимаемые проектные решения с точки зрения уровня загрузки движением, безопасности дорожного движения применяя методы определения коэффициентов безопасности и удельных показателей степени опасности дорожных условий.</a:t>
            </a:r>
          </a:p>
          <a:p>
            <a:pPr indent="448859"/>
            <a:r>
              <a:rPr lang="ru-RU" sz="1400" dirty="0">
                <a:latin typeface="Times New Roman" panose="02020603050405020304" pitchFamily="18" charset="0"/>
                <a:cs typeface="Times New Roman" panose="02020603050405020304" pitchFamily="18" charset="0"/>
              </a:rPr>
              <a:t> </a:t>
            </a:r>
          </a:p>
          <a:p>
            <a:endParaRPr lang="ru-RU" dirty="0"/>
          </a:p>
        </p:txBody>
      </p:sp>
      <p:sp>
        <p:nvSpPr>
          <p:cNvPr id="4" name="Номер слайда 3"/>
          <p:cNvSpPr>
            <a:spLocks noGrp="1"/>
          </p:cNvSpPr>
          <p:nvPr>
            <p:ph type="sldNum" sz="quarter" idx="10"/>
          </p:nvPr>
        </p:nvSpPr>
        <p:spPr/>
        <p:txBody>
          <a:bodyPr/>
          <a:lstStyle/>
          <a:p>
            <a:fld id="{BAEDB6B2-9F71-49C7-8844-FEEDD83CD7C4}" type="slidenum">
              <a:rPr lang="ru-RU" smtClean="0"/>
              <a:t>4</a:t>
            </a:fld>
            <a:endParaRPr lang="ru-RU"/>
          </a:p>
        </p:txBody>
      </p:sp>
    </p:spTree>
    <p:extLst>
      <p:ext uri="{BB962C8B-B14F-4D97-AF65-F5344CB8AC3E}">
        <p14:creationId xmlns:p14="http://schemas.microsoft.com/office/powerpoint/2010/main" val="347236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1838"/>
            <a:ext cx="6564313" cy="3694112"/>
          </a:xfrm>
        </p:spPr>
      </p:sp>
      <p:sp>
        <p:nvSpPr>
          <p:cNvPr id="3" name="Заметки 2"/>
          <p:cNvSpPr>
            <a:spLocks noGrp="1"/>
          </p:cNvSpPr>
          <p:nvPr>
            <p:ph type="body" idx="1"/>
          </p:nvPr>
        </p:nvSpPr>
        <p:spPr>
          <a:xfrm>
            <a:off x="495302" y="4489471"/>
            <a:ext cx="5966459" cy="5194489"/>
          </a:xfrm>
        </p:spPr>
        <p:txBody>
          <a:bodyPr/>
          <a:lstStyle/>
          <a:p>
            <a:pPr indent="448859"/>
            <a:r>
              <a:rPr lang="ru-RU" sz="1300" dirty="0">
                <a:latin typeface="Times New Roman" panose="02020603050405020304" pitchFamily="18" charset="0"/>
                <a:cs typeface="Times New Roman" panose="02020603050405020304" pitchFamily="18" charset="0"/>
              </a:rPr>
              <a:t>Решение интеграции транспортного планирования </a:t>
            </a:r>
            <a:r>
              <a:rPr lang="en-US" sz="1300" dirty="0">
                <a:latin typeface="Times New Roman" panose="02020603050405020304" pitchFamily="18" charset="0"/>
                <a:cs typeface="Times New Roman" panose="02020603050405020304" pitchFamily="18" charset="0"/>
              </a:rPr>
              <a:t>c</a:t>
            </a:r>
            <a:r>
              <a:rPr lang="ru-RU" sz="1300" dirty="0">
                <a:latin typeface="Times New Roman" panose="02020603050405020304" pitchFamily="18" charset="0"/>
                <a:cs typeface="Times New Roman" panose="02020603050405020304" pitchFamily="18" charset="0"/>
              </a:rPr>
              <a:t> технологией </a:t>
            </a:r>
            <a:r>
              <a:rPr lang="en-US" sz="1300" dirty="0">
                <a:latin typeface="Times New Roman" panose="02020603050405020304" pitchFamily="18" charset="0"/>
                <a:cs typeface="Times New Roman" panose="02020603050405020304" pitchFamily="18" charset="0"/>
              </a:rPr>
              <a:t>BIM</a:t>
            </a:r>
            <a:r>
              <a:rPr lang="ru-RU" sz="1300" dirty="0">
                <a:latin typeface="Times New Roman" panose="02020603050405020304" pitchFamily="18" charset="0"/>
                <a:cs typeface="Times New Roman" panose="02020603050405020304" pitchFamily="18" charset="0"/>
              </a:rPr>
              <a:t> может быть достигнуто если рассматривать среду проектирования и среду транспортного планирования, как единую геоинформационную систему, что позволяет используя </a:t>
            </a:r>
            <a:r>
              <a:rPr lang="en-US" sz="1300" dirty="0">
                <a:latin typeface="Times New Roman" panose="02020603050405020304" pitchFamily="18" charset="0"/>
                <a:cs typeface="Times New Roman" panose="02020603050405020304" pitchFamily="18" charset="0"/>
              </a:rPr>
              <a:t>COM</a:t>
            </a:r>
            <a:r>
              <a:rPr lang="ru-RU" sz="1300" dirty="0">
                <a:latin typeface="Times New Roman" panose="02020603050405020304" pitchFamily="18" charset="0"/>
                <a:cs typeface="Times New Roman" panose="02020603050405020304" pitchFamily="18" charset="0"/>
              </a:rPr>
              <a:t>интерфейсы настроить  </a:t>
            </a:r>
            <a:r>
              <a:rPr lang="ru-RU" sz="1300" dirty="0" err="1">
                <a:latin typeface="Times New Roman" panose="02020603050405020304" pitchFamily="18" charset="0"/>
                <a:cs typeface="Times New Roman" panose="02020603050405020304" pitchFamily="18" charset="0"/>
              </a:rPr>
              <a:t>интероперабельность</a:t>
            </a:r>
            <a:r>
              <a:rPr lang="ru-RU" sz="1300" dirty="0">
                <a:latin typeface="Times New Roman" panose="02020603050405020304" pitchFamily="18" charset="0"/>
                <a:cs typeface="Times New Roman" panose="02020603050405020304" pitchFamily="18" charset="0"/>
              </a:rPr>
              <a:t>  данных информационного моделирования</a:t>
            </a:r>
            <a:r>
              <a:rPr lang="en-US" sz="1300" dirty="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и данных транспортной модели по средствам обще воспринимаемых контейнеров таких как </a:t>
            </a:r>
            <a:r>
              <a:rPr lang="en-US" sz="1300" dirty="0">
                <a:latin typeface="Times New Roman" panose="02020603050405020304" pitchFamily="18" charset="0"/>
                <a:cs typeface="Times New Roman" panose="02020603050405020304" pitchFamily="18" charset="0"/>
              </a:rPr>
              <a:t>*.SHP, *.XML, *.IFC, *.DXF, *.FBX </a:t>
            </a:r>
            <a:r>
              <a:rPr lang="ru-RU" sz="1300" dirty="0">
                <a:latin typeface="Times New Roman" panose="02020603050405020304" pitchFamily="18" charset="0"/>
                <a:cs typeface="Times New Roman" panose="02020603050405020304" pitchFamily="18" charset="0"/>
              </a:rPr>
              <a:t>и другие.</a:t>
            </a:r>
          </a:p>
          <a:p>
            <a:pPr indent="448859"/>
            <a:r>
              <a:rPr lang="ru-RU" sz="1300" dirty="0">
                <a:latin typeface="Times New Roman" panose="02020603050405020304" pitchFamily="18" charset="0"/>
                <a:cs typeface="Times New Roman" panose="02020603050405020304" pitchFamily="18" charset="0"/>
              </a:rPr>
              <a:t>Такое решение уже нашло себя при разработке ПОДД в составе КСОДД г.Москвы, когда проекты организации дорожного движения на элементах УДС разрабатывались в среде информационного моделирования, а затем были интегрированы в </a:t>
            </a:r>
            <a:r>
              <a:rPr lang="en-US" sz="1300" dirty="0">
                <a:latin typeface="Times New Roman" panose="02020603050405020304" pitchFamily="18" charset="0"/>
                <a:cs typeface="Times New Roman" panose="02020603050405020304" pitchFamily="18" charset="0"/>
              </a:rPr>
              <a:t>GIS </a:t>
            </a:r>
            <a:r>
              <a:rPr lang="ru-RU" sz="1300" dirty="0">
                <a:latin typeface="Times New Roman" panose="02020603050405020304" pitchFamily="18" charset="0"/>
                <a:cs typeface="Times New Roman" panose="02020603050405020304" pitchFamily="18" charset="0"/>
              </a:rPr>
              <a:t>– среду транспортной модели города Москвы. Такое решение позволило соединить </a:t>
            </a:r>
            <a:r>
              <a:rPr lang="ru-RU" sz="1300" dirty="0" err="1">
                <a:latin typeface="Times New Roman" panose="02020603050405020304" pitchFamily="18" charset="0"/>
                <a:cs typeface="Times New Roman" panose="02020603050405020304" pitchFamily="18" charset="0"/>
              </a:rPr>
              <a:t>ПОДДы</a:t>
            </a:r>
            <a:r>
              <a:rPr lang="ru-RU" sz="1300" dirty="0">
                <a:latin typeface="Times New Roman" panose="02020603050405020304" pitchFamily="18" charset="0"/>
                <a:cs typeface="Times New Roman" panose="02020603050405020304" pitchFamily="18" charset="0"/>
              </a:rPr>
              <a:t> в масштабе 1:500 с </a:t>
            </a:r>
            <a:r>
              <a:rPr lang="en-US" sz="1300" dirty="0">
                <a:latin typeface="Times New Roman" panose="02020603050405020304" pitchFamily="18" charset="0"/>
                <a:cs typeface="Times New Roman" panose="02020603050405020304" pitchFamily="18" charset="0"/>
              </a:rPr>
              <a:t>GIS-</a:t>
            </a:r>
            <a:r>
              <a:rPr lang="ru-RU" sz="1300" dirty="0">
                <a:latin typeface="Times New Roman" panose="02020603050405020304" pitchFamily="18" charset="0"/>
                <a:cs typeface="Times New Roman" panose="02020603050405020304" pitchFamily="18" charset="0"/>
              </a:rPr>
              <a:t>транспортной моделью содержащей информацию о формировании транспортного потока и его распределении по УДС с возможностью оценки уровней загрузки движением и наглядной визуализацией информации об интенсивности автомобильного движения совмещенную с </a:t>
            </a:r>
            <a:r>
              <a:rPr lang="ru-RU" sz="1300" dirty="0" err="1">
                <a:latin typeface="Times New Roman" panose="02020603050405020304" pitchFamily="18" charset="0"/>
                <a:cs typeface="Times New Roman" panose="02020603050405020304" pitchFamily="18" charset="0"/>
              </a:rPr>
              <a:t>ПОДДами</a:t>
            </a:r>
            <a:r>
              <a:rPr lang="ru-RU" sz="1300" dirty="0">
                <a:latin typeface="Times New Roman" panose="02020603050405020304" pitchFamily="18" charset="0"/>
                <a:cs typeface="Times New Roman" panose="02020603050405020304" pitchFamily="18" charset="0"/>
              </a:rPr>
              <a:t>.</a:t>
            </a:r>
          </a:p>
          <a:p>
            <a:pPr indent="448859"/>
            <a:r>
              <a:rPr lang="ru-RU" sz="1300" dirty="0">
                <a:latin typeface="Times New Roman" panose="02020603050405020304" pitchFamily="18" charset="0"/>
                <a:cs typeface="Times New Roman" panose="02020603050405020304" pitchFamily="18" charset="0"/>
              </a:rPr>
              <a:t>К сожалению такое решение пока имеет однонаправленный характер передачи данных из среды проектирования </a:t>
            </a:r>
            <a:r>
              <a:rPr lang="en-US" sz="1300" dirty="0">
                <a:latin typeface="Times New Roman" panose="02020603050405020304" pitchFamily="18" charset="0"/>
                <a:cs typeface="Times New Roman" panose="02020603050405020304" pitchFamily="18" charset="0"/>
              </a:rPr>
              <a:t>BIM</a:t>
            </a:r>
            <a:r>
              <a:rPr lang="ru-RU" sz="1300" dirty="0">
                <a:latin typeface="Times New Roman" panose="02020603050405020304" pitchFamily="18" charset="0"/>
                <a:cs typeface="Times New Roman" panose="02020603050405020304" pitchFamily="18" charset="0"/>
              </a:rPr>
              <a:t> в среду транспортного планирования. В настоящее время ведутся все различные апробации обратного обмена данных из среды транспортного планирования в среду проектирования </a:t>
            </a:r>
            <a:r>
              <a:rPr lang="en-US" sz="1300" dirty="0">
                <a:latin typeface="Times New Roman" panose="02020603050405020304" pitchFamily="18" charset="0"/>
                <a:cs typeface="Times New Roman" panose="02020603050405020304" pitchFamily="18" charset="0"/>
              </a:rPr>
              <a:t>BIM</a:t>
            </a:r>
            <a:r>
              <a:rPr lang="ru-RU" sz="1300" dirty="0">
                <a:latin typeface="Times New Roman" panose="02020603050405020304" pitchFamily="18" charset="0"/>
                <a:cs typeface="Times New Roman" panose="02020603050405020304" pitchFamily="18" charset="0"/>
              </a:rPr>
              <a:t>. Такие решения позволят представлять информацию результатов транспортного планирования в </a:t>
            </a:r>
            <a:r>
              <a:rPr lang="en-US" sz="1300" dirty="0">
                <a:latin typeface="Times New Roman" panose="02020603050405020304" pitchFamily="18" charset="0"/>
                <a:cs typeface="Times New Roman" panose="02020603050405020304" pitchFamily="18" charset="0"/>
              </a:rPr>
              <a:t>BIM</a:t>
            </a:r>
            <a:r>
              <a:rPr lang="ru-RU" sz="1300" dirty="0">
                <a:latin typeface="Times New Roman" panose="02020603050405020304" pitchFamily="18" charset="0"/>
                <a:cs typeface="Times New Roman" panose="02020603050405020304" pitchFamily="18" charset="0"/>
              </a:rPr>
              <a:t>, что даст возможность оперативно оценивать объективность принятых проектных решений на всех стадиях жизненного цикла. </a:t>
            </a:r>
          </a:p>
        </p:txBody>
      </p:sp>
      <p:sp>
        <p:nvSpPr>
          <p:cNvPr id="4" name="Номер слайда 3"/>
          <p:cNvSpPr>
            <a:spLocks noGrp="1"/>
          </p:cNvSpPr>
          <p:nvPr>
            <p:ph type="sldNum" sz="quarter" idx="10"/>
          </p:nvPr>
        </p:nvSpPr>
        <p:spPr/>
        <p:txBody>
          <a:bodyPr/>
          <a:lstStyle/>
          <a:p>
            <a:fld id="{BAEDB6B2-9F71-49C7-8844-FEEDD83CD7C4}" type="slidenum">
              <a:rPr lang="ru-RU" smtClean="0"/>
              <a:t>5</a:t>
            </a:fld>
            <a:endParaRPr lang="ru-RU" dirty="0"/>
          </a:p>
        </p:txBody>
      </p:sp>
    </p:spTree>
    <p:extLst>
      <p:ext uri="{BB962C8B-B14F-4D97-AF65-F5344CB8AC3E}">
        <p14:creationId xmlns:p14="http://schemas.microsoft.com/office/powerpoint/2010/main" val="74066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8859"/>
            <a:r>
              <a:rPr lang="ru-RU" sz="1400" dirty="0" err="1">
                <a:latin typeface="Times New Roman" panose="02020603050405020304" pitchFamily="18" charset="0"/>
                <a:cs typeface="Times New Roman" panose="02020603050405020304" pitchFamily="18" charset="0"/>
              </a:rPr>
              <a:t>Интероперабельность</a:t>
            </a:r>
            <a:r>
              <a:rPr lang="ru-RU" sz="1400" dirty="0">
                <a:latin typeface="Times New Roman" panose="02020603050405020304" pitchFamily="18" charset="0"/>
                <a:cs typeface="Times New Roman" panose="02020603050405020304" pitchFamily="18" charset="0"/>
              </a:rPr>
              <a:t> данных </a:t>
            </a:r>
            <a:r>
              <a:rPr lang="en-US" sz="1400" dirty="0">
                <a:latin typeface="Times New Roman" panose="02020603050405020304" pitchFamily="18" charset="0"/>
                <a:cs typeface="Times New Roman" panose="02020603050405020304" pitchFamily="18" charset="0"/>
              </a:rPr>
              <a:t>BIM </a:t>
            </a:r>
            <a:r>
              <a:rPr lang="ru-RU" sz="1400" dirty="0">
                <a:latin typeface="Times New Roman" panose="02020603050405020304" pitchFamily="18" charset="0"/>
                <a:cs typeface="Times New Roman" panose="02020603050405020304" pitchFamily="18" charset="0"/>
              </a:rPr>
              <a:t>с данными транспортного планирования позволит специалисту по проектированию дорог объективно оценивать и принимать верные решения при выборе варианта плановых решений путем апробации их на транспортных микромоделях. Информация о максимально верно спрогнозированной расчетной интенсивности позволит исключить несоответствие назначенной категории автомобильной дороги и конфигураций примыканий. В противном случае, это ведет к необоснованному удорожанию строительства объекта и как следствие не сбалансированному расходованию бюджетных средств или же возникновению </a:t>
            </a:r>
            <a:r>
              <a:rPr lang="ru-RU" sz="1400" dirty="0" err="1">
                <a:latin typeface="Times New Roman" panose="02020603050405020304" pitchFamily="18" charset="0"/>
                <a:cs typeface="Times New Roman" panose="02020603050405020304" pitchFamily="18" charset="0"/>
              </a:rPr>
              <a:t>заторовых</a:t>
            </a:r>
            <a:r>
              <a:rPr lang="ru-RU" sz="1400" dirty="0">
                <a:latin typeface="Times New Roman" panose="02020603050405020304" pitchFamily="18" charset="0"/>
                <a:cs typeface="Times New Roman" panose="02020603050405020304" pitchFamily="18" charset="0"/>
              </a:rPr>
              <a:t> ситуаций и снижению безопасности автомобильного движения уже на стадии эксплуатации.</a:t>
            </a:r>
          </a:p>
        </p:txBody>
      </p:sp>
      <p:sp>
        <p:nvSpPr>
          <p:cNvPr id="4" name="Номер слайда 3"/>
          <p:cNvSpPr>
            <a:spLocks noGrp="1"/>
          </p:cNvSpPr>
          <p:nvPr>
            <p:ph type="sldNum" sz="quarter" idx="10"/>
          </p:nvPr>
        </p:nvSpPr>
        <p:spPr/>
        <p:txBody>
          <a:bodyPr/>
          <a:lstStyle/>
          <a:p>
            <a:fld id="{BAEDB6B2-9F71-49C7-8844-FEEDD83CD7C4}" type="slidenum">
              <a:rPr lang="ru-RU" smtClean="0"/>
              <a:t>6</a:t>
            </a:fld>
            <a:endParaRPr lang="ru-RU"/>
          </a:p>
        </p:txBody>
      </p:sp>
    </p:spTree>
    <p:extLst>
      <p:ext uri="{BB962C8B-B14F-4D97-AF65-F5344CB8AC3E}">
        <p14:creationId xmlns:p14="http://schemas.microsoft.com/office/powerpoint/2010/main" val="121934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1706" y="4573292"/>
            <a:ext cx="5645274" cy="4829790"/>
          </a:xfrm>
        </p:spPr>
        <p:txBody>
          <a:bodyPr/>
          <a:lstStyle/>
          <a:p>
            <a:pPr indent="448859"/>
            <a:r>
              <a:rPr lang="ru-RU" sz="1400" dirty="0">
                <a:latin typeface="Times New Roman" panose="02020603050405020304" pitchFamily="18" charset="0"/>
                <a:cs typeface="Times New Roman" panose="02020603050405020304" pitchFamily="18" charset="0"/>
              </a:rPr>
              <a:t>Цель, которая достигается при применении технологии </a:t>
            </a:r>
            <a:r>
              <a:rPr lang="en-US" sz="1400" dirty="0">
                <a:latin typeface="Times New Roman" panose="02020603050405020304" pitchFamily="18" charset="0"/>
                <a:cs typeface="Times New Roman" panose="02020603050405020304" pitchFamily="18" charset="0"/>
              </a:rPr>
              <a:t>BIM </a:t>
            </a:r>
            <a:r>
              <a:rPr lang="ru-RU" sz="1400" dirty="0">
                <a:latin typeface="Times New Roman" panose="02020603050405020304" pitchFamily="18" charset="0"/>
                <a:cs typeface="Times New Roman" panose="02020603050405020304" pitchFamily="18" charset="0"/>
              </a:rPr>
              <a:t>- это обеспечение оперативного доступа к информации характеризующей технические параметры проектируемого объекта и технологические процессы его реализации. </a:t>
            </a:r>
          </a:p>
          <a:p>
            <a:pPr indent="448859"/>
            <a:r>
              <a:rPr lang="ru-RU" sz="1400" dirty="0">
                <a:latin typeface="Times New Roman" panose="02020603050405020304" pitchFamily="18" charset="0"/>
                <a:cs typeface="Times New Roman" panose="02020603050405020304" pitchFamily="18" charset="0"/>
              </a:rPr>
              <a:t>Взаимоувязанная с </a:t>
            </a:r>
            <a:r>
              <a:rPr lang="en-US" sz="1400" dirty="0">
                <a:latin typeface="Times New Roman" panose="02020603050405020304" pitchFamily="18" charset="0"/>
                <a:cs typeface="Times New Roman" panose="02020603050405020304" pitchFamily="18" charset="0"/>
              </a:rPr>
              <a:t>BIM</a:t>
            </a:r>
            <a:r>
              <a:rPr lang="ru-RU" sz="1400" dirty="0">
                <a:latin typeface="Times New Roman" panose="02020603050405020304" pitchFamily="18" charset="0"/>
                <a:cs typeface="Times New Roman" panose="02020603050405020304" pitchFamily="18" charset="0"/>
              </a:rPr>
              <a:t> динамическими связями </a:t>
            </a:r>
            <a:r>
              <a:rPr lang="en-US" sz="1400" dirty="0">
                <a:latin typeface="Times New Roman" panose="02020603050405020304" pitchFamily="18" charset="0"/>
                <a:cs typeface="Times New Roman" panose="02020603050405020304" pitchFamily="18" charset="0"/>
              </a:rPr>
              <a:t>GIS -</a:t>
            </a:r>
            <a:r>
              <a:rPr lang="ru-RU" sz="1400" dirty="0">
                <a:latin typeface="Times New Roman" panose="02020603050405020304" pitchFamily="18" charset="0"/>
                <a:cs typeface="Times New Roman" panose="02020603050405020304" pitchFamily="18" charset="0"/>
              </a:rPr>
              <a:t> модель транспортных потоков,</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позволит</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эксперту оценить исчерпывающую информацию, которая использовалась при расчете интенсивности движения.</a:t>
            </a:r>
          </a:p>
          <a:p>
            <a:pPr indent="448859"/>
            <a:r>
              <a:rPr lang="ru-RU" sz="1400" dirty="0">
                <a:latin typeface="Times New Roman" panose="02020603050405020304" pitchFamily="18" charset="0"/>
                <a:cs typeface="Times New Roman" panose="02020603050405020304" pitchFamily="18" charset="0"/>
              </a:rPr>
              <a:t>Наличие в информационной модели данных о состоянии автомобильных дорог, социально-экономическом и градостроительном положении района тяготения позволит эксперту оперативно ознакомится и сформулировать вывод о корректности выполнения прогноза интенсивности движения.</a:t>
            </a:r>
          </a:p>
          <a:p>
            <a:pPr indent="448859"/>
            <a:r>
              <a:rPr lang="ru-RU" sz="1400" dirty="0">
                <a:latin typeface="Times New Roman" panose="02020603050405020304" pitchFamily="18" charset="0"/>
                <a:cs typeface="Times New Roman" panose="02020603050405020304" pitchFamily="18" charset="0"/>
              </a:rPr>
              <a:t>Такой подход дает эксперту возможность оперативно оценить влияние объекта на развитие прилегающих территорий не локально (в радиусе 3-4 км), а на больший сегмент в котором обычно выполняются экономические изыскания.</a:t>
            </a:r>
          </a:p>
          <a:p>
            <a:r>
              <a:rPr lang="ru-RU" sz="1400" dirty="0">
                <a:latin typeface="Times New Roman" panose="02020603050405020304" pitchFamily="18" charset="0"/>
                <a:cs typeface="Times New Roman" panose="02020603050405020304" pitchFamily="18" charset="0"/>
              </a:rPr>
              <a:t> </a:t>
            </a:r>
          </a:p>
        </p:txBody>
      </p:sp>
      <p:sp>
        <p:nvSpPr>
          <p:cNvPr id="4" name="Номер слайда 3"/>
          <p:cNvSpPr>
            <a:spLocks noGrp="1"/>
          </p:cNvSpPr>
          <p:nvPr>
            <p:ph type="sldNum" sz="quarter" idx="10"/>
          </p:nvPr>
        </p:nvSpPr>
        <p:spPr/>
        <p:txBody>
          <a:bodyPr/>
          <a:lstStyle/>
          <a:p>
            <a:fld id="{BAEDB6B2-9F71-49C7-8844-FEEDD83CD7C4}" type="slidenum">
              <a:rPr lang="ru-RU" smtClean="0"/>
              <a:t>7</a:t>
            </a:fld>
            <a:endParaRPr lang="ru-RU"/>
          </a:p>
        </p:txBody>
      </p:sp>
    </p:spTree>
    <p:extLst>
      <p:ext uri="{BB962C8B-B14F-4D97-AF65-F5344CB8AC3E}">
        <p14:creationId xmlns:p14="http://schemas.microsoft.com/office/powerpoint/2010/main" val="38395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1706" y="4679973"/>
            <a:ext cx="5591933" cy="3938249"/>
          </a:xfrm>
        </p:spPr>
        <p:txBody>
          <a:bodyPr/>
          <a:lstStyle/>
          <a:p>
            <a:pPr indent="448859"/>
            <a:r>
              <a:rPr lang="ru-RU" sz="1400" dirty="0">
                <a:latin typeface="Times New Roman" panose="02020603050405020304" pitchFamily="18" charset="0"/>
                <a:cs typeface="Times New Roman" panose="02020603050405020304" pitchFamily="18" charset="0"/>
              </a:rPr>
              <a:t>Интеграция </a:t>
            </a:r>
            <a:r>
              <a:rPr lang="en-US" sz="1400" dirty="0">
                <a:latin typeface="Times New Roman" panose="02020603050405020304" pitchFamily="18" charset="0"/>
                <a:cs typeface="Times New Roman" panose="02020603050405020304" pitchFamily="18" charset="0"/>
              </a:rPr>
              <a:t>c</a:t>
            </a:r>
            <a:r>
              <a:rPr lang="ru-RU" sz="1400" dirty="0">
                <a:latin typeface="Times New Roman" panose="02020603050405020304" pitchFamily="18" charset="0"/>
                <a:cs typeface="Times New Roman" panose="02020603050405020304" pitchFamily="18" charset="0"/>
              </a:rPr>
              <a:t> информационной моделью </a:t>
            </a:r>
            <a:r>
              <a:rPr lang="en-US" sz="1400" dirty="0">
                <a:latin typeface="Times New Roman" panose="02020603050405020304" pitchFamily="18" charset="0"/>
                <a:cs typeface="Times New Roman" panose="02020603050405020304" pitchFamily="18" charset="0"/>
              </a:rPr>
              <a:t>GIS-</a:t>
            </a:r>
            <a:r>
              <a:rPr lang="ru-RU" sz="1400" dirty="0">
                <a:latin typeface="Times New Roman" panose="02020603050405020304" pitchFamily="18" charset="0"/>
                <a:cs typeface="Times New Roman" panose="02020603050405020304" pitchFamily="18" charset="0"/>
              </a:rPr>
              <a:t>модели транспортных потоков, содержащей информацию о запланированном градостроительном развитии и развитии транспортно-коммуникационного каркаса района моделирования с указанием сроков реализации,</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дает возможность всем заинтересованным сторонам оценить достаточность реализуемого объекта, оценить влияние реализации объектов градостроительного развития и развития транспортного комплекса на эксплуатируемый объект. </a:t>
            </a:r>
          </a:p>
          <a:p>
            <a:pPr indent="448859"/>
            <a:r>
              <a:rPr lang="ru-RU" sz="1400" dirty="0">
                <a:latin typeface="Times New Roman" panose="02020603050405020304" pitchFamily="18" charset="0"/>
                <a:cs typeface="Times New Roman" panose="02020603050405020304" pitchFamily="18" charset="0"/>
              </a:rPr>
              <a:t>Исчерпывающая информация о сроках градостроительного развития и развития транспортной инфраструктуры даст возможность эксплуатирующей организации объективно планировать мероприятия реконструкции, либо строительства прилегающих участков автомобильных дорог, оценивать негативное влияния работ по ремонту и </a:t>
            </a:r>
            <a:r>
              <a:rPr lang="ru-RU" sz="1400" dirty="0" err="1">
                <a:latin typeface="Times New Roman" panose="02020603050405020304" pitchFamily="18" charset="0"/>
                <a:cs typeface="Times New Roman" panose="02020603050405020304" pitchFamily="18" charset="0"/>
              </a:rPr>
              <a:t>кап.ремонту</a:t>
            </a:r>
            <a:r>
              <a:rPr lang="ru-RU" sz="1400" dirty="0">
                <a:latin typeface="Times New Roman" panose="02020603050405020304" pitchFamily="18" charset="0"/>
                <a:cs typeface="Times New Roman" panose="02020603050405020304" pitchFamily="18" charset="0"/>
              </a:rPr>
              <a:t>, которые как правило в процессе производства работ влияют на снижение пропускной способности и безопасность автомобильной дороги.</a:t>
            </a:r>
          </a:p>
        </p:txBody>
      </p:sp>
      <p:sp>
        <p:nvSpPr>
          <p:cNvPr id="4" name="Номер слайда 3"/>
          <p:cNvSpPr>
            <a:spLocks noGrp="1"/>
          </p:cNvSpPr>
          <p:nvPr>
            <p:ph type="sldNum" sz="quarter" idx="10"/>
          </p:nvPr>
        </p:nvSpPr>
        <p:spPr/>
        <p:txBody>
          <a:bodyPr/>
          <a:lstStyle/>
          <a:p>
            <a:fld id="{BAEDB6B2-9F71-49C7-8844-FEEDD83CD7C4}" type="slidenum">
              <a:rPr lang="ru-RU" smtClean="0"/>
              <a:t>8</a:t>
            </a:fld>
            <a:endParaRPr lang="ru-RU"/>
          </a:p>
        </p:txBody>
      </p:sp>
    </p:spTree>
    <p:extLst>
      <p:ext uri="{BB962C8B-B14F-4D97-AF65-F5344CB8AC3E}">
        <p14:creationId xmlns:p14="http://schemas.microsoft.com/office/powerpoint/2010/main" val="254597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29630"/>
            <a:r>
              <a:rPr lang="ru-RU" sz="1300" dirty="0">
                <a:latin typeface="Times New Roman" panose="02020603050405020304" pitchFamily="18" charset="0"/>
                <a:cs typeface="Times New Roman" panose="02020603050405020304" pitchFamily="18" charset="0"/>
              </a:rPr>
              <a:t>Интеграция транспортного планирования в технологию </a:t>
            </a:r>
            <a:r>
              <a:rPr lang="en-US" sz="1300" dirty="0">
                <a:latin typeface="Times New Roman" panose="02020603050405020304" pitchFamily="18" charset="0"/>
                <a:cs typeface="Times New Roman" panose="02020603050405020304" pitchFamily="18" charset="0"/>
              </a:rPr>
              <a:t>BIM</a:t>
            </a:r>
            <a:r>
              <a:rPr lang="ru-RU" sz="1300" dirty="0">
                <a:latin typeface="Times New Roman" panose="02020603050405020304" pitchFamily="18" charset="0"/>
                <a:cs typeface="Times New Roman" panose="02020603050405020304" pitchFamily="18" charset="0"/>
              </a:rPr>
              <a:t> в настоящее время находится</a:t>
            </a:r>
            <a:r>
              <a:rPr lang="en-US" sz="1300" dirty="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в стадии становления, но по достижении ее когда транспортное планирование станет неотъемлемой частью технологии </a:t>
            </a:r>
            <a:r>
              <a:rPr lang="en-US" sz="1300" dirty="0">
                <a:latin typeface="Times New Roman" panose="02020603050405020304" pitchFamily="18" charset="0"/>
                <a:cs typeface="Times New Roman" panose="02020603050405020304" pitchFamily="18" charset="0"/>
              </a:rPr>
              <a:t>BIM</a:t>
            </a:r>
            <a:r>
              <a:rPr lang="ru-RU" sz="1300" dirty="0">
                <a:latin typeface="Times New Roman" panose="02020603050405020304" pitchFamily="18" charset="0"/>
                <a:cs typeface="Times New Roman" panose="02020603050405020304" pitchFamily="18" charset="0"/>
              </a:rPr>
              <a:t>, проекты создаваемые в единой информационной среде будут восприниматься полноценно на всех стадиях его реализации всеми заинтересованными лицами.</a:t>
            </a:r>
          </a:p>
          <a:p>
            <a:pPr indent="429630"/>
            <a:r>
              <a:rPr lang="ru-RU" sz="1300" dirty="0">
                <a:latin typeface="Times New Roman" panose="02020603050405020304" pitchFamily="18" charset="0"/>
                <a:cs typeface="Times New Roman" panose="02020603050405020304" pitchFamily="18" charset="0"/>
              </a:rPr>
              <a:t>В итоге это позволит:</a:t>
            </a:r>
          </a:p>
          <a:p>
            <a:pPr marL="273263" indent="-273263">
              <a:buFontTx/>
              <a:buChar char="-"/>
            </a:pPr>
            <a:r>
              <a:rPr lang="ru-RU" sz="1300" dirty="0">
                <a:latin typeface="Times New Roman" panose="02020603050405020304" pitchFamily="18" charset="0"/>
                <a:cs typeface="Times New Roman" panose="02020603050405020304" pitchFamily="18" charset="0"/>
              </a:rPr>
              <a:t>Достичь оптимизации проектного процесса;</a:t>
            </a:r>
          </a:p>
          <a:p>
            <a:pPr marL="273263" indent="-273263">
              <a:buFontTx/>
              <a:buChar char="-"/>
            </a:pPr>
            <a:r>
              <a:rPr lang="ru-RU" sz="1300" dirty="0">
                <a:latin typeface="Times New Roman" panose="02020603050405020304" pitchFamily="18" charset="0"/>
                <a:cs typeface="Times New Roman" panose="02020603050405020304" pitchFamily="18" charset="0"/>
              </a:rPr>
              <a:t>Повысить эффективность экспертной оценки и аудита проектов;</a:t>
            </a:r>
          </a:p>
          <a:p>
            <a:pPr marL="273263" indent="-273263">
              <a:buFontTx/>
              <a:buChar char="-"/>
            </a:pPr>
            <a:r>
              <a:rPr lang="ru-RU" sz="1300" dirty="0">
                <a:latin typeface="Times New Roman" panose="02020603050405020304" pitchFamily="18" charset="0"/>
                <a:cs typeface="Times New Roman" panose="02020603050405020304" pitchFamily="18" charset="0"/>
              </a:rPr>
              <a:t>Достичь качественно нового </a:t>
            </a:r>
            <a:r>
              <a:rPr lang="ru-RU" sz="1300" dirty="0" smtClean="0">
                <a:latin typeface="Times New Roman" panose="02020603050405020304" pitchFamily="18" charset="0"/>
                <a:cs typeface="Times New Roman" panose="02020603050405020304" pitchFamily="18" charset="0"/>
              </a:rPr>
              <a:t>уровня </a:t>
            </a:r>
            <a:r>
              <a:rPr lang="ru-RU" sz="1300" dirty="0">
                <a:latin typeface="Times New Roman" panose="02020603050405020304" pitchFamily="18" charset="0"/>
                <a:cs typeface="Times New Roman" panose="02020603050405020304" pitchFamily="18" charset="0"/>
              </a:rPr>
              <a:t>оперативного управления сетью дорог эксплуатирующими организациями.</a:t>
            </a:r>
          </a:p>
        </p:txBody>
      </p:sp>
      <p:sp>
        <p:nvSpPr>
          <p:cNvPr id="4" name="Номер слайда 3"/>
          <p:cNvSpPr>
            <a:spLocks noGrp="1"/>
          </p:cNvSpPr>
          <p:nvPr>
            <p:ph type="sldNum" sz="quarter" idx="10"/>
          </p:nvPr>
        </p:nvSpPr>
        <p:spPr/>
        <p:txBody>
          <a:bodyPr/>
          <a:lstStyle/>
          <a:p>
            <a:fld id="{BAEDB6B2-9F71-49C7-8844-FEEDD83CD7C4}" type="slidenum">
              <a:rPr lang="ru-RU" smtClean="0"/>
              <a:t>9</a:t>
            </a:fld>
            <a:endParaRPr lang="ru-RU"/>
          </a:p>
        </p:txBody>
      </p:sp>
    </p:spTree>
    <p:extLst>
      <p:ext uri="{BB962C8B-B14F-4D97-AF65-F5344CB8AC3E}">
        <p14:creationId xmlns:p14="http://schemas.microsoft.com/office/powerpoint/2010/main" val="423992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314305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31550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28653"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189375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212860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623888" y="3442102"/>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378931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128154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ru-RU"/>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333530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412848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234192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3887391" y="740573"/>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85469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3887391" y="740573"/>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469D4A-26B5-43D6-8226-37FA3017170D}" type="datetimeFigureOut">
              <a:rPr lang="ru-RU" smtClean="0"/>
              <a:pPr/>
              <a:t>04.04.2018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344639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628650" y="4767267"/>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2469D4A-26B5-43D6-8226-37FA3017170D}" type="datetimeFigureOut">
              <a:rPr lang="ru-RU" smtClean="0"/>
              <a:pPr/>
              <a:t>04.04.2018</a:t>
            </a:fld>
            <a:endParaRPr lang="ru-RU" dirty="0"/>
          </a:p>
        </p:txBody>
      </p:sp>
      <p:sp>
        <p:nvSpPr>
          <p:cNvPr id="5" name="Footer Placeholder 4"/>
          <p:cNvSpPr>
            <a:spLocks noGrp="1"/>
          </p:cNvSpPr>
          <p:nvPr>
            <p:ph type="ftr" sz="quarter" idx="3"/>
          </p:nvPr>
        </p:nvSpPr>
        <p:spPr>
          <a:xfrm>
            <a:off x="3028950" y="4767267"/>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4767267"/>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6C95F4-1116-4304-A5EB-268B561B4BAF}" type="slidenum">
              <a:rPr lang="ru-RU" smtClean="0"/>
              <a:pPr/>
              <a:t>‹#›</a:t>
            </a:fld>
            <a:endParaRPr lang="ru-RU" dirty="0"/>
          </a:p>
        </p:txBody>
      </p:sp>
    </p:spTree>
    <p:extLst>
      <p:ext uri="{BB962C8B-B14F-4D97-AF65-F5344CB8AC3E}">
        <p14:creationId xmlns:p14="http://schemas.microsoft.com/office/powerpoint/2010/main" val="285839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4.emf"/><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3.emf"/><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emf"/><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3.emf"/><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4.emf"/><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emf"/><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emf"/><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10" Type="http://schemas.microsoft.com/office/2007/relationships/hdphoto" Target="../media/hdphoto2.wdp"/><Relationship Id="rId4" Type="http://schemas.openxmlformats.org/officeDocument/2006/relationships/image" Target="../media/image3.emf"/><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32" y="-7401"/>
            <a:ext cx="9138965" cy="5143500"/>
          </a:xfrm>
          <a:prstGeom prst="rect">
            <a:avLst/>
          </a:prstGeom>
        </p:spPr>
      </p:pic>
      <p:sp>
        <p:nvSpPr>
          <p:cNvPr id="2" name="Title 1"/>
          <p:cNvSpPr>
            <a:spLocks noGrp="1"/>
          </p:cNvSpPr>
          <p:nvPr>
            <p:ph type="ctrTitle"/>
          </p:nvPr>
        </p:nvSpPr>
        <p:spPr>
          <a:xfrm>
            <a:off x="449944" y="1328058"/>
            <a:ext cx="8200571" cy="2220686"/>
          </a:xfrm>
        </p:spPr>
        <p:txBody>
          <a:bodyPr>
            <a:noAutofit/>
          </a:bodyPr>
          <a:lstStyle/>
          <a:p>
            <a:pPr>
              <a:lnSpc>
                <a:spcPts val="4400"/>
              </a:lnSpc>
            </a:pPr>
            <a:r>
              <a:rPr lang="ru-RU" sz="3200" b="1" dirty="0">
                <a:solidFill>
                  <a:srgbClr val="574F24"/>
                </a:solidFill>
                <a:latin typeface="+mn-lt"/>
              </a:rPr>
              <a:t>Транспортное </a:t>
            </a:r>
            <a:r>
              <a:rPr lang="ru-RU" sz="3200" b="1" dirty="0" smtClean="0">
                <a:solidFill>
                  <a:srgbClr val="574F24"/>
                </a:solidFill>
                <a:latin typeface="+mn-lt"/>
              </a:rPr>
              <a:t>планирование</a:t>
            </a:r>
            <a:br>
              <a:rPr lang="ru-RU" sz="3200" b="1" dirty="0" smtClean="0">
                <a:solidFill>
                  <a:srgbClr val="574F24"/>
                </a:solidFill>
                <a:latin typeface="+mn-lt"/>
              </a:rPr>
            </a:br>
            <a:r>
              <a:rPr lang="ru-RU" sz="3200" b="1" dirty="0" smtClean="0">
                <a:solidFill>
                  <a:srgbClr val="574F24"/>
                </a:solidFill>
                <a:latin typeface="+mn-lt"/>
              </a:rPr>
              <a:t> </a:t>
            </a:r>
            <a:r>
              <a:rPr lang="ru-RU" sz="3200" b="1" dirty="0">
                <a:solidFill>
                  <a:srgbClr val="574F24"/>
                </a:solidFill>
                <a:latin typeface="+mn-lt"/>
              </a:rPr>
              <a:t>как неотъемлемая часть информационного моделирования</a:t>
            </a:r>
          </a:p>
        </p:txBody>
      </p:sp>
      <p:sp>
        <p:nvSpPr>
          <p:cNvPr id="6" name="Title 1"/>
          <p:cNvSpPr txBox="1">
            <a:spLocks/>
          </p:cNvSpPr>
          <p:nvPr/>
        </p:nvSpPr>
        <p:spPr>
          <a:xfrm>
            <a:off x="1143000" y="4782556"/>
            <a:ext cx="6858000" cy="2085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900"/>
              </a:lnSpc>
            </a:pPr>
            <a:r>
              <a:rPr lang="ru-RU" sz="1200" dirty="0">
                <a:solidFill>
                  <a:srgbClr val="574F24"/>
                </a:solidFill>
                <a:latin typeface="+mn-lt"/>
              </a:rPr>
              <a:t>Калуга ‒ 2018</a:t>
            </a:r>
          </a:p>
        </p:txBody>
      </p:sp>
      <p:cxnSp>
        <p:nvCxnSpPr>
          <p:cNvPr id="11" name="Straight Connector 10"/>
          <p:cNvCxnSpPr/>
          <p:nvPr/>
        </p:nvCxnSpPr>
        <p:spPr>
          <a:xfrm>
            <a:off x="-6016" y="965534"/>
            <a:ext cx="3877176"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66824" y="965534"/>
            <a:ext cx="3877176"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66824" y="947621"/>
            <a:ext cx="3877176"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6" y="947621"/>
            <a:ext cx="3877176"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000" y="4449468"/>
            <a:ext cx="9180000" cy="197258"/>
          </a:xfrm>
          <a:prstGeom prst="rect">
            <a:avLst/>
          </a:prstGeom>
        </p:spPr>
      </p:pic>
      <p:sp>
        <p:nvSpPr>
          <p:cNvPr id="20" name="TextBox 19"/>
          <p:cNvSpPr txBox="1"/>
          <p:nvPr/>
        </p:nvSpPr>
        <p:spPr>
          <a:xfrm>
            <a:off x="279199" y="3601201"/>
            <a:ext cx="4340484" cy="923330"/>
          </a:xfrm>
          <a:prstGeom prst="rect">
            <a:avLst/>
          </a:prstGeom>
          <a:noFill/>
        </p:spPr>
        <p:txBody>
          <a:bodyPr wrap="square" rtlCol="0">
            <a:spAutoFit/>
          </a:bodyPr>
          <a:lstStyle/>
          <a:p>
            <a:r>
              <a:rPr lang="ru-RU" b="1" i="1" dirty="0" smtClean="0">
                <a:solidFill>
                  <a:srgbClr val="574F24"/>
                </a:solidFill>
              </a:rPr>
              <a:t>Александр</a:t>
            </a:r>
            <a:r>
              <a:rPr lang="en-US" b="1" i="1" dirty="0" smtClean="0">
                <a:solidFill>
                  <a:srgbClr val="574F24"/>
                </a:solidFill>
              </a:rPr>
              <a:t> </a:t>
            </a:r>
            <a:r>
              <a:rPr lang="ru-RU" b="1" i="1" dirty="0" smtClean="0">
                <a:solidFill>
                  <a:srgbClr val="574F24"/>
                </a:solidFill>
              </a:rPr>
              <a:t>Ильченко</a:t>
            </a:r>
            <a:endParaRPr lang="ru-RU" b="1" i="1" dirty="0">
              <a:solidFill>
                <a:srgbClr val="574F24"/>
              </a:solidFill>
            </a:endParaRPr>
          </a:p>
          <a:p>
            <a:r>
              <a:rPr lang="ru-RU" i="1" dirty="0">
                <a:solidFill>
                  <a:srgbClr val="574F24"/>
                </a:solidFill>
              </a:rPr>
              <a:t>Начальник отдела моделирования </a:t>
            </a:r>
          </a:p>
          <a:p>
            <a:r>
              <a:rPr lang="ru-RU" i="1" dirty="0">
                <a:solidFill>
                  <a:srgbClr val="574F24"/>
                </a:solidFill>
              </a:rPr>
              <a:t>транспортных потоков </a:t>
            </a:r>
          </a:p>
        </p:txBody>
      </p:sp>
      <p:pic>
        <p:nvPicPr>
          <p:cNvPr id="1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32045" y="562349"/>
            <a:ext cx="853609" cy="741633"/>
          </a:xfrm>
          <a:prstGeom prst="rect">
            <a:avLst/>
          </a:prstGeom>
        </p:spPr>
      </p:pic>
    </p:spTree>
    <p:extLst>
      <p:ext uri="{BB962C8B-B14F-4D97-AF65-F5344CB8AC3E}">
        <p14:creationId xmlns:p14="http://schemas.microsoft.com/office/powerpoint/2010/main" val="77668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52" y="0"/>
            <a:ext cx="188822" cy="5143500"/>
          </a:xfrm>
          <a:prstGeom prst="rect">
            <a:avLst/>
          </a:prstGeom>
        </p:spPr>
      </p:pic>
      <p:cxnSp>
        <p:nvCxnSpPr>
          <p:cNvPr id="14" name="Straight Connector 13"/>
          <p:cNvCxnSpPr/>
          <p:nvPr/>
        </p:nvCxnSpPr>
        <p:spPr>
          <a:xfrm>
            <a:off x="10024236" y="4886997"/>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pic>
        <p:nvPicPr>
          <p:cNvPr id="36"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812" y="214573"/>
            <a:ext cx="559031" cy="486964"/>
          </a:xfrm>
          <a:prstGeom prst="rect">
            <a:avLst/>
          </a:prstGeom>
        </p:spPr>
      </p:pic>
      <p:sp>
        <p:nvSpPr>
          <p:cNvPr id="37" name="Title 1"/>
          <p:cNvSpPr txBox="1">
            <a:spLocks/>
          </p:cNvSpPr>
          <p:nvPr/>
        </p:nvSpPr>
        <p:spPr>
          <a:xfrm>
            <a:off x="365759" y="248353"/>
            <a:ext cx="8007009" cy="466916"/>
          </a:xfrm>
          <a:prstGeom prst="rect">
            <a:avLst/>
          </a:prstGeom>
        </p:spPr>
        <p:txBody>
          <a:bodyPr vert="horz" lIns="91440" tIns="45720" rIns="91440" bIns="45720" rtlCol="0" anchor="b">
            <a:noAutofit/>
          </a:bodyPr>
          <a:lstStyle/>
          <a:p>
            <a:pPr lvl="0">
              <a:spcBef>
                <a:spcPct val="0"/>
              </a:spcBef>
              <a:defRPr/>
            </a:pPr>
            <a:r>
              <a:rPr lang="ru-RU" sz="1400" b="1" dirty="0" smtClean="0">
                <a:solidFill>
                  <a:srgbClr val="574F24"/>
                </a:solidFill>
              </a:rPr>
              <a:t>Транспортное </a:t>
            </a:r>
            <a:r>
              <a:rPr lang="ru-RU" sz="1400" b="1" dirty="0">
                <a:solidFill>
                  <a:srgbClr val="574F24"/>
                </a:solidFill>
              </a:rPr>
              <a:t>планирование, как неотъемлемая часть </a:t>
            </a:r>
            <a:r>
              <a:rPr lang="ru-RU" sz="1400" b="1" dirty="0" smtClean="0">
                <a:solidFill>
                  <a:srgbClr val="574F24"/>
                </a:solidFill>
              </a:rPr>
              <a:t>информационного моделирования</a:t>
            </a:r>
            <a:endParaRPr kumimoji="0" lang="ru-RU" sz="1400" b="1" i="0" u="none" strike="noStrike" kern="1200" cap="none" spc="0" normalizeH="0" baseline="0" noProof="0" dirty="0">
              <a:ln>
                <a:noFill/>
              </a:ln>
              <a:solidFill>
                <a:srgbClr val="574F24"/>
              </a:solidFill>
              <a:effectLst/>
              <a:uLnTx/>
              <a:uFillTx/>
              <a:ea typeface="+mj-ea"/>
              <a:cs typeface="+mj-cs"/>
            </a:endParaRPr>
          </a:p>
        </p:txBody>
      </p:sp>
      <p:grpSp>
        <p:nvGrpSpPr>
          <p:cNvPr id="7" name="Группа 6"/>
          <p:cNvGrpSpPr/>
          <p:nvPr/>
        </p:nvGrpSpPr>
        <p:grpSpPr>
          <a:xfrm>
            <a:off x="461902" y="657455"/>
            <a:ext cx="8314856" cy="6094074"/>
            <a:chOff x="461902" y="657455"/>
            <a:chExt cx="8314856" cy="6094074"/>
          </a:xfrm>
        </p:grpSpPr>
        <p:cxnSp>
          <p:nvCxnSpPr>
            <p:cNvPr id="10" name="Straight Connector 9"/>
            <p:cNvCxnSpPr/>
            <p:nvPr/>
          </p:nvCxnSpPr>
          <p:spPr>
            <a:xfrm>
              <a:off x="499238" y="657455"/>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9238" y="675774"/>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33" name="Straight Connector 13"/>
            <p:cNvCxnSpPr/>
            <p:nvPr/>
          </p:nvCxnSpPr>
          <p:spPr>
            <a:xfrm>
              <a:off x="499235" y="4958789"/>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sp>
          <p:nvSpPr>
            <p:cNvPr id="34" name="Oval 14"/>
            <p:cNvSpPr/>
            <p:nvPr/>
          </p:nvSpPr>
          <p:spPr>
            <a:xfrm>
              <a:off x="8425843" y="4655304"/>
              <a:ext cx="350915" cy="307493"/>
            </a:xfrm>
            <a:prstGeom prst="ellipse">
              <a:avLst/>
            </a:prstGeom>
            <a:solidFill>
              <a:srgbClr val="D7C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Title 1"/>
            <p:cNvSpPr txBox="1">
              <a:spLocks/>
            </p:cNvSpPr>
            <p:nvPr/>
          </p:nvSpPr>
          <p:spPr>
            <a:xfrm>
              <a:off x="8425843" y="4617566"/>
              <a:ext cx="340330" cy="42035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900"/>
                </a:lnSpc>
              </a:pPr>
              <a:r>
                <a:rPr lang="en-US" sz="2000" dirty="0" smtClean="0">
                  <a:solidFill>
                    <a:schemeClr val="bg1"/>
                  </a:solidFill>
                  <a:latin typeface="+mn-lt"/>
                </a:rPr>
                <a:t>2</a:t>
              </a:r>
              <a:endParaRPr lang="ru-RU" sz="2000" dirty="0">
                <a:solidFill>
                  <a:schemeClr val="bg1"/>
                </a:solidFill>
                <a:latin typeface="+mn-lt"/>
              </a:endParaRPr>
            </a:p>
          </p:txBody>
        </p:sp>
        <p:pic>
          <p:nvPicPr>
            <p:cNvPr id="27" name="Рисунок 26" descr="презентация-01.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6687" y="775247"/>
              <a:ext cx="7256446" cy="4052495"/>
            </a:xfrm>
            <a:prstGeom prst="rect">
              <a:avLst/>
            </a:prstGeom>
          </p:spPr>
        </p:pic>
        <p:sp>
          <p:nvSpPr>
            <p:cNvPr id="28" name="Title 1"/>
            <p:cNvSpPr txBox="1">
              <a:spLocks/>
            </p:cNvSpPr>
            <p:nvPr/>
          </p:nvSpPr>
          <p:spPr>
            <a:xfrm>
              <a:off x="461902" y="6342455"/>
              <a:ext cx="2643248" cy="4090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900"/>
                </a:lnSpc>
              </a:pPr>
              <a:endParaRPr lang="ru-RU" sz="1100" dirty="0">
                <a:solidFill>
                  <a:srgbClr val="574F24"/>
                </a:solidFill>
                <a:latin typeface="+mn-lt"/>
              </a:endParaRPr>
            </a:p>
          </p:txBody>
        </p:sp>
        <p:pic>
          <p:nvPicPr>
            <p:cNvPr id="31"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082040" y="882757"/>
              <a:ext cx="3287224" cy="1974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903029" y="2970250"/>
              <a:ext cx="2705640" cy="16473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 name="Picture 2" descr="E:\Оргдокументы\16_Презентации_статьи_выступления\2018 год\Калуга 04\Картинка\02_Пешеходный периход_скриншот 1.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536999" y="931281"/>
              <a:ext cx="3227300" cy="18702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36999" y="3229571"/>
              <a:ext cx="3227300" cy="1068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4">
                      <a:lumMod val="50000"/>
                    </a:schemeClr>
                  </a:solidFill>
                </a:rPr>
                <a:t>Примеры применения информационного моделирования</a:t>
              </a:r>
              <a:endParaRPr lang="ru-RU" sz="2000" b="1" dirty="0">
                <a:solidFill>
                  <a:schemeClr val="accent4">
                    <a:lumMod val="50000"/>
                  </a:schemeClr>
                </a:solidFill>
              </a:endParaRPr>
            </a:p>
          </p:txBody>
        </p:sp>
      </p:grpSp>
    </p:spTree>
    <p:extLst>
      <p:ext uri="{BB962C8B-B14F-4D97-AF65-F5344CB8AC3E}">
        <p14:creationId xmlns:p14="http://schemas.microsoft.com/office/powerpoint/2010/main" val="1650099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99238" y="657455"/>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52" y="0"/>
            <a:ext cx="188822" cy="5143500"/>
          </a:xfrm>
          <a:prstGeom prst="rect">
            <a:avLst/>
          </a:prstGeom>
        </p:spPr>
      </p:pic>
      <p:cxnSp>
        <p:nvCxnSpPr>
          <p:cNvPr id="13" name="Straight Connector 12"/>
          <p:cNvCxnSpPr/>
          <p:nvPr/>
        </p:nvCxnSpPr>
        <p:spPr>
          <a:xfrm>
            <a:off x="499238" y="675774"/>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024236" y="4886997"/>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cxnSp>
        <p:nvCxnSpPr>
          <p:cNvPr id="33" name="Straight Connector 13"/>
          <p:cNvCxnSpPr/>
          <p:nvPr/>
        </p:nvCxnSpPr>
        <p:spPr>
          <a:xfrm>
            <a:off x="499235" y="4958789"/>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sp>
        <p:nvSpPr>
          <p:cNvPr id="34" name="Oval 14"/>
          <p:cNvSpPr/>
          <p:nvPr/>
        </p:nvSpPr>
        <p:spPr>
          <a:xfrm>
            <a:off x="8425843" y="4655304"/>
            <a:ext cx="350915" cy="307493"/>
          </a:xfrm>
          <a:prstGeom prst="ellipse">
            <a:avLst/>
          </a:prstGeom>
          <a:solidFill>
            <a:srgbClr val="D7C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Title 1"/>
          <p:cNvSpPr txBox="1">
            <a:spLocks/>
          </p:cNvSpPr>
          <p:nvPr/>
        </p:nvSpPr>
        <p:spPr>
          <a:xfrm>
            <a:off x="8425843" y="4617566"/>
            <a:ext cx="340330" cy="42035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900"/>
              </a:lnSpc>
            </a:pPr>
            <a:r>
              <a:rPr lang="en-US" sz="2000" dirty="0" smtClean="0">
                <a:solidFill>
                  <a:schemeClr val="bg1"/>
                </a:solidFill>
                <a:latin typeface="+mn-lt"/>
              </a:rPr>
              <a:t>3</a:t>
            </a:r>
            <a:endParaRPr lang="ru-RU" sz="2000" dirty="0">
              <a:solidFill>
                <a:schemeClr val="bg1"/>
              </a:solidFill>
              <a:latin typeface="+mn-lt"/>
            </a:endParaRPr>
          </a:p>
        </p:txBody>
      </p:sp>
      <p:pic>
        <p:nvPicPr>
          <p:cNvPr id="36"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812" y="214573"/>
            <a:ext cx="559031" cy="486964"/>
          </a:xfrm>
          <a:prstGeom prst="rect">
            <a:avLst/>
          </a:prstGeom>
        </p:spPr>
      </p:pic>
      <p:sp>
        <p:nvSpPr>
          <p:cNvPr id="37" name="Title 1"/>
          <p:cNvSpPr txBox="1">
            <a:spLocks/>
          </p:cNvSpPr>
          <p:nvPr/>
        </p:nvSpPr>
        <p:spPr>
          <a:xfrm>
            <a:off x="392803" y="224597"/>
            <a:ext cx="8007009" cy="466916"/>
          </a:xfrm>
          <a:prstGeom prst="rect">
            <a:avLst/>
          </a:prstGeom>
        </p:spPr>
        <p:txBody>
          <a:bodyPr vert="horz" lIns="91440" tIns="45720" rIns="91440" bIns="45720" rtlCol="0" anchor="b">
            <a:noAutofit/>
          </a:bodyPr>
          <a:lstStyle/>
          <a:p>
            <a:pPr lvl="0">
              <a:spcBef>
                <a:spcPct val="0"/>
              </a:spcBef>
              <a:defRPr/>
            </a:pPr>
            <a:r>
              <a:rPr lang="ru-RU" sz="1400" b="1" dirty="0" smtClean="0">
                <a:solidFill>
                  <a:srgbClr val="574F24"/>
                </a:solidFill>
              </a:rPr>
              <a:t>Транспортное планирование </a:t>
            </a:r>
            <a:r>
              <a:rPr lang="ru-RU" sz="1400" b="1" dirty="0">
                <a:solidFill>
                  <a:srgbClr val="574F24"/>
                </a:solidFill>
              </a:rPr>
              <a:t>как неотъемлемая часть </a:t>
            </a:r>
            <a:r>
              <a:rPr lang="ru-RU" sz="1400" b="1" dirty="0" smtClean="0">
                <a:solidFill>
                  <a:srgbClr val="574F24"/>
                </a:solidFill>
              </a:rPr>
              <a:t>информационного моделирования</a:t>
            </a:r>
            <a:endParaRPr kumimoji="0" lang="ru-RU" sz="1400" b="1" i="0" u="none" strike="noStrike" kern="1200" cap="none" spc="0" normalizeH="0" baseline="0" noProof="0" dirty="0">
              <a:ln>
                <a:noFill/>
              </a:ln>
              <a:solidFill>
                <a:srgbClr val="574F24"/>
              </a:solidFill>
              <a:effectLst/>
              <a:uLnTx/>
              <a:uFillTx/>
              <a:ea typeface="+mj-ea"/>
              <a:cs typeface="+mj-cs"/>
            </a:endParaRPr>
          </a:p>
        </p:txBody>
      </p:sp>
      <p:pic>
        <p:nvPicPr>
          <p:cNvPr id="21" name="Рисунок 2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4818" y="742763"/>
            <a:ext cx="7421836" cy="4216026"/>
          </a:xfrm>
          <a:prstGeom prst="rect">
            <a:avLst/>
          </a:prstGeom>
        </p:spPr>
      </p:pic>
      <p:pic>
        <p:nvPicPr>
          <p:cNvPr id="15" name="Picture 6"/>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rcRect/>
          <a:stretch/>
        </p:blipFill>
        <p:spPr bwMode="auto">
          <a:xfrm>
            <a:off x="179063" y="3039195"/>
            <a:ext cx="2472575" cy="163696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Двойная стрелка влево/вправо 1"/>
          <p:cNvSpPr/>
          <p:nvPr/>
        </p:nvSpPr>
        <p:spPr>
          <a:xfrm rot="16200000">
            <a:off x="1274045" y="2356214"/>
            <a:ext cx="894080" cy="431072"/>
          </a:xfrm>
          <a:prstGeom prst="leftRightArrow">
            <a:avLst/>
          </a:prstGeom>
          <a:noFill/>
          <a:ln w="476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lumMod val="50000"/>
                </a:schemeClr>
              </a:solidFill>
            </a:endParaRPr>
          </a:p>
        </p:txBody>
      </p:sp>
    </p:spTree>
    <p:extLst>
      <p:ext uri="{BB962C8B-B14F-4D97-AF65-F5344CB8AC3E}">
        <p14:creationId xmlns:p14="http://schemas.microsoft.com/office/powerpoint/2010/main" val="279773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99238" y="657455"/>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52" y="0"/>
            <a:ext cx="188822" cy="5143500"/>
          </a:xfrm>
          <a:prstGeom prst="rect">
            <a:avLst/>
          </a:prstGeom>
        </p:spPr>
      </p:pic>
      <p:cxnSp>
        <p:nvCxnSpPr>
          <p:cNvPr id="13" name="Straight Connector 12"/>
          <p:cNvCxnSpPr/>
          <p:nvPr/>
        </p:nvCxnSpPr>
        <p:spPr>
          <a:xfrm>
            <a:off x="499238" y="675774"/>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024236" y="4886997"/>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sp>
        <p:nvSpPr>
          <p:cNvPr id="45" name="Скругленный прямоугольник 44"/>
          <p:cNvSpPr/>
          <p:nvPr/>
        </p:nvSpPr>
        <p:spPr>
          <a:xfrm>
            <a:off x="674917" y="767354"/>
            <a:ext cx="3038668" cy="922497"/>
          </a:xfrm>
          <a:prstGeom prst="roundRect">
            <a:avLst/>
          </a:prstGeom>
          <a:solidFill>
            <a:schemeClr val="accent6">
              <a:lumMod val="60000"/>
              <a:lumOff val="40000"/>
            </a:schemeClr>
          </a:solidFill>
          <a:ln w="635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290" rtl="0" eaLnBrk="1" latinLnBrk="0" hangingPunct="1">
              <a:defRPr sz="1800" kern="1200">
                <a:solidFill>
                  <a:schemeClr val="lt1"/>
                </a:solidFill>
                <a:latin typeface="+mn-lt"/>
                <a:ea typeface="+mn-ea"/>
                <a:cs typeface="+mn-cs"/>
              </a:defRPr>
            </a:lvl1pPr>
            <a:lvl2pPr marL="457145" algn="l" defTabSz="914290" rtl="0" eaLnBrk="1" latinLnBrk="0" hangingPunct="1">
              <a:defRPr sz="1800" kern="1200">
                <a:solidFill>
                  <a:schemeClr val="lt1"/>
                </a:solidFill>
                <a:latin typeface="+mn-lt"/>
                <a:ea typeface="+mn-ea"/>
                <a:cs typeface="+mn-cs"/>
              </a:defRPr>
            </a:lvl2pPr>
            <a:lvl3pPr marL="914290" algn="l" defTabSz="914290" rtl="0" eaLnBrk="1" latinLnBrk="0" hangingPunct="1">
              <a:defRPr sz="1800" kern="1200">
                <a:solidFill>
                  <a:schemeClr val="lt1"/>
                </a:solidFill>
                <a:latin typeface="+mn-lt"/>
                <a:ea typeface="+mn-ea"/>
                <a:cs typeface="+mn-cs"/>
              </a:defRPr>
            </a:lvl3pPr>
            <a:lvl4pPr marL="1371435" algn="l" defTabSz="914290" rtl="0" eaLnBrk="1" latinLnBrk="0" hangingPunct="1">
              <a:defRPr sz="1800" kern="1200">
                <a:solidFill>
                  <a:schemeClr val="lt1"/>
                </a:solidFill>
                <a:latin typeface="+mn-lt"/>
                <a:ea typeface="+mn-ea"/>
                <a:cs typeface="+mn-cs"/>
              </a:defRPr>
            </a:lvl4pPr>
            <a:lvl5pPr marL="1828581" algn="l" defTabSz="914290" rtl="0" eaLnBrk="1" latinLnBrk="0" hangingPunct="1">
              <a:defRPr sz="1800" kern="1200">
                <a:solidFill>
                  <a:schemeClr val="lt1"/>
                </a:solidFill>
                <a:latin typeface="+mn-lt"/>
                <a:ea typeface="+mn-ea"/>
                <a:cs typeface="+mn-cs"/>
              </a:defRPr>
            </a:lvl5pPr>
            <a:lvl6pPr marL="2285726" algn="l" defTabSz="914290" rtl="0" eaLnBrk="1" latinLnBrk="0" hangingPunct="1">
              <a:defRPr sz="1800" kern="1200">
                <a:solidFill>
                  <a:schemeClr val="lt1"/>
                </a:solidFill>
                <a:latin typeface="+mn-lt"/>
                <a:ea typeface="+mn-ea"/>
                <a:cs typeface="+mn-cs"/>
              </a:defRPr>
            </a:lvl6pPr>
            <a:lvl7pPr marL="2742871" algn="l" defTabSz="914290" rtl="0" eaLnBrk="1" latinLnBrk="0" hangingPunct="1">
              <a:defRPr sz="1800" kern="1200">
                <a:solidFill>
                  <a:schemeClr val="lt1"/>
                </a:solidFill>
                <a:latin typeface="+mn-lt"/>
                <a:ea typeface="+mn-ea"/>
                <a:cs typeface="+mn-cs"/>
              </a:defRPr>
            </a:lvl7pPr>
            <a:lvl8pPr marL="3200016" algn="l" defTabSz="914290" rtl="0" eaLnBrk="1" latinLnBrk="0" hangingPunct="1">
              <a:defRPr sz="1800" kern="1200">
                <a:solidFill>
                  <a:schemeClr val="lt1"/>
                </a:solidFill>
                <a:latin typeface="+mn-lt"/>
                <a:ea typeface="+mn-ea"/>
                <a:cs typeface="+mn-cs"/>
              </a:defRPr>
            </a:lvl8pPr>
            <a:lvl9pPr marL="3657161" algn="l" defTabSz="914290" rtl="0" eaLnBrk="1" latinLnBrk="0" hangingPunct="1">
              <a:defRPr sz="1800" kern="1200">
                <a:solidFill>
                  <a:schemeClr val="lt1"/>
                </a:solidFill>
                <a:latin typeface="+mn-lt"/>
                <a:ea typeface="+mn-ea"/>
                <a:cs typeface="+mn-cs"/>
              </a:defRPr>
            </a:lvl9pPr>
          </a:lstStyle>
          <a:p>
            <a:pPr algn="ctr"/>
            <a:endParaRPr lang="ru-RU" sz="2520" dirty="0"/>
          </a:p>
        </p:txBody>
      </p:sp>
      <p:sp>
        <p:nvSpPr>
          <p:cNvPr id="53" name="TextBox 9"/>
          <p:cNvSpPr txBox="1"/>
          <p:nvPr/>
        </p:nvSpPr>
        <p:spPr>
          <a:xfrm>
            <a:off x="179063" y="1652799"/>
            <a:ext cx="3779755" cy="1477328"/>
          </a:xfrm>
          <a:prstGeom prst="rect">
            <a:avLst/>
          </a:prstGeom>
          <a:noFill/>
        </p:spPr>
        <p:txBody>
          <a:bodyPr wrap="square" rtlCol="0">
            <a:spAutoFit/>
          </a:bodyPr>
          <a:lst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a:lstStyle>
          <a:p>
            <a:pPr algn="ctr"/>
            <a:r>
              <a:rPr lang="ru-RU" b="1" dirty="0" smtClean="0">
                <a:solidFill>
                  <a:srgbClr val="574F24"/>
                </a:solidFill>
                <a:latin typeface="Calibri" pitchFamily="34" charset="0"/>
                <a:ea typeface="Calibri" pitchFamily="34" charset="0"/>
                <a:cs typeface="Calibri" pitchFamily="34" charset="0"/>
              </a:rPr>
              <a:t>Определение </a:t>
            </a:r>
            <a:r>
              <a:rPr lang="ru-RU" b="1" dirty="0">
                <a:solidFill>
                  <a:srgbClr val="574F24"/>
                </a:solidFill>
                <a:latin typeface="Calibri" pitchFamily="34" charset="0"/>
                <a:ea typeface="Calibri" pitchFamily="34" charset="0"/>
                <a:cs typeface="Calibri" pitchFamily="34" charset="0"/>
              </a:rPr>
              <a:t>расчетной интенсивности </a:t>
            </a:r>
            <a:r>
              <a:rPr lang="ru-RU" b="1" dirty="0" smtClean="0">
                <a:solidFill>
                  <a:srgbClr val="574F24"/>
                </a:solidFill>
                <a:latin typeface="Calibri" pitchFamily="34" charset="0"/>
                <a:ea typeface="Calibri" pitchFamily="34" charset="0"/>
                <a:cs typeface="Calibri" pitchFamily="34" charset="0"/>
              </a:rPr>
              <a:t>движения по </a:t>
            </a:r>
            <a:r>
              <a:rPr lang="ru-RU" b="1" dirty="0">
                <a:solidFill>
                  <a:srgbClr val="574F24"/>
                </a:solidFill>
                <a:latin typeface="Calibri" pitchFamily="34" charset="0"/>
                <a:ea typeface="Calibri" pitchFamily="34" charset="0"/>
                <a:cs typeface="Calibri" pitchFamily="34" charset="0"/>
              </a:rPr>
              <a:t>сценариям </a:t>
            </a:r>
            <a:r>
              <a:rPr lang="ru-RU" b="1" dirty="0" smtClean="0">
                <a:solidFill>
                  <a:srgbClr val="574F24"/>
                </a:solidFill>
                <a:latin typeface="Calibri" pitchFamily="34" charset="0"/>
                <a:ea typeface="Calibri" pitchFamily="34" charset="0"/>
                <a:cs typeface="Calibri" pitchFamily="34" charset="0"/>
              </a:rPr>
              <a:t>развития, определение состава транспортного потока, определение расчетной скорости</a:t>
            </a:r>
            <a:endParaRPr lang="en-US" b="1" dirty="0">
              <a:solidFill>
                <a:srgbClr val="574F24"/>
              </a:solidFill>
              <a:latin typeface="Calibri" pitchFamily="34" charset="0"/>
              <a:ea typeface="Calibri" pitchFamily="34" charset="0"/>
              <a:cs typeface="Calibri" pitchFamily="34" charset="0"/>
            </a:endParaRPr>
          </a:p>
        </p:txBody>
      </p:sp>
      <p:sp>
        <p:nvSpPr>
          <p:cNvPr id="71" name="TextBox 9"/>
          <p:cNvSpPr txBox="1"/>
          <p:nvPr/>
        </p:nvSpPr>
        <p:spPr>
          <a:xfrm>
            <a:off x="4382765" y="1646170"/>
            <a:ext cx="4094885" cy="1200329"/>
          </a:xfrm>
          <a:prstGeom prst="rect">
            <a:avLst/>
          </a:prstGeom>
          <a:noFill/>
        </p:spPr>
        <p:txBody>
          <a:bodyPr wrap="square" rtlCol="0">
            <a:spAutoFit/>
          </a:bodyPr>
          <a:lstStyle>
            <a:defPPr>
              <a:defRPr lang="ru-RU"/>
            </a:defPPr>
            <a:lvl1pPr algn="ctr" defTabSz="914290">
              <a:defRPr sz="1600" b="1">
                <a:solidFill>
                  <a:srgbClr val="574F24"/>
                </a:solidFill>
                <a:latin typeface="Calibri" pitchFamily="34" charset="0"/>
                <a:ea typeface="Calibri" pitchFamily="34" charset="0"/>
                <a:cs typeface="Calibri" pitchFamily="34" charset="0"/>
              </a:defRPr>
            </a:lvl1pPr>
            <a:lvl2pPr marL="457145" defTabSz="914290"/>
            <a:lvl3pPr marL="914290" defTabSz="914290"/>
            <a:lvl4pPr marL="1371435" defTabSz="914290"/>
            <a:lvl5pPr marL="1828581" defTabSz="914290"/>
            <a:lvl6pPr marL="2285726" defTabSz="914290"/>
            <a:lvl7pPr marL="2742871" defTabSz="914290"/>
            <a:lvl8pPr marL="3200016" defTabSz="914290"/>
            <a:lvl9pPr marL="3657161" defTabSz="914290"/>
          </a:lstStyle>
          <a:p>
            <a:r>
              <a:rPr lang="ru-RU" sz="1800" dirty="0"/>
              <a:t>Сравнение вариантов планировочных решений, оценка конфликтных ситуаций, формирование анимационных роликов</a:t>
            </a:r>
          </a:p>
        </p:txBody>
      </p:sp>
      <p:pic>
        <p:nvPicPr>
          <p:cNvPr id="75" name="Рисунок 74"/>
          <p:cNvPicPr/>
          <p:nvPr/>
        </p:nvPicPr>
        <p:blipFill rotWithShape="1">
          <a:blip r:embed="rId4" cstate="print">
            <a:extLst>
              <a:ext uri="{28A0092B-C50C-407E-A947-70E740481C1C}">
                <a14:useLocalDpi xmlns:a14="http://schemas.microsoft.com/office/drawing/2010/main"/>
              </a:ext>
            </a:extLst>
          </a:blip>
          <a:srcRect/>
          <a:stretch/>
        </p:blipFill>
        <p:spPr bwMode="auto">
          <a:xfrm>
            <a:off x="555223" y="3170743"/>
            <a:ext cx="3249491" cy="160476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26" name="Picture 2" descr="E:\МОДТ\Progekt\М-1_25_км\3_Проработки\3_Микро\Графика\Варианты от 01.09.2015\Вариант 1.bmp"/>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57512" y="2846499"/>
            <a:ext cx="3205144" cy="1981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Скругленный прямоугольник 21"/>
          <p:cNvSpPr/>
          <p:nvPr/>
        </p:nvSpPr>
        <p:spPr>
          <a:xfrm>
            <a:off x="5020124" y="778506"/>
            <a:ext cx="2820167" cy="897489"/>
          </a:xfrm>
          <a:prstGeom prst="roundRect">
            <a:avLst/>
          </a:prstGeom>
          <a:solidFill>
            <a:schemeClr val="accent6">
              <a:lumMod val="60000"/>
              <a:lumOff val="40000"/>
            </a:schemeClr>
          </a:solidFill>
          <a:ln w="635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290" rtl="0" eaLnBrk="1" latinLnBrk="0" hangingPunct="1">
              <a:defRPr sz="1800" kern="1200">
                <a:solidFill>
                  <a:schemeClr val="lt1"/>
                </a:solidFill>
                <a:latin typeface="+mn-lt"/>
                <a:ea typeface="+mn-ea"/>
                <a:cs typeface="+mn-cs"/>
              </a:defRPr>
            </a:lvl1pPr>
            <a:lvl2pPr marL="457145" algn="l" defTabSz="914290" rtl="0" eaLnBrk="1" latinLnBrk="0" hangingPunct="1">
              <a:defRPr sz="1800" kern="1200">
                <a:solidFill>
                  <a:schemeClr val="lt1"/>
                </a:solidFill>
                <a:latin typeface="+mn-lt"/>
                <a:ea typeface="+mn-ea"/>
                <a:cs typeface="+mn-cs"/>
              </a:defRPr>
            </a:lvl2pPr>
            <a:lvl3pPr marL="914290" algn="l" defTabSz="914290" rtl="0" eaLnBrk="1" latinLnBrk="0" hangingPunct="1">
              <a:defRPr sz="1800" kern="1200">
                <a:solidFill>
                  <a:schemeClr val="lt1"/>
                </a:solidFill>
                <a:latin typeface="+mn-lt"/>
                <a:ea typeface="+mn-ea"/>
                <a:cs typeface="+mn-cs"/>
              </a:defRPr>
            </a:lvl3pPr>
            <a:lvl4pPr marL="1371435" algn="l" defTabSz="914290" rtl="0" eaLnBrk="1" latinLnBrk="0" hangingPunct="1">
              <a:defRPr sz="1800" kern="1200">
                <a:solidFill>
                  <a:schemeClr val="lt1"/>
                </a:solidFill>
                <a:latin typeface="+mn-lt"/>
                <a:ea typeface="+mn-ea"/>
                <a:cs typeface="+mn-cs"/>
              </a:defRPr>
            </a:lvl4pPr>
            <a:lvl5pPr marL="1828581" algn="l" defTabSz="914290" rtl="0" eaLnBrk="1" latinLnBrk="0" hangingPunct="1">
              <a:defRPr sz="1800" kern="1200">
                <a:solidFill>
                  <a:schemeClr val="lt1"/>
                </a:solidFill>
                <a:latin typeface="+mn-lt"/>
                <a:ea typeface="+mn-ea"/>
                <a:cs typeface="+mn-cs"/>
              </a:defRPr>
            </a:lvl5pPr>
            <a:lvl6pPr marL="2285726" algn="l" defTabSz="914290" rtl="0" eaLnBrk="1" latinLnBrk="0" hangingPunct="1">
              <a:defRPr sz="1800" kern="1200">
                <a:solidFill>
                  <a:schemeClr val="lt1"/>
                </a:solidFill>
                <a:latin typeface="+mn-lt"/>
                <a:ea typeface="+mn-ea"/>
                <a:cs typeface="+mn-cs"/>
              </a:defRPr>
            </a:lvl6pPr>
            <a:lvl7pPr marL="2742871" algn="l" defTabSz="914290" rtl="0" eaLnBrk="1" latinLnBrk="0" hangingPunct="1">
              <a:defRPr sz="1800" kern="1200">
                <a:solidFill>
                  <a:schemeClr val="lt1"/>
                </a:solidFill>
                <a:latin typeface="+mn-lt"/>
                <a:ea typeface="+mn-ea"/>
                <a:cs typeface="+mn-cs"/>
              </a:defRPr>
            </a:lvl7pPr>
            <a:lvl8pPr marL="3200016" algn="l" defTabSz="914290" rtl="0" eaLnBrk="1" latinLnBrk="0" hangingPunct="1">
              <a:defRPr sz="1800" kern="1200">
                <a:solidFill>
                  <a:schemeClr val="lt1"/>
                </a:solidFill>
                <a:latin typeface="+mn-lt"/>
                <a:ea typeface="+mn-ea"/>
                <a:cs typeface="+mn-cs"/>
              </a:defRPr>
            </a:lvl8pPr>
            <a:lvl9pPr marL="3657161" algn="l" defTabSz="914290" rtl="0" eaLnBrk="1" latinLnBrk="0" hangingPunct="1">
              <a:defRPr sz="1800" kern="1200">
                <a:solidFill>
                  <a:schemeClr val="lt1"/>
                </a:solidFill>
                <a:latin typeface="+mn-lt"/>
                <a:ea typeface="+mn-ea"/>
                <a:cs typeface="+mn-cs"/>
              </a:defRPr>
            </a:lvl9pPr>
          </a:lstStyle>
          <a:p>
            <a:pPr algn="ctr"/>
            <a:endParaRPr lang="ru-RU" sz="2520" dirty="0"/>
          </a:p>
        </p:txBody>
      </p:sp>
      <p:sp>
        <p:nvSpPr>
          <p:cNvPr id="23" name="TextBox 9"/>
          <p:cNvSpPr txBox="1"/>
          <p:nvPr/>
        </p:nvSpPr>
        <p:spPr>
          <a:xfrm>
            <a:off x="4884746" y="821802"/>
            <a:ext cx="2955545" cy="830997"/>
          </a:xfrm>
          <a:prstGeom prst="rect">
            <a:avLst/>
          </a:prstGeom>
          <a:noFill/>
        </p:spPr>
        <p:txBody>
          <a:bodyPr wrap="square" rtlCol="0">
            <a:spAutoFit/>
          </a:bodyPr>
          <a:lst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a:lstStyle>
          <a:p>
            <a:pPr algn="ctr"/>
            <a:r>
              <a:rPr lang="ru-RU" sz="2400" b="1" dirty="0" smtClean="0">
                <a:solidFill>
                  <a:srgbClr val="574F24"/>
                </a:solidFill>
                <a:ea typeface="Calibri" pitchFamily="34" charset="0"/>
                <a:cs typeface="Calibri" pitchFamily="34" charset="0"/>
              </a:rPr>
              <a:t>Имитационное</a:t>
            </a:r>
            <a:r>
              <a:rPr lang="en-US" sz="2400" b="1" dirty="0" smtClean="0">
                <a:solidFill>
                  <a:srgbClr val="574F24"/>
                </a:solidFill>
                <a:ea typeface="Calibri" pitchFamily="34" charset="0"/>
                <a:cs typeface="Calibri" pitchFamily="34" charset="0"/>
              </a:rPr>
              <a:t> </a:t>
            </a:r>
            <a:r>
              <a:rPr lang="ru-RU" sz="2400" b="1" dirty="0" smtClean="0">
                <a:solidFill>
                  <a:srgbClr val="574F24"/>
                </a:solidFill>
                <a:ea typeface="Calibri" pitchFamily="34" charset="0"/>
                <a:cs typeface="Calibri" pitchFamily="34" charset="0"/>
              </a:rPr>
              <a:t>моделирование</a:t>
            </a:r>
            <a:endParaRPr lang="ru-RU" sz="2400" b="1" dirty="0">
              <a:solidFill>
                <a:srgbClr val="574F24"/>
              </a:solidFill>
              <a:ea typeface="Calibri" pitchFamily="34" charset="0"/>
              <a:cs typeface="Calibri" pitchFamily="34" charset="0"/>
            </a:endParaRPr>
          </a:p>
        </p:txBody>
      </p:sp>
      <p:cxnSp>
        <p:nvCxnSpPr>
          <p:cNvPr id="33" name="Straight Connector 13"/>
          <p:cNvCxnSpPr/>
          <p:nvPr/>
        </p:nvCxnSpPr>
        <p:spPr>
          <a:xfrm>
            <a:off x="499235" y="4958789"/>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sp>
        <p:nvSpPr>
          <p:cNvPr id="34" name="Oval 14"/>
          <p:cNvSpPr/>
          <p:nvPr/>
        </p:nvSpPr>
        <p:spPr>
          <a:xfrm>
            <a:off x="8425843" y="4655304"/>
            <a:ext cx="350915" cy="307493"/>
          </a:xfrm>
          <a:prstGeom prst="ellipse">
            <a:avLst/>
          </a:prstGeom>
          <a:solidFill>
            <a:srgbClr val="D7C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Title 1"/>
          <p:cNvSpPr txBox="1">
            <a:spLocks/>
          </p:cNvSpPr>
          <p:nvPr/>
        </p:nvSpPr>
        <p:spPr>
          <a:xfrm>
            <a:off x="8425843" y="4617566"/>
            <a:ext cx="340330" cy="42035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900"/>
              </a:lnSpc>
            </a:pPr>
            <a:r>
              <a:rPr lang="en-US" sz="2000" dirty="0" smtClean="0">
                <a:solidFill>
                  <a:schemeClr val="bg1"/>
                </a:solidFill>
                <a:latin typeface="+mn-lt"/>
              </a:rPr>
              <a:t>4</a:t>
            </a:r>
            <a:endParaRPr lang="ru-RU" sz="2000" dirty="0">
              <a:solidFill>
                <a:schemeClr val="bg1"/>
              </a:solidFill>
              <a:latin typeface="+mn-lt"/>
            </a:endParaRPr>
          </a:p>
        </p:txBody>
      </p:sp>
      <p:pic>
        <p:nvPicPr>
          <p:cNvPr id="36"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99812" y="214573"/>
            <a:ext cx="559031" cy="486964"/>
          </a:xfrm>
          <a:prstGeom prst="rect">
            <a:avLst/>
          </a:prstGeom>
        </p:spPr>
      </p:pic>
      <p:sp>
        <p:nvSpPr>
          <p:cNvPr id="37" name="Title 1"/>
          <p:cNvSpPr txBox="1">
            <a:spLocks/>
          </p:cNvSpPr>
          <p:nvPr/>
        </p:nvSpPr>
        <p:spPr>
          <a:xfrm>
            <a:off x="379260" y="234621"/>
            <a:ext cx="8007009" cy="466916"/>
          </a:xfrm>
          <a:prstGeom prst="rect">
            <a:avLst/>
          </a:prstGeom>
        </p:spPr>
        <p:txBody>
          <a:bodyPr vert="horz" lIns="91440" tIns="45720" rIns="91440" bIns="45720" rtlCol="0" anchor="b">
            <a:noAutofit/>
          </a:bodyPr>
          <a:lstStyle/>
          <a:p>
            <a:pPr lvl="0">
              <a:spcBef>
                <a:spcPct val="0"/>
              </a:spcBef>
              <a:defRPr/>
            </a:pPr>
            <a:r>
              <a:rPr lang="ru-RU" sz="1400" b="1" dirty="0" smtClean="0">
                <a:solidFill>
                  <a:srgbClr val="574F24"/>
                </a:solidFill>
              </a:rPr>
              <a:t>Транспортное </a:t>
            </a:r>
            <a:r>
              <a:rPr lang="ru-RU" sz="1400" b="1" dirty="0">
                <a:solidFill>
                  <a:srgbClr val="574F24"/>
                </a:solidFill>
              </a:rPr>
              <a:t>планирование, как неотъемлемая часть </a:t>
            </a:r>
            <a:r>
              <a:rPr lang="ru-RU" sz="1400" b="1" dirty="0" smtClean="0">
                <a:solidFill>
                  <a:srgbClr val="574F24"/>
                </a:solidFill>
              </a:rPr>
              <a:t>информационного моделирования</a:t>
            </a:r>
            <a:endParaRPr kumimoji="0" lang="ru-RU" sz="1400" b="1" i="0" u="none" strike="noStrike" kern="1200" cap="none" spc="0" normalizeH="0" baseline="0" noProof="0" dirty="0">
              <a:ln>
                <a:noFill/>
              </a:ln>
              <a:solidFill>
                <a:srgbClr val="574F24"/>
              </a:solidFill>
              <a:effectLst/>
              <a:uLnTx/>
              <a:uFillTx/>
              <a:ea typeface="+mj-ea"/>
              <a:cs typeface="+mj-cs"/>
            </a:endParaRPr>
          </a:p>
        </p:txBody>
      </p:sp>
      <p:sp>
        <p:nvSpPr>
          <p:cNvPr id="21" name="TextBox 9"/>
          <p:cNvSpPr txBox="1"/>
          <p:nvPr/>
        </p:nvSpPr>
        <p:spPr>
          <a:xfrm>
            <a:off x="716478" y="811751"/>
            <a:ext cx="2955545" cy="830997"/>
          </a:xfrm>
          <a:prstGeom prst="rect">
            <a:avLst/>
          </a:prstGeom>
          <a:noFill/>
        </p:spPr>
        <p:txBody>
          <a:bodyPr wrap="square" rtlCol="0">
            <a:spAutoFit/>
          </a:bodyPr>
          <a:lst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a:lstStyle>
          <a:p>
            <a:pPr algn="ctr"/>
            <a:r>
              <a:rPr lang="ru-RU" sz="2400" b="1" dirty="0" smtClean="0">
                <a:solidFill>
                  <a:srgbClr val="574F24"/>
                </a:solidFill>
                <a:ea typeface="Calibri" pitchFamily="34" charset="0"/>
                <a:cs typeface="Calibri" pitchFamily="34" charset="0"/>
              </a:rPr>
              <a:t>Математическое</a:t>
            </a:r>
            <a:r>
              <a:rPr lang="en-US" sz="2400" b="1" dirty="0" smtClean="0">
                <a:solidFill>
                  <a:srgbClr val="574F24"/>
                </a:solidFill>
                <a:ea typeface="Calibri" pitchFamily="34" charset="0"/>
                <a:cs typeface="Calibri" pitchFamily="34" charset="0"/>
              </a:rPr>
              <a:t> </a:t>
            </a:r>
            <a:r>
              <a:rPr lang="ru-RU" sz="2400" b="1" dirty="0" smtClean="0">
                <a:solidFill>
                  <a:srgbClr val="574F24"/>
                </a:solidFill>
                <a:ea typeface="Calibri" pitchFamily="34" charset="0"/>
                <a:cs typeface="Calibri" pitchFamily="34" charset="0"/>
              </a:rPr>
              <a:t>моделирование</a:t>
            </a:r>
            <a:endParaRPr lang="ru-RU" sz="2400" b="1" dirty="0">
              <a:solidFill>
                <a:srgbClr val="574F24"/>
              </a:solidFill>
              <a:ea typeface="Calibri" pitchFamily="34" charset="0"/>
              <a:cs typeface="Calibri" pitchFamily="34" charset="0"/>
            </a:endParaRPr>
          </a:p>
        </p:txBody>
      </p:sp>
    </p:spTree>
    <p:extLst>
      <p:ext uri="{BB962C8B-B14F-4D97-AF65-F5344CB8AC3E}">
        <p14:creationId xmlns:p14="http://schemas.microsoft.com/office/powerpoint/2010/main" val="2870792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52" y="0"/>
            <a:ext cx="188822" cy="5143500"/>
          </a:xfrm>
          <a:prstGeom prst="rect">
            <a:avLst/>
          </a:prstGeom>
        </p:spPr>
      </p:pic>
      <p:cxnSp>
        <p:nvCxnSpPr>
          <p:cNvPr id="14" name="Straight Connector 13"/>
          <p:cNvCxnSpPr/>
          <p:nvPr/>
        </p:nvCxnSpPr>
        <p:spPr>
          <a:xfrm>
            <a:off x="499235" y="4958789"/>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sp>
        <p:nvSpPr>
          <p:cNvPr id="24" name="Rectangle 1"/>
          <p:cNvSpPr>
            <a:spLocks noChangeArrowheads="1"/>
          </p:cNvSpPr>
          <p:nvPr/>
        </p:nvSpPr>
        <p:spPr bwMode="auto">
          <a:xfrm>
            <a:off x="800902" y="448969"/>
            <a:ext cx="7873531" cy="3847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900" b="1" dirty="0" smtClean="0">
                <a:solidFill>
                  <a:srgbClr val="574F24"/>
                </a:solidFill>
                <a:latin typeface="Calibri" pitchFamily="34" charset="0"/>
                <a:ea typeface="Calibri" pitchFamily="34" charset="0"/>
                <a:cs typeface="Calibri" pitchFamily="34" charset="0"/>
              </a:rPr>
              <a:t>Решение интеграции транспортного планирования в технологию </a:t>
            </a:r>
            <a:r>
              <a:rPr lang="en-US" sz="1900" b="1" dirty="0" smtClean="0">
                <a:solidFill>
                  <a:srgbClr val="574F24"/>
                </a:solidFill>
                <a:latin typeface="Calibri" pitchFamily="34" charset="0"/>
                <a:ea typeface="Calibri" pitchFamily="34" charset="0"/>
                <a:cs typeface="Calibri" pitchFamily="34" charset="0"/>
              </a:rPr>
              <a:t>BIM</a:t>
            </a:r>
            <a:r>
              <a:rPr lang="ru-RU" sz="1900" b="1" dirty="0" smtClean="0">
                <a:solidFill>
                  <a:srgbClr val="574F24"/>
                </a:solidFill>
                <a:latin typeface="Calibri" pitchFamily="34" charset="0"/>
                <a:ea typeface="Calibri" pitchFamily="34" charset="0"/>
                <a:cs typeface="Calibri" pitchFamily="34" charset="0"/>
              </a:rPr>
              <a:t> </a:t>
            </a:r>
            <a:endParaRPr lang="ru-RU" sz="1900" b="1" dirty="0">
              <a:solidFill>
                <a:srgbClr val="574F24"/>
              </a:solidFill>
              <a:latin typeface="Calibri" pitchFamily="34" charset="0"/>
              <a:ea typeface="Calibri" pitchFamily="34" charset="0"/>
              <a:cs typeface="Calibri" pitchFamily="34" charset="0"/>
            </a:endParaRPr>
          </a:p>
        </p:txBody>
      </p:sp>
      <p:sp>
        <p:nvSpPr>
          <p:cNvPr id="18" name="Oval 14"/>
          <p:cNvSpPr/>
          <p:nvPr/>
        </p:nvSpPr>
        <p:spPr>
          <a:xfrm>
            <a:off x="8425843" y="4655304"/>
            <a:ext cx="350915" cy="307493"/>
          </a:xfrm>
          <a:prstGeom prst="ellipse">
            <a:avLst/>
          </a:prstGeom>
          <a:solidFill>
            <a:srgbClr val="D7C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Title 1"/>
          <p:cNvSpPr txBox="1">
            <a:spLocks/>
          </p:cNvSpPr>
          <p:nvPr/>
        </p:nvSpPr>
        <p:spPr>
          <a:xfrm>
            <a:off x="8379340" y="4647055"/>
            <a:ext cx="463233" cy="42035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900"/>
              </a:lnSpc>
            </a:pPr>
            <a:r>
              <a:rPr lang="en-US" sz="2000" dirty="0" smtClean="0">
                <a:solidFill>
                  <a:schemeClr val="bg1"/>
                </a:solidFill>
                <a:latin typeface="+mn-lt"/>
              </a:rPr>
              <a:t>5</a:t>
            </a:r>
            <a:endParaRPr lang="ru-RU" sz="2000" dirty="0">
              <a:solidFill>
                <a:schemeClr val="bg1"/>
              </a:solidFill>
              <a:latin typeface="+mn-lt"/>
            </a:endParaRPr>
          </a:p>
        </p:txBody>
      </p:sp>
      <p:cxnSp>
        <p:nvCxnSpPr>
          <p:cNvPr id="20" name="Straight Connector 9"/>
          <p:cNvCxnSpPr/>
          <p:nvPr/>
        </p:nvCxnSpPr>
        <p:spPr>
          <a:xfrm>
            <a:off x="499238" y="482195"/>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p:nvPr/>
        </p:nvCxnSpPr>
        <p:spPr>
          <a:xfrm>
            <a:off x="499238" y="500514"/>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pic>
        <p:nvPicPr>
          <p:cNvPr id="26"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812" y="214573"/>
            <a:ext cx="559031" cy="486964"/>
          </a:xfrm>
          <a:prstGeom prst="rect">
            <a:avLst/>
          </a:prstGeom>
        </p:spPr>
      </p:pic>
      <p:sp>
        <p:nvSpPr>
          <p:cNvPr id="27" name="Title 1"/>
          <p:cNvSpPr txBox="1">
            <a:spLocks/>
          </p:cNvSpPr>
          <p:nvPr/>
        </p:nvSpPr>
        <p:spPr>
          <a:xfrm>
            <a:off x="365760" y="64935"/>
            <a:ext cx="8007009" cy="466916"/>
          </a:xfrm>
          <a:prstGeom prst="rect">
            <a:avLst/>
          </a:prstGeom>
        </p:spPr>
        <p:txBody>
          <a:bodyPr vert="horz" lIns="91440" tIns="45720" rIns="91440" bIns="45720" rtlCol="0" anchor="b">
            <a:noAutofit/>
          </a:bodyPr>
          <a:lstStyle/>
          <a:p>
            <a:pPr lvl="0">
              <a:spcBef>
                <a:spcPct val="0"/>
              </a:spcBef>
              <a:defRPr/>
            </a:pPr>
            <a:r>
              <a:rPr lang="ru-RU" sz="1400" b="1" dirty="0" smtClean="0">
                <a:solidFill>
                  <a:srgbClr val="574F24"/>
                </a:solidFill>
              </a:rPr>
              <a:t>Транспортное </a:t>
            </a:r>
            <a:r>
              <a:rPr lang="ru-RU" sz="1400" b="1" dirty="0">
                <a:solidFill>
                  <a:srgbClr val="574F24"/>
                </a:solidFill>
              </a:rPr>
              <a:t>планирование, как неотъемлемая часть </a:t>
            </a:r>
            <a:r>
              <a:rPr lang="ru-RU" sz="1400" b="1" dirty="0" smtClean="0">
                <a:solidFill>
                  <a:srgbClr val="574F24"/>
                </a:solidFill>
              </a:rPr>
              <a:t>информационного моделирования</a:t>
            </a:r>
            <a:endParaRPr kumimoji="0" lang="ru-RU" sz="1400" b="1" i="0" u="none" strike="noStrike" kern="1200" cap="none" spc="0" normalizeH="0" baseline="0" noProof="0" dirty="0">
              <a:ln>
                <a:noFill/>
              </a:ln>
              <a:solidFill>
                <a:srgbClr val="574F24"/>
              </a:solidFill>
              <a:effectLst/>
              <a:uLnTx/>
              <a:uFillTx/>
              <a:ea typeface="+mj-ea"/>
              <a:cs typeface="+mj-cs"/>
            </a:endParaRPr>
          </a:p>
        </p:txBody>
      </p:sp>
      <p:sp>
        <p:nvSpPr>
          <p:cNvPr id="13" name="Блок-схема: магнитный диск 12"/>
          <p:cNvSpPr/>
          <p:nvPr/>
        </p:nvSpPr>
        <p:spPr>
          <a:xfrm>
            <a:off x="3862610" y="3074692"/>
            <a:ext cx="1570450" cy="1572525"/>
          </a:xfrm>
          <a:prstGeom prst="flowChartMagneticDisk">
            <a:avLst/>
          </a:prstGeom>
          <a:blipFill dpi="0" rotWithShape="1">
            <a:blip r:embed="rId5" cstate="print">
              <a:extLst>
                <a:ext uri="{28A0092B-C50C-407E-A947-70E740481C1C}">
                  <a14:useLocalDpi xmlns:a14="http://schemas.microsoft.com/office/drawing/2010/main"/>
                </a:ext>
              </a:extLst>
            </a:blip>
            <a:srcRect/>
            <a:stretch>
              <a:fillRect/>
            </a:stretch>
          </a:blipFill>
          <a:ln>
            <a:solidFill>
              <a:srgbClr val="574F2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rgbClr val="574F24"/>
              </a:solidFill>
            </a:endParaRPr>
          </a:p>
        </p:txBody>
      </p:sp>
      <p:sp>
        <p:nvSpPr>
          <p:cNvPr id="2" name="Блок-схема: магнитный диск 1"/>
          <p:cNvSpPr/>
          <p:nvPr/>
        </p:nvSpPr>
        <p:spPr>
          <a:xfrm>
            <a:off x="3862611" y="1451592"/>
            <a:ext cx="1570450" cy="1571149"/>
          </a:xfrm>
          <a:prstGeom prst="flowChartMagneticDisk">
            <a:avLst/>
          </a:prstGeom>
          <a:blipFill dpi="0" rotWithShape="1">
            <a:blip r:embed="rId6" cstate="print">
              <a:extLst>
                <a:ext uri="{28A0092B-C50C-407E-A947-70E740481C1C}">
                  <a14:useLocalDpi xmlns:a14="http://schemas.microsoft.com/office/drawing/2010/main"/>
                </a:ext>
              </a:extLst>
            </a:blip>
            <a:srcRect/>
            <a:stretch>
              <a:fillRect/>
            </a:stretch>
          </a:blipFill>
          <a:ln>
            <a:solidFill>
              <a:srgbClr val="574F2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574F24"/>
              </a:solidFill>
            </a:endParaRPr>
          </a:p>
        </p:txBody>
      </p:sp>
      <p:sp>
        <p:nvSpPr>
          <p:cNvPr id="15" name="Блок-схема: процесс 14"/>
          <p:cNvSpPr/>
          <p:nvPr/>
        </p:nvSpPr>
        <p:spPr>
          <a:xfrm>
            <a:off x="5721342" y="895233"/>
            <a:ext cx="3168134" cy="3727023"/>
          </a:xfrm>
          <a:prstGeom prst="flowChartProcess">
            <a:avLst/>
          </a:prstGeom>
          <a:solidFill>
            <a:schemeClr val="accent4">
              <a:lumMod val="20000"/>
              <a:lumOff val="80000"/>
            </a:schemeClr>
          </a:solidFill>
          <a:ln>
            <a:solidFill>
              <a:srgbClr val="574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процесс 15"/>
          <p:cNvSpPr/>
          <p:nvPr/>
        </p:nvSpPr>
        <p:spPr>
          <a:xfrm>
            <a:off x="404624" y="895232"/>
            <a:ext cx="3168134" cy="3727023"/>
          </a:xfrm>
          <a:prstGeom prst="flowChartProcess">
            <a:avLst/>
          </a:prstGeom>
          <a:solidFill>
            <a:schemeClr val="accent4">
              <a:lumMod val="20000"/>
              <a:lumOff val="80000"/>
            </a:schemeClr>
          </a:solidFill>
          <a:ln>
            <a:solidFill>
              <a:srgbClr val="574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406975" y="917957"/>
            <a:ext cx="3163658" cy="369332"/>
          </a:xfrm>
          <a:prstGeom prst="rect">
            <a:avLst/>
          </a:prstGeom>
          <a:noFill/>
        </p:spPr>
        <p:txBody>
          <a:bodyPr wrap="square" rtlCol="0">
            <a:spAutoFit/>
          </a:bodyPr>
          <a:lstStyle/>
          <a:p>
            <a:pPr algn="ctr"/>
            <a:r>
              <a:rPr lang="ru-RU" b="1" dirty="0">
                <a:solidFill>
                  <a:srgbClr val="574F24"/>
                </a:solidFill>
                <a:latin typeface="Calibri" pitchFamily="34" charset="0"/>
                <a:ea typeface="Calibri" pitchFamily="34" charset="0"/>
                <a:cs typeface="Calibri" pitchFamily="34" charset="0"/>
              </a:rPr>
              <a:t>Среда </a:t>
            </a:r>
            <a:r>
              <a:rPr lang="ru-RU" b="1" dirty="0" smtClean="0">
                <a:solidFill>
                  <a:srgbClr val="574F24"/>
                </a:solidFill>
                <a:latin typeface="Calibri" pitchFamily="34" charset="0"/>
                <a:ea typeface="Calibri" pitchFamily="34" charset="0"/>
                <a:cs typeface="Calibri" pitchFamily="34" charset="0"/>
              </a:rPr>
              <a:t>проектирования</a:t>
            </a:r>
            <a:endParaRPr lang="ru-RU" b="1" dirty="0">
              <a:solidFill>
                <a:srgbClr val="574F24"/>
              </a:solidFill>
              <a:latin typeface="Calibri" pitchFamily="34" charset="0"/>
              <a:ea typeface="Calibri" pitchFamily="34" charset="0"/>
              <a:cs typeface="Calibri" pitchFamily="34" charset="0"/>
            </a:endParaRPr>
          </a:p>
        </p:txBody>
      </p:sp>
      <p:sp>
        <p:nvSpPr>
          <p:cNvPr id="21" name="TextBox 20"/>
          <p:cNvSpPr txBox="1"/>
          <p:nvPr/>
        </p:nvSpPr>
        <p:spPr>
          <a:xfrm>
            <a:off x="5721341" y="917957"/>
            <a:ext cx="3184377" cy="923330"/>
          </a:xfrm>
          <a:prstGeom prst="rect">
            <a:avLst/>
          </a:prstGeom>
          <a:noFill/>
        </p:spPr>
        <p:txBody>
          <a:bodyPr wrap="square" rtlCol="0">
            <a:spAutoFit/>
          </a:bodyPr>
          <a:lstStyle/>
          <a:p>
            <a:pPr algn="ctr"/>
            <a:r>
              <a:rPr lang="ru-RU" b="1" dirty="0">
                <a:solidFill>
                  <a:srgbClr val="574F24"/>
                </a:solidFill>
                <a:latin typeface="Calibri" pitchFamily="34" charset="0"/>
                <a:ea typeface="Calibri" pitchFamily="34" charset="0"/>
                <a:cs typeface="Calibri" pitchFamily="34" charset="0"/>
              </a:rPr>
              <a:t>Среда </a:t>
            </a:r>
            <a:endParaRPr lang="ru-RU" b="1" dirty="0" smtClean="0">
              <a:solidFill>
                <a:srgbClr val="574F24"/>
              </a:solidFill>
              <a:latin typeface="Calibri" pitchFamily="34" charset="0"/>
              <a:ea typeface="Calibri" pitchFamily="34" charset="0"/>
              <a:cs typeface="Calibri" pitchFamily="34" charset="0"/>
            </a:endParaRPr>
          </a:p>
          <a:p>
            <a:pPr algn="ctr"/>
            <a:r>
              <a:rPr lang="ru-RU" b="1" dirty="0" smtClean="0">
                <a:solidFill>
                  <a:srgbClr val="574F24"/>
                </a:solidFill>
                <a:latin typeface="Calibri" pitchFamily="34" charset="0"/>
                <a:ea typeface="Calibri" pitchFamily="34" charset="0"/>
                <a:cs typeface="Calibri" pitchFamily="34" charset="0"/>
              </a:rPr>
              <a:t>транспортного </a:t>
            </a:r>
          </a:p>
          <a:p>
            <a:pPr algn="ctr"/>
            <a:r>
              <a:rPr lang="ru-RU" b="1" dirty="0" smtClean="0">
                <a:solidFill>
                  <a:srgbClr val="574F24"/>
                </a:solidFill>
                <a:latin typeface="Calibri" pitchFamily="34" charset="0"/>
                <a:ea typeface="Calibri" pitchFamily="34" charset="0"/>
                <a:cs typeface="Calibri" pitchFamily="34" charset="0"/>
              </a:rPr>
              <a:t>планирования</a:t>
            </a:r>
            <a:endParaRPr lang="ru-RU" b="1" dirty="0">
              <a:solidFill>
                <a:srgbClr val="574F24"/>
              </a:solidFill>
              <a:latin typeface="Calibri" pitchFamily="34" charset="0"/>
              <a:ea typeface="Calibri" pitchFamily="34" charset="0"/>
              <a:cs typeface="Calibri" pitchFamily="34" charset="0"/>
            </a:endParaRPr>
          </a:p>
        </p:txBody>
      </p:sp>
      <p:sp>
        <p:nvSpPr>
          <p:cNvPr id="7" name="Прямоугольник 6"/>
          <p:cNvSpPr/>
          <p:nvPr/>
        </p:nvSpPr>
        <p:spPr>
          <a:xfrm>
            <a:off x="3451986" y="816708"/>
            <a:ext cx="2482301" cy="369332"/>
          </a:xfrm>
          <a:prstGeom prst="rect">
            <a:avLst/>
          </a:prstGeom>
        </p:spPr>
        <p:txBody>
          <a:bodyPr wrap="square">
            <a:spAutoFit/>
          </a:bodyPr>
          <a:lstStyle/>
          <a:p>
            <a:pPr algn="ctr"/>
            <a:r>
              <a:rPr lang="en-US" b="1" dirty="0" smtClean="0">
                <a:solidFill>
                  <a:srgbClr val="574F24"/>
                </a:solidFill>
              </a:rPr>
              <a:t>BIM+GIS</a:t>
            </a:r>
            <a:endParaRPr lang="ru-RU" b="1" dirty="0">
              <a:solidFill>
                <a:srgbClr val="574F24"/>
              </a:solidFill>
            </a:endParaRPr>
          </a:p>
        </p:txBody>
      </p:sp>
      <p:sp>
        <p:nvSpPr>
          <p:cNvPr id="28" name="Rectangle 1"/>
          <p:cNvSpPr>
            <a:spLocks noChangeArrowheads="1"/>
          </p:cNvSpPr>
          <p:nvPr/>
        </p:nvSpPr>
        <p:spPr bwMode="auto">
          <a:xfrm>
            <a:off x="409099" y="3314205"/>
            <a:ext cx="316365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000" b="1" dirty="0" smtClean="0">
                <a:solidFill>
                  <a:srgbClr val="574F24"/>
                </a:solidFill>
                <a:latin typeface="Calibri" pitchFamily="34" charset="0"/>
                <a:ea typeface="Calibri" pitchFamily="34" charset="0"/>
                <a:cs typeface="Calibri" pitchFamily="34" charset="0"/>
              </a:rPr>
              <a:t>Формирование</a:t>
            </a:r>
            <a:r>
              <a:rPr lang="en-US" sz="2000" b="1" dirty="0" smtClean="0">
                <a:solidFill>
                  <a:srgbClr val="574F24"/>
                </a:solidFill>
                <a:latin typeface="Calibri" pitchFamily="34" charset="0"/>
                <a:ea typeface="Calibri" pitchFamily="34" charset="0"/>
                <a:cs typeface="Calibri" pitchFamily="34" charset="0"/>
              </a:rPr>
              <a:t> </a:t>
            </a:r>
            <a:r>
              <a:rPr lang="ru-RU" sz="2000" b="1" dirty="0" smtClean="0">
                <a:solidFill>
                  <a:srgbClr val="574F24"/>
                </a:solidFill>
                <a:latin typeface="Calibri" pitchFamily="34" charset="0"/>
                <a:ea typeface="Calibri" pitchFamily="34" charset="0"/>
                <a:cs typeface="Calibri" pitchFamily="34" charset="0"/>
              </a:rPr>
              <a:t>единой информационной модели объекта</a:t>
            </a:r>
            <a:endParaRPr lang="ru-RU" sz="2000" b="1" dirty="0">
              <a:solidFill>
                <a:srgbClr val="574F24"/>
              </a:solidFill>
              <a:latin typeface="Calibri" pitchFamily="34" charset="0"/>
              <a:ea typeface="Calibri" pitchFamily="34" charset="0"/>
              <a:cs typeface="Calibri" pitchFamily="34" charset="0"/>
            </a:endParaRPr>
          </a:p>
        </p:txBody>
      </p:sp>
      <p:pic>
        <p:nvPicPr>
          <p:cNvPr id="3076" name="Picture 4" descr="E:\Оргдокументы\16_Презентации_статьи_выступления\2018 год\Калуга 04\Из трансинфо\2018-03-30_14-38-53.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100900" y="2045984"/>
            <a:ext cx="1788576" cy="11934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Оргдокументы\16_Презентации_статьи_выступления\2018 год\Калуга 04\Из трансинфо\2018-03-30_14-42-07.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854604" y="2048997"/>
            <a:ext cx="1796394" cy="119346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409388" y="2588907"/>
            <a:ext cx="428556" cy="861774"/>
          </a:xfrm>
          <a:prstGeom prst="rect">
            <a:avLst/>
          </a:prstGeom>
        </p:spPr>
        <p:txBody>
          <a:bodyPr wrap="square">
            <a:spAutoFit/>
          </a:bodyPr>
          <a:lstStyle/>
          <a:p>
            <a:r>
              <a:rPr lang="en-US" sz="5000" b="1" dirty="0">
                <a:ln>
                  <a:solidFill>
                    <a:schemeClr val="accent4">
                      <a:lumMod val="20000"/>
                      <a:lumOff val="80000"/>
                    </a:schemeClr>
                  </a:solidFill>
                </a:ln>
                <a:solidFill>
                  <a:srgbClr val="574F24"/>
                </a:solidFill>
                <a:effectLst>
                  <a:outerShdw blurRad="38100" dist="38100" dir="2700000" algn="tl">
                    <a:srgbClr val="000000">
                      <a:alpha val="43137"/>
                    </a:srgbClr>
                  </a:outerShdw>
                </a:effectLst>
              </a:rPr>
              <a:t>+</a:t>
            </a:r>
            <a:endParaRPr lang="ru-RU" sz="5000" dirty="0">
              <a:ln>
                <a:solidFill>
                  <a:schemeClr val="accent4">
                    <a:lumMod val="20000"/>
                    <a:lumOff val="80000"/>
                  </a:schemeClr>
                </a:solidFill>
              </a:ln>
              <a:effectLst>
                <a:outerShdw blurRad="38100" dist="38100" dir="2700000" algn="tl">
                  <a:srgbClr val="000000">
                    <a:alpha val="43137"/>
                  </a:srgbClr>
                </a:outerShdw>
              </a:effectLst>
            </a:endParaRPr>
          </a:p>
        </p:txBody>
      </p:sp>
      <p:pic>
        <p:nvPicPr>
          <p:cNvPr id="35" name="Picture 2" descr="C:\Users\пользователь\Desktop\Снимок.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68758" y="1297557"/>
            <a:ext cx="1626244" cy="82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6" name="Picture 2" descr="D:\Обмен\Гармашов\Безымянный.png"/>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r="2176" b="8013"/>
          <a:stretch/>
        </p:blipFill>
        <p:spPr bwMode="auto">
          <a:xfrm>
            <a:off x="1935351" y="1285773"/>
            <a:ext cx="1522086" cy="828000"/>
          </a:xfrm>
          <a:prstGeom prst="rect">
            <a:avLst/>
          </a:prstGeom>
          <a:ln w="76200" cap="sq">
            <a:no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7" name="Picture 2" descr="D:\Обмен\Гармашов\Безымянный2.png"/>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468758" y="2105951"/>
            <a:ext cx="884182" cy="82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82" name="Picture 10"/>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119980" y="2112016"/>
            <a:ext cx="1508083" cy="82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 name="Рисунок 39"/>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367631" y="2104740"/>
            <a:ext cx="1094516" cy="82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descr="E:\Оргдокументы\16_Презентации_статьи_выступления\2018 год\Калуга 04\Из трансинфо\2018-03-30_14-38-34.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854604" y="2639711"/>
            <a:ext cx="1796394" cy="119346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E:\Оргдокументы\16_Презентации_статьи_выступления\2018 год\Калуга 04\Из трансинфо\2018-03-30_14-59-10.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100900" y="2619674"/>
            <a:ext cx="1788576" cy="119346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Объекты до 2018г\ВТМ Дорпроект СТОЛИЦА\Пермь рек.ул.Г.Хасана\5.Рабочие материалы\3_Микро\4_Графика\2_Перспективная\1_Скорость\1_Утро\Презентация_15.11\В_4_Б.png"/>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7084325" y="3246637"/>
            <a:ext cx="1788576" cy="11934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Объекты до 2018г\ВТМ Дорпроект СТОЛИЦА\Пермь рек.ул.Г.Хасана\5.Рабочие материалы\3_Микро\4_Графика\2_Перспективная\2_Визуализация\1_Утро\Презинтнация_15.11\В_4_Б.png"/>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5854604" y="3246637"/>
            <a:ext cx="1796396" cy="1193468"/>
          </a:xfrm>
          <a:prstGeom prst="rect">
            <a:avLst/>
          </a:prstGeom>
          <a:noFill/>
          <a:extLst>
            <a:ext uri="{909E8E84-426E-40DD-AFC4-6F175D3DCCD1}">
              <a14:hiddenFill xmlns:a14="http://schemas.microsoft.com/office/drawing/2010/main">
                <a:solidFill>
                  <a:srgbClr val="FFFFFF"/>
                </a:solidFill>
              </a14:hiddenFill>
            </a:ext>
          </a:extLst>
        </p:spPr>
      </p:pic>
      <p:sp>
        <p:nvSpPr>
          <p:cNvPr id="29" name="Двойная стрелка влево/вправо 28"/>
          <p:cNvSpPr/>
          <p:nvPr/>
        </p:nvSpPr>
        <p:spPr>
          <a:xfrm>
            <a:off x="5027590" y="2794755"/>
            <a:ext cx="1215430" cy="641866"/>
          </a:xfrm>
          <a:prstGeom prst="leftRightArrow">
            <a:avLst/>
          </a:prstGeom>
          <a:solidFill>
            <a:srgbClr val="D7CA9E"/>
          </a:solidFill>
          <a:ln>
            <a:solidFill>
              <a:srgbClr val="574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право с вырезом 29"/>
          <p:cNvSpPr/>
          <p:nvPr/>
        </p:nvSpPr>
        <p:spPr>
          <a:xfrm rot="2464325">
            <a:off x="3320102" y="1289269"/>
            <a:ext cx="1059117" cy="687600"/>
          </a:xfrm>
          <a:prstGeom prst="notchedRightArrow">
            <a:avLst/>
          </a:prstGeom>
          <a:solidFill>
            <a:srgbClr val="D7CA9E"/>
          </a:solidFill>
          <a:ln>
            <a:solidFill>
              <a:srgbClr val="574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a:solidFill>
                <a:srgbClr val="574F24"/>
              </a:solidFill>
            </a:endParaRPr>
          </a:p>
        </p:txBody>
      </p:sp>
      <p:sp>
        <p:nvSpPr>
          <p:cNvPr id="49" name="Стрелка вправо с вырезом 48"/>
          <p:cNvSpPr/>
          <p:nvPr/>
        </p:nvSpPr>
        <p:spPr>
          <a:xfrm rot="7924266">
            <a:off x="5020579" y="1284338"/>
            <a:ext cx="980015" cy="688155"/>
          </a:xfrm>
          <a:prstGeom prst="notchedRightArrow">
            <a:avLst/>
          </a:prstGeom>
          <a:solidFill>
            <a:srgbClr val="D7CA9E"/>
          </a:solidFill>
          <a:ln>
            <a:solidFill>
              <a:srgbClr val="574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574F24"/>
              </a:solidFill>
            </a:endParaRPr>
          </a:p>
        </p:txBody>
      </p:sp>
      <p:sp>
        <p:nvSpPr>
          <p:cNvPr id="50" name="Стрелка вправо с вырезом 49"/>
          <p:cNvSpPr/>
          <p:nvPr/>
        </p:nvSpPr>
        <p:spPr>
          <a:xfrm rot="8075996">
            <a:off x="3310010" y="3754545"/>
            <a:ext cx="1105200" cy="687600"/>
          </a:xfrm>
          <a:prstGeom prst="notchedRightArrow">
            <a:avLst/>
          </a:prstGeom>
          <a:solidFill>
            <a:srgbClr val="D7CA9E"/>
          </a:solidFill>
          <a:ln>
            <a:solidFill>
              <a:srgbClr val="574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трелка вправо с вырезом 50"/>
          <p:cNvSpPr/>
          <p:nvPr/>
        </p:nvSpPr>
        <p:spPr>
          <a:xfrm rot="2605448">
            <a:off x="4874237" y="3763768"/>
            <a:ext cx="1105438" cy="687600"/>
          </a:xfrm>
          <a:prstGeom prst="notchedRightArrow">
            <a:avLst/>
          </a:prstGeom>
          <a:solidFill>
            <a:srgbClr val="D7CA9E"/>
          </a:solidFill>
          <a:ln>
            <a:solidFill>
              <a:srgbClr val="574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rot="2526006">
            <a:off x="3358733" y="1385771"/>
            <a:ext cx="963725" cy="461665"/>
          </a:xfrm>
          <a:prstGeom prst="rect">
            <a:avLst/>
          </a:prstGeom>
        </p:spPr>
        <p:txBody>
          <a:bodyPr wrap="none">
            <a:spAutoFit/>
          </a:bodyPr>
          <a:lstStyle/>
          <a:p>
            <a:pPr algn="ctr"/>
            <a:r>
              <a:rPr lang="ru-RU" sz="1200" b="1" dirty="0" smtClean="0">
                <a:solidFill>
                  <a:srgbClr val="574F24"/>
                </a:solidFill>
              </a:rPr>
              <a:t>Проектные </a:t>
            </a:r>
          </a:p>
          <a:p>
            <a:pPr algn="ctr"/>
            <a:r>
              <a:rPr lang="ru-RU" sz="1200" b="1" dirty="0" smtClean="0">
                <a:solidFill>
                  <a:srgbClr val="574F24"/>
                </a:solidFill>
              </a:rPr>
              <a:t>данные</a:t>
            </a:r>
            <a:endParaRPr lang="ru-RU" sz="1200" b="1" dirty="0">
              <a:solidFill>
                <a:srgbClr val="574F24"/>
              </a:solidFill>
            </a:endParaRPr>
          </a:p>
        </p:txBody>
      </p:sp>
      <p:sp>
        <p:nvSpPr>
          <p:cNvPr id="54" name="Прямоугольник 53"/>
          <p:cNvSpPr/>
          <p:nvPr/>
        </p:nvSpPr>
        <p:spPr>
          <a:xfrm rot="18700258">
            <a:off x="5086219" y="1312480"/>
            <a:ext cx="921663" cy="474489"/>
          </a:xfrm>
          <a:prstGeom prst="rect">
            <a:avLst/>
          </a:prstGeom>
        </p:spPr>
        <p:txBody>
          <a:bodyPr wrap="none">
            <a:spAutoFit/>
          </a:bodyPr>
          <a:lstStyle/>
          <a:p>
            <a:pPr algn="ctr">
              <a:spcBef>
                <a:spcPts val="10"/>
              </a:spcBef>
            </a:pPr>
            <a:r>
              <a:rPr lang="ru-RU" sz="1200" b="1" dirty="0" smtClean="0">
                <a:solidFill>
                  <a:srgbClr val="574F24"/>
                </a:solidFill>
              </a:rPr>
              <a:t>Расчетные </a:t>
            </a:r>
          </a:p>
          <a:p>
            <a:pPr algn="ctr">
              <a:spcBef>
                <a:spcPts val="10"/>
              </a:spcBef>
            </a:pPr>
            <a:r>
              <a:rPr lang="ru-RU" sz="1200" b="1" dirty="0" smtClean="0">
                <a:solidFill>
                  <a:srgbClr val="574F24"/>
                </a:solidFill>
              </a:rPr>
              <a:t>данные</a:t>
            </a:r>
            <a:endParaRPr lang="ru-RU" sz="1200" b="1" dirty="0">
              <a:solidFill>
                <a:srgbClr val="574F24"/>
              </a:solidFill>
            </a:endParaRPr>
          </a:p>
        </p:txBody>
      </p:sp>
      <p:sp>
        <p:nvSpPr>
          <p:cNvPr id="55" name="Прямоугольник 54"/>
          <p:cNvSpPr/>
          <p:nvPr/>
        </p:nvSpPr>
        <p:spPr>
          <a:xfrm>
            <a:off x="5067857" y="2910165"/>
            <a:ext cx="1197764" cy="400110"/>
          </a:xfrm>
          <a:prstGeom prst="rect">
            <a:avLst/>
          </a:prstGeom>
        </p:spPr>
        <p:txBody>
          <a:bodyPr wrap="none">
            <a:spAutoFit/>
          </a:bodyPr>
          <a:lstStyle/>
          <a:p>
            <a:pPr algn="ctr">
              <a:spcBef>
                <a:spcPts val="10"/>
              </a:spcBef>
            </a:pPr>
            <a:r>
              <a:rPr lang="en-US" sz="1000" b="1" dirty="0" smtClean="0">
                <a:solidFill>
                  <a:srgbClr val="574F24"/>
                </a:solidFill>
              </a:rPr>
              <a:t>*.</a:t>
            </a:r>
            <a:r>
              <a:rPr lang="en-US" sz="1000" b="1" dirty="0" err="1" smtClean="0">
                <a:solidFill>
                  <a:srgbClr val="574F24"/>
                </a:solidFill>
              </a:rPr>
              <a:t>shp</a:t>
            </a:r>
            <a:r>
              <a:rPr lang="en-US" sz="1000" b="1" dirty="0" smtClean="0">
                <a:solidFill>
                  <a:srgbClr val="574F24"/>
                </a:solidFill>
              </a:rPr>
              <a:t>, *.xml, *.tab,</a:t>
            </a:r>
          </a:p>
          <a:p>
            <a:pPr algn="ctr">
              <a:spcBef>
                <a:spcPts val="10"/>
              </a:spcBef>
            </a:pPr>
            <a:r>
              <a:rPr lang="en-US" sz="1000" b="1" dirty="0" smtClean="0">
                <a:solidFill>
                  <a:srgbClr val="574F24"/>
                </a:solidFill>
              </a:rPr>
              <a:t>*.</a:t>
            </a:r>
            <a:r>
              <a:rPr lang="en-US" sz="1000" b="1" dirty="0" err="1" smtClean="0">
                <a:solidFill>
                  <a:srgbClr val="574F24"/>
                </a:solidFill>
              </a:rPr>
              <a:t>ani</a:t>
            </a:r>
            <a:r>
              <a:rPr lang="en-US" sz="1000" b="1" dirty="0" smtClean="0">
                <a:solidFill>
                  <a:srgbClr val="574F24"/>
                </a:solidFill>
              </a:rPr>
              <a:t>, *.</a:t>
            </a:r>
            <a:r>
              <a:rPr lang="en-US" sz="1000" b="1" dirty="0" err="1" smtClean="0">
                <a:solidFill>
                  <a:srgbClr val="574F24"/>
                </a:solidFill>
              </a:rPr>
              <a:t>ifc</a:t>
            </a:r>
            <a:r>
              <a:rPr lang="en-US" sz="1000" b="1" dirty="0" smtClean="0">
                <a:solidFill>
                  <a:srgbClr val="574F24"/>
                </a:solidFill>
              </a:rPr>
              <a:t> </a:t>
            </a:r>
            <a:endParaRPr lang="ru-RU" sz="1000" b="1" dirty="0">
              <a:solidFill>
                <a:srgbClr val="574F24"/>
              </a:solidFill>
            </a:endParaRPr>
          </a:p>
        </p:txBody>
      </p:sp>
      <p:sp>
        <p:nvSpPr>
          <p:cNvPr id="58" name="Прямоугольник 57"/>
          <p:cNvSpPr/>
          <p:nvPr/>
        </p:nvSpPr>
        <p:spPr>
          <a:xfrm rot="18918573">
            <a:off x="3330515" y="3844837"/>
            <a:ext cx="1076577" cy="461665"/>
          </a:xfrm>
          <a:prstGeom prst="rect">
            <a:avLst/>
          </a:prstGeom>
        </p:spPr>
        <p:txBody>
          <a:bodyPr wrap="none">
            <a:spAutoFit/>
          </a:bodyPr>
          <a:lstStyle/>
          <a:p>
            <a:pPr algn="ctr">
              <a:spcBef>
                <a:spcPts val="10"/>
              </a:spcBef>
            </a:pPr>
            <a:r>
              <a:rPr lang="ru-RU" sz="1200" b="1" dirty="0" smtClean="0">
                <a:solidFill>
                  <a:srgbClr val="574F24"/>
                </a:solidFill>
              </a:rPr>
              <a:t>Выявленные </a:t>
            </a:r>
          </a:p>
          <a:p>
            <a:pPr algn="ctr">
              <a:spcBef>
                <a:spcPts val="10"/>
              </a:spcBef>
            </a:pPr>
            <a:r>
              <a:rPr lang="ru-RU" sz="1200" b="1" dirty="0" smtClean="0">
                <a:solidFill>
                  <a:srgbClr val="574F24"/>
                </a:solidFill>
              </a:rPr>
              <a:t>коллизии</a:t>
            </a:r>
            <a:endParaRPr lang="ru-RU" sz="1200" b="1" dirty="0">
              <a:solidFill>
                <a:srgbClr val="574F24"/>
              </a:solidFill>
            </a:endParaRPr>
          </a:p>
        </p:txBody>
      </p:sp>
      <p:sp>
        <p:nvSpPr>
          <p:cNvPr id="59" name="Прямоугольник 58"/>
          <p:cNvSpPr/>
          <p:nvPr/>
        </p:nvSpPr>
        <p:spPr>
          <a:xfrm rot="2720926">
            <a:off x="4906836" y="3873792"/>
            <a:ext cx="1059906" cy="461665"/>
          </a:xfrm>
          <a:prstGeom prst="rect">
            <a:avLst/>
          </a:prstGeom>
        </p:spPr>
        <p:txBody>
          <a:bodyPr wrap="none">
            <a:spAutoFit/>
          </a:bodyPr>
          <a:lstStyle/>
          <a:p>
            <a:pPr algn="ctr">
              <a:spcBef>
                <a:spcPts val="10"/>
              </a:spcBef>
            </a:pPr>
            <a:r>
              <a:rPr lang="ru-RU" sz="1200" b="1" dirty="0" smtClean="0">
                <a:solidFill>
                  <a:srgbClr val="574F24"/>
                </a:solidFill>
              </a:rPr>
              <a:t>Оценка</a:t>
            </a:r>
          </a:p>
          <a:p>
            <a:pPr algn="ctr">
              <a:spcBef>
                <a:spcPts val="10"/>
              </a:spcBef>
            </a:pPr>
            <a:r>
              <a:rPr lang="ru-RU" sz="1200" b="1" dirty="0" smtClean="0">
                <a:solidFill>
                  <a:srgbClr val="574F24"/>
                </a:solidFill>
              </a:rPr>
              <a:t>обоснование</a:t>
            </a:r>
            <a:endParaRPr lang="ru-RU" sz="1200" b="1" dirty="0">
              <a:solidFill>
                <a:srgbClr val="574F24"/>
              </a:solidFill>
            </a:endParaRPr>
          </a:p>
        </p:txBody>
      </p:sp>
      <p:sp>
        <p:nvSpPr>
          <p:cNvPr id="61" name="Двойная стрелка влево/вправо 60"/>
          <p:cNvSpPr/>
          <p:nvPr/>
        </p:nvSpPr>
        <p:spPr>
          <a:xfrm>
            <a:off x="3039164" y="2817330"/>
            <a:ext cx="1215430" cy="641866"/>
          </a:xfrm>
          <a:prstGeom prst="leftRightArrow">
            <a:avLst/>
          </a:prstGeom>
          <a:solidFill>
            <a:srgbClr val="D7CA9E"/>
          </a:solidFill>
          <a:ln>
            <a:solidFill>
              <a:srgbClr val="574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61"/>
          <p:cNvSpPr/>
          <p:nvPr/>
        </p:nvSpPr>
        <p:spPr>
          <a:xfrm>
            <a:off x="3120308" y="2932740"/>
            <a:ext cx="1116011" cy="400110"/>
          </a:xfrm>
          <a:prstGeom prst="rect">
            <a:avLst/>
          </a:prstGeom>
        </p:spPr>
        <p:txBody>
          <a:bodyPr wrap="none">
            <a:spAutoFit/>
          </a:bodyPr>
          <a:lstStyle/>
          <a:p>
            <a:pPr algn="ctr">
              <a:spcBef>
                <a:spcPts val="10"/>
              </a:spcBef>
            </a:pPr>
            <a:r>
              <a:rPr lang="en-US" sz="1000" b="1" dirty="0" smtClean="0">
                <a:solidFill>
                  <a:srgbClr val="574F24"/>
                </a:solidFill>
              </a:rPr>
              <a:t>*.</a:t>
            </a:r>
            <a:r>
              <a:rPr lang="en-US" sz="1000" b="1" dirty="0" err="1" smtClean="0">
                <a:solidFill>
                  <a:srgbClr val="574F24"/>
                </a:solidFill>
              </a:rPr>
              <a:t>dxf</a:t>
            </a:r>
            <a:r>
              <a:rPr lang="en-US" sz="1000" b="1" dirty="0" smtClean="0">
                <a:solidFill>
                  <a:srgbClr val="574F24"/>
                </a:solidFill>
              </a:rPr>
              <a:t>, *.</a:t>
            </a:r>
            <a:r>
              <a:rPr lang="en-US" sz="1000" b="1" dirty="0" err="1" smtClean="0">
                <a:solidFill>
                  <a:srgbClr val="574F24"/>
                </a:solidFill>
              </a:rPr>
              <a:t>fbx</a:t>
            </a:r>
            <a:r>
              <a:rPr lang="en-US" sz="1000" b="1" dirty="0" smtClean="0">
                <a:solidFill>
                  <a:srgbClr val="574F24"/>
                </a:solidFill>
              </a:rPr>
              <a:t>, *.</a:t>
            </a:r>
            <a:r>
              <a:rPr lang="en-US" sz="1000" b="1" dirty="0" err="1" smtClean="0">
                <a:solidFill>
                  <a:srgbClr val="574F24"/>
                </a:solidFill>
              </a:rPr>
              <a:t>xls</a:t>
            </a:r>
            <a:r>
              <a:rPr lang="en-US" sz="1000" b="1" dirty="0" smtClean="0">
                <a:solidFill>
                  <a:srgbClr val="574F24"/>
                </a:solidFill>
              </a:rPr>
              <a:t>,</a:t>
            </a:r>
          </a:p>
          <a:p>
            <a:pPr algn="ctr">
              <a:spcBef>
                <a:spcPts val="10"/>
              </a:spcBef>
            </a:pPr>
            <a:r>
              <a:rPr lang="en-US" sz="1000" b="1" dirty="0" smtClean="0">
                <a:solidFill>
                  <a:srgbClr val="574F24"/>
                </a:solidFill>
              </a:rPr>
              <a:t>*.</a:t>
            </a:r>
            <a:r>
              <a:rPr lang="en-US" sz="1000" b="1" dirty="0" err="1" smtClean="0">
                <a:solidFill>
                  <a:srgbClr val="574F24"/>
                </a:solidFill>
              </a:rPr>
              <a:t>ifc</a:t>
            </a:r>
            <a:r>
              <a:rPr lang="en-US" sz="1000" b="1" dirty="0" smtClean="0">
                <a:solidFill>
                  <a:srgbClr val="574F24"/>
                </a:solidFill>
              </a:rPr>
              <a:t>, *.xml </a:t>
            </a:r>
            <a:endParaRPr lang="ru-RU" sz="1000" b="1" dirty="0">
              <a:solidFill>
                <a:srgbClr val="574F24"/>
              </a:solidFill>
            </a:endParaRPr>
          </a:p>
        </p:txBody>
      </p:sp>
    </p:spTree>
    <p:extLst>
      <p:ext uri="{BB962C8B-B14F-4D97-AF65-F5344CB8AC3E}">
        <p14:creationId xmlns:p14="http://schemas.microsoft.com/office/powerpoint/2010/main" val="2284968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52" y="0"/>
            <a:ext cx="188822" cy="5143500"/>
          </a:xfrm>
          <a:prstGeom prst="rect">
            <a:avLst/>
          </a:prstGeom>
        </p:spPr>
      </p:pic>
      <p:cxnSp>
        <p:nvCxnSpPr>
          <p:cNvPr id="14" name="Straight Connector 13"/>
          <p:cNvCxnSpPr/>
          <p:nvPr/>
        </p:nvCxnSpPr>
        <p:spPr>
          <a:xfrm>
            <a:off x="499235" y="4958789"/>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sp>
        <p:nvSpPr>
          <p:cNvPr id="24" name="Rectangle 1"/>
          <p:cNvSpPr>
            <a:spLocks noChangeArrowheads="1"/>
          </p:cNvSpPr>
          <p:nvPr/>
        </p:nvSpPr>
        <p:spPr bwMode="auto">
          <a:xfrm>
            <a:off x="274830" y="428624"/>
            <a:ext cx="8389257" cy="3847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900" b="1" dirty="0" smtClean="0">
                <a:solidFill>
                  <a:srgbClr val="574F24"/>
                </a:solidFill>
                <a:latin typeface="Calibri" pitchFamily="34" charset="0"/>
                <a:ea typeface="Calibri" pitchFamily="34" charset="0"/>
                <a:cs typeface="Calibri" pitchFamily="34" charset="0"/>
              </a:rPr>
              <a:t>Этап разработки проектной документации</a:t>
            </a:r>
            <a:endParaRPr lang="ru-RU" sz="1900" b="1" dirty="0">
              <a:solidFill>
                <a:srgbClr val="574F24"/>
              </a:solidFill>
              <a:latin typeface="Calibri" pitchFamily="34" charset="0"/>
              <a:ea typeface="Calibri" pitchFamily="34" charset="0"/>
              <a:cs typeface="Calibri" pitchFamily="34" charset="0"/>
            </a:endParaRPr>
          </a:p>
        </p:txBody>
      </p:sp>
      <p:sp>
        <p:nvSpPr>
          <p:cNvPr id="18" name="Oval 14"/>
          <p:cNvSpPr/>
          <p:nvPr/>
        </p:nvSpPr>
        <p:spPr>
          <a:xfrm>
            <a:off x="8425843" y="4655304"/>
            <a:ext cx="350915" cy="307493"/>
          </a:xfrm>
          <a:prstGeom prst="ellipse">
            <a:avLst/>
          </a:prstGeom>
          <a:solidFill>
            <a:srgbClr val="D7C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Title 1"/>
          <p:cNvSpPr txBox="1">
            <a:spLocks/>
          </p:cNvSpPr>
          <p:nvPr/>
        </p:nvSpPr>
        <p:spPr>
          <a:xfrm>
            <a:off x="8443818" y="4594332"/>
            <a:ext cx="340330" cy="42035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900"/>
              </a:lnSpc>
            </a:pPr>
            <a:r>
              <a:rPr lang="en-US" sz="2000" dirty="0" smtClean="0">
                <a:solidFill>
                  <a:schemeClr val="bg1"/>
                </a:solidFill>
                <a:latin typeface="+mn-lt"/>
              </a:rPr>
              <a:t>6</a:t>
            </a:r>
            <a:endParaRPr lang="ru-RU" sz="2000" dirty="0">
              <a:solidFill>
                <a:schemeClr val="bg1"/>
              </a:solidFill>
              <a:latin typeface="+mn-lt"/>
            </a:endParaRPr>
          </a:p>
        </p:txBody>
      </p:sp>
      <p:cxnSp>
        <p:nvCxnSpPr>
          <p:cNvPr id="20" name="Straight Connector 9"/>
          <p:cNvCxnSpPr/>
          <p:nvPr/>
        </p:nvCxnSpPr>
        <p:spPr>
          <a:xfrm>
            <a:off x="499238" y="482195"/>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p:nvPr/>
        </p:nvCxnSpPr>
        <p:spPr>
          <a:xfrm>
            <a:off x="499238" y="500514"/>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pic>
        <p:nvPicPr>
          <p:cNvPr id="26"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812" y="214573"/>
            <a:ext cx="559031" cy="486964"/>
          </a:xfrm>
          <a:prstGeom prst="rect">
            <a:avLst/>
          </a:prstGeom>
        </p:spPr>
      </p:pic>
      <p:sp>
        <p:nvSpPr>
          <p:cNvPr id="27" name="Title 1"/>
          <p:cNvSpPr txBox="1">
            <a:spLocks/>
          </p:cNvSpPr>
          <p:nvPr/>
        </p:nvSpPr>
        <p:spPr>
          <a:xfrm>
            <a:off x="365760" y="64935"/>
            <a:ext cx="8007009" cy="466916"/>
          </a:xfrm>
          <a:prstGeom prst="rect">
            <a:avLst/>
          </a:prstGeom>
        </p:spPr>
        <p:txBody>
          <a:bodyPr vert="horz" lIns="91440" tIns="45720" rIns="91440" bIns="45720" rtlCol="0" anchor="b">
            <a:noAutofit/>
          </a:bodyPr>
          <a:lstStyle/>
          <a:p>
            <a:pPr lvl="0">
              <a:spcBef>
                <a:spcPct val="0"/>
              </a:spcBef>
              <a:defRPr/>
            </a:pPr>
            <a:r>
              <a:rPr lang="ru-RU" sz="1400" b="1" dirty="0" smtClean="0">
                <a:solidFill>
                  <a:srgbClr val="574F24"/>
                </a:solidFill>
              </a:rPr>
              <a:t>Транспортное планирование как </a:t>
            </a:r>
            <a:r>
              <a:rPr lang="ru-RU" sz="1400" b="1" dirty="0">
                <a:solidFill>
                  <a:srgbClr val="574F24"/>
                </a:solidFill>
              </a:rPr>
              <a:t>неотъемлемая часть </a:t>
            </a:r>
            <a:r>
              <a:rPr lang="ru-RU" sz="1400" b="1" dirty="0" smtClean="0">
                <a:solidFill>
                  <a:srgbClr val="574F24"/>
                </a:solidFill>
              </a:rPr>
              <a:t>информационного моделирования</a:t>
            </a:r>
            <a:endParaRPr kumimoji="0" lang="ru-RU" sz="1400" b="1" i="0" u="none" strike="noStrike" kern="1200" cap="none" spc="0" normalizeH="0" baseline="0" noProof="0" dirty="0">
              <a:ln>
                <a:noFill/>
              </a:ln>
              <a:solidFill>
                <a:srgbClr val="574F24"/>
              </a:solidFill>
              <a:effectLst/>
              <a:uLnTx/>
              <a:uFillTx/>
              <a:ea typeface="+mj-ea"/>
              <a:cs typeface="+mj-cs"/>
            </a:endParaRPr>
          </a:p>
        </p:txBody>
      </p:sp>
      <p:grpSp>
        <p:nvGrpSpPr>
          <p:cNvPr id="3" name="Группа 2"/>
          <p:cNvGrpSpPr/>
          <p:nvPr/>
        </p:nvGrpSpPr>
        <p:grpSpPr>
          <a:xfrm>
            <a:off x="1807365" y="928300"/>
            <a:ext cx="7171542" cy="3615750"/>
            <a:chOff x="1868325" y="928300"/>
            <a:chExt cx="7171542" cy="3615750"/>
          </a:xfrm>
        </p:grpSpPr>
        <p:sp>
          <p:nvSpPr>
            <p:cNvPr id="4" name="Полилиния 3"/>
            <p:cNvSpPr/>
            <p:nvPr/>
          </p:nvSpPr>
          <p:spPr>
            <a:xfrm>
              <a:off x="3306602" y="928300"/>
              <a:ext cx="5733265" cy="3588055"/>
            </a:xfrm>
            <a:custGeom>
              <a:avLst/>
              <a:gdLst>
                <a:gd name="connsiteX0" fmla="*/ 0 w 5619720"/>
                <a:gd name="connsiteY0" fmla="*/ 0 h 3588053"/>
                <a:gd name="connsiteX1" fmla="*/ 3825694 w 5619720"/>
                <a:gd name="connsiteY1" fmla="*/ 0 h 3588053"/>
                <a:gd name="connsiteX2" fmla="*/ 5619720 w 5619720"/>
                <a:gd name="connsiteY2" fmla="*/ 1794027 h 3588053"/>
                <a:gd name="connsiteX3" fmla="*/ 3825694 w 5619720"/>
                <a:gd name="connsiteY3" fmla="*/ 3588053 h 3588053"/>
                <a:gd name="connsiteX4" fmla="*/ 0 w 5619720"/>
                <a:gd name="connsiteY4" fmla="*/ 3588053 h 3588053"/>
                <a:gd name="connsiteX5" fmla="*/ 0 w 5619720"/>
                <a:gd name="connsiteY5" fmla="*/ 0 h 35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20" h="3588053">
                  <a:moveTo>
                    <a:pt x="5619720" y="3588053"/>
                  </a:moveTo>
                  <a:lnTo>
                    <a:pt x="1794026" y="3588053"/>
                  </a:lnTo>
                  <a:lnTo>
                    <a:pt x="0" y="1794026"/>
                  </a:lnTo>
                  <a:lnTo>
                    <a:pt x="1794026" y="0"/>
                  </a:lnTo>
                  <a:lnTo>
                    <a:pt x="5619720" y="0"/>
                  </a:lnTo>
                  <a:lnTo>
                    <a:pt x="5619720" y="3588053"/>
                  </a:lnTo>
                  <a:close/>
                </a:path>
              </a:pathLst>
            </a:custGeom>
            <a:solidFill>
              <a:srgbClr val="D7CA9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20071" tIns="68581" rIns="128016" bIns="68580" numCol="1" spcCol="1270" anchor="t" anchorCtr="0">
              <a:noAutofit/>
            </a:bodyPr>
            <a:lstStyle/>
            <a:p>
              <a:pPr lvl="0" algn="l" defTabSz="800100">
                <a:lnSpc>
                  <a:spcPct val="90000"/>
                </a:lnSpc>
                <a:spcBef>
                  <a:spcPct val="0"/>
                </a:spcBef>
                <a:spcAft>
                  <a:spcPct val="35000"/>
                </a:spcAft>
              </a:pPr>
              <a:r>
                <a:rPr lang="ru-RU" b="1" dirty="0" smtClean="0">
                  <a:solidFill>
                    <a:srgbClr val="574F24"/>
                  </a:solidFill>
                  <a:cs typeface="Times New Roman" panose="02020603050405020304" pitchFamily="18" charset="0"/>
                </a:rPr>
                <a:t>Возможности</a:t>
              </a:r>
              <a:r>
                <a:rPr lang="ru-RU" sz="1800" b="1" kern="1200" dirty="0" smtClean="0">
                  <a:solidFill>
                    <a:srgbClr val="574F24"/>
                  </a:solidFill>
                  <a:latin typeface="+mn-lt"/>
                  <a:cs typeface="Times New Roman" panose="02020603050405020304" pitchFamily="18" charset="0"/>
                </a:rPr>
                <a:t> на этапе проектирования:</a:t>
              </a:r>
            </a:p>
            <a:p>
              <a:pPr marL="171450" lvl="1" indent="-171450" algn="l" defTabSz="800100">
                <a:lnSpc>
                  <a:spcPct val="90000"/>
                </a:lnSpc>
                <a:spcBef>
                  <a:spcPct val="0"/>
                </a:spcBef>
                <a:spcAft>
                  <a:spcPct val="15000"/>
                </a:spcAft>
                <a:buChar char="••"/>
              </a:pPr>
              <a:r>
                <a:rPr lang="ru-RU" sz="1800" b="1" kern="1200" dirty="0" smtClean="0">
                  <a:solidFill>
                    <a:srgbClr val="574F24"/>
                  </a:solidFill>
                  <a:latin typeface="+mn-lt"/>
                  <a:cs typeface="Times New Roman" panose="02020603050405020304" pitchFamily="18" charset="0"/>
                </a:rPr>
                <a:t>Исключение коллизий;</a:t>
              </a:r>
            </a:p>
            <a:p>
              <a:pPr marL="171450" lvl="1" indent="-171450" algn="l" defTabSz="800100">
                <a:lnSpc>
                  <a:spcPct val="90000"/>
                </a:lnSpc>
                <a:spcBef>
                  <a:spcPct val="0"/>
                </a:spcBef>
                <a:spcAft>
                  <a:spcPct val="15000"/>
                </a:spcAft>
                <a:buChar char="••"/>
              </a:pPr>
              <a:r>
                <a:rPr lang="ru-RU" sz="1800" b="1" kern="1200" dirty="0" smtClean="0">
                  <a:solidFill>
                    <a:srgbClr val="574F24"/>
                  </a:solidFill>
                  <a:latin typeface="+mn-lt"/>
                  <a:cs typeface="Times New Roman" panose="02020603050405020304" pitchFamily="18" charset="0"/>
                </a:rPr>
                <a:t>Возможность параллельного коллективного проектирования</a:t>
              </a:r>
              <a:endParaRPr lang="ru-RU" sz="1800" b="1" kern="1200" dirty="0">
                <a:solidFill>
                  <a:srgbClr val="574F24"/>
                </a:solidFill>
                <a:latin typeface="+mn-lt"/>
                <a:cs typeface="Times New Roman" panose="02020603050405020304" pitchFamily="18" charset="0"/>
              </a:endParaRPr>
            </a:p>
            <a:p>
              <a:pPr marL="0" lvl="1" algn="l" defTabSz="800100">
                <a:lnSpc>
                  <a:spcPct val="90000"/>
                </a:lnSpc>
                <a:spcBef>
                  <a:spcPct val="0"/>
                </a:spcBef>
                <a:spcAft>
                  <a:spcPct val="15000"/>
                </a:spcAft>
              </a:pPr>
              <a:endParaRPr lang="ru-RU" sz="1800" b="1" kern="1200" dirty="0" smtClean="0">
                <a:solidFill>
                  <a:srgbClr val="574F24"/>
                </a:solidFill>
                <a:latin typeface="+mn-lt"/>
                <a:cs typeface="Times New Roman" panose="02020603050405020304" pitchFamily="18" charset="0"/>
              </a:endParaRPr>
            </a:p>
            <a:p>
              <a:pPr marL="0" lvl="1" algn="l" defTabSz="800100">
                <a:lnSpc>
                  <a:spcPct val="90000"/>
                </a:lnSpc>
                <a:spcBef>
                  <a:spcPct val="0"/>
                </a:spcBef>
                <a:spcAft>
                  <a:spcPct val="15000"/>
                </a:spcAft>
              </a:pPr>
              <a:endParaRPr lang="ru-RU" b="1" dirty="0">
                <a:solidFill>
                  <a:srgbClr val="574F24"/>
                </a:solidFill>
                <a:cs typeface="Times New Roman" panose="02020603050405020304" pitchFamily="18" charset="0"/>
              </a:endParaRPr>
            </a:p>
            <a:p>
              <a:pPr marL="0" lvl="1" algn="l" defTabSz="800100">
                <a:lnSpc>
                  <a:spcPct val="90000"/>
                </a:lnSpc>
                <a:spcBef>
                  <a:spcPct val="0"/>
                </a:spcBef>
                <a:spcAft>
                  <a:spcPct val="15000"/>
                </a:spcAft>
              </a:pPr>
              <a:endParaRPr lang="ru-RU" b="1" dirty="0" smtClean="0">
                <a:solidFill>
                  <a:srgbClr val="574F24"/>
                </a:solidFill>
                <a:cs typeface="Times New Roman" panose="02020603050405020304" pitchFamily="18" charset="0"/>
              </a:endParaRPr>
            </a:p>
            <a:p>
              <a:pPr marL="0" lvl="1" algn="l" defTabSz="800100">
                <a:lnSpc>
                  <a:spcPct val="90000"/>
                </a:lnSpc>
                <a:spcBef>
                  <a:spcPct val="0"/>
                </a:spcBef>
                <a:spcAft>
                  <a:spcPct val="15000"/>
                </a:spcAft>
              </a:pPr>
              <a:endParaRPr lang="ru-RU" b="1" dirty="0">
                <a:solidFill>
                  <a:srgbClr val="574F24"/>
                </a:solidFill>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b="1" dirty="0" smtClean="0">
                  <a:solidFill>
                    <a:srgbClr val="574F24"/>
                  </a:solidFill>
                  <a:cs typeface="Times New Roman" panose="02020603050405020304" pitchFamily="18" charset="0"/>
                </a:rPr>
                <a:t>Повышение</a:t>
              </a:r>
              <a:r>
                <a:rPr lang="ru-RU" sz="1800" b="1" kern="1200" dirty="0" smtClean="0">
                  <a:solidFill>
                    <a:srgbClr val="574F24"/>
                  </a:solidFill>
                  <a:latin typeface="+mn-lt"/>
                  <a:cs typeface="Times New Roman" panose="02020603050405020304" pitchFamily="18" charset="0"/>
                </a:rPr>
                <a:t> качества</a:t>
              </a:r>
              <a:endParaRPr lang="ru-RU" sz="1800" b="1" kern="1200" dirty="0">
                <a:solidFill>
                  <a:srgbClr val="574F24"/>
                </a:solidFill>
                <a:latin typeface="+mn-lt"/>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b="1" kern="1200" dirty="0" smtClean="0">
                  <a:solidFill>
                    <a:srgbClr val="574F24"/>
                  </a:solidFill>
                  <a:latin typeface="+mn-lt"/>
                  <a:cs typeface="Times New Roman" panose="02020603050405020304" pitchFamily="18" charset="0"/>
                </a:rPr>
                <a:t>Применение простых решений</a:t>
              </a:r>
              <a:endParaRPr lang="ru-RU" sz="1800" b="1" kern="1200" dirty="0">
                <a:solidFill>
                  <a:srgbClr val="574F24"/>
                </a:solidFill>
                <a:latin typeface="+mn-lt"/>
                <a:cs typeface="Times New Roman" panose="02020603050405020304" pitchFamily="18" charset="0"/>
              </a:endParaRPr>
            </a:p>
          </p:txBody>
        </p:sp>
        <p:sp>
          <p:nvSpPr>
            <p:cNvPr id="5" name="Овал 4"/>
            <p:cNvSpPr/>
            <p:nvPr/>
          </p:nvSpPr>
          <p:spPr>
            <a:xfrm>
              <a:off x="1868325" y="967638"/>
              <a:ext cx="3379081" cy="3576412"/>
            </a:xfrm>
            <a:prstGeom prst="ellipse">
              <a:avLst/>
            </a:prstGeom>
            <a:blipFill>
              <a:blip r:embed="rId5" cstate="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7" name="Рисунок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3638" y="771368"/>
            <a:ext cx="1448390" cy="976652"/>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Рисунок 2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93150" y="1738812"/>
            <a:ext cx="1461519" cy="1078899"/>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Рисунок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98245" y="2872074"/>
            <a:ext cx="1461519" cy="1050944"/>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3" descr="H:\ВДНХ\Графика\Существующая\Пешеходы утро средний.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41648" y="3893384"/>
            <a:ext cx="1553970" cy="1065405"/>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9" name="Стрелка вниз 28"/>
          <p:cNvSpPr/>
          <p:nvPr/>
        </p:nvSpPr>
        <p:spPr>
          <a:xfrm>
            <a:off x="5246505" y="2558007"/>
            <a:ext cx="3004078" cy="841714"/>
          </a:xfrm>
          <a:prstGeom prst="downArrow">
            <a:avLst/>
          </a:prstGeom>
          <a:solidFill>
            <a:srgbClr val="ECE4CD"/>
          </a:solidFill>
          <a:ln>
            <a:solidFill>
              <a:srgbClr val="D7C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800100">
              <a:lnSpc>
                <a:spcPct val="90000"/>
              </a:lnSpc>
              <a:spcBef>
                <a:spcPct val="0"/>
              </a:spcBef>
              <a:spcAft>
                <a:spcPct val="15000"/>
              </a:spcAft>
            </a:pPr>
            <a:r>
              <a:rPr lang="ru-RU" b="1" dirty="0" smtClean="0">
                <a:solidFill>
                  <a:srgbClr val="574F24"/>
                </a:solidFill>
                <a:cs typeface="Times New Roman" panose="02020603050405020304" pitchFamily="18" charset="0"/>
              </a:rPr>
              <a:t>  </a:t>
            </a:r>
            <a:r>
              <a:rPr lang="ru-RU" sz="2400" b="1" dirty="0" smtClean="0">
                <a:solidFill>
                  <a:srgbClr val="D7CA9E"/>
                </a:solidFill>
                <a:cs typeface="Times New Roman" panose="02020603050405020304" pitchFamily="18" charset="0"/>
              </a:rPr>
              <a:t>Результат</a:t>
            </a:r>
            <a:endParaRPr lang="ru-RU" sz="2400" b="1" dirty="0">
              <a:solidFill>
                <a:srgbClr val="D7CA9E"/>
              </a:solidFill>
              <a:cs typeface="Times New Roman" panose="02020603050405020304" pitchFamily="18" charset="0"/>
            </a:endParaRPr>
          </a:p>
        </p:txBody>
      </p:sp>
    </p:spTree>
    <p:extLst>
      <p:ext uri="{BB962C8B-B14F-4D97-AF65-F5344CB8AC3E}">
        <p14:creationId xmlns:p14="http://schemas.microsoft.com/office/powerpoint/2010/main" val="181742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52" y="0"/>
            <a:ext cx="188822" cy="5143500"/>
          </a:xfrm>
          <a:prstGeom prst="rect">
            <a:avLst/>
          </a:prstGeom>
        </p:spPr>
      </p:pic>
      <p:cxnSp>
        <p:nvCxnSpPr>
          <p:cNvPr id="14" name="Straight Connector 13"/>
          <p:cNvCxnSpPr/>
          <p:nvPr/>
        </p:nvCxnSpPr>
        <p:spPr>
          <a:xfrm>
            <a:off x="499235" y="4958789"/>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sp>
        <p:nvSpPr>
          <p:cNvPr id="24" name="Rectangle 1"/>
          <p:cNvSpPr>
            <a:spLocks noChangeArrowheads="1"/>
          </p:cNvSpPr>
          <p:nvPr/>
        </p:nvSpPr>
        <p:spPr bwMode="auto">
          <a:xfrm>
            <a:off x="331474" y="429592"/>
            <a:ext cx="8389257" cy="3847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900" b="1" dirty="0" smtClean="0">
                <a:solidFill>
                  <a:srgbClr val="574F24"/>
                </a:solidFill>
                <a:latin typeface="Calibri" pitchFamily="34" charset="0"/>
                <a:ea typeface="Calibri" pitchFamily="34" charset="0"/>
                <a:cs typeface="Calibri" pitchFamily="34" charset="0"/>
              </a:rPr>
              <a:t>Этап экспертизы и аудита проектной документации</a:t>
            </a:r>
            <a:endParaRPr lang="ru-RU" sz="1900" b="1" dirty="0">
              <a:solidFill>
                <a:srgbClr val="574F24"/>
              </a:solidFill>
              <a:latin typeface="Calibri" pitchFamily="34" charset="0"/>
              <a:ea typeface="Calibri" pitchFamily="34" charset="0"/>
              <a:cs typeface="Calibri" pitchFamily="34" charset="0"/>
            </a:endParaRPr>
          </a:p>
        </p:txBody>
      </p:sp>
      <p:sp>
        <p:nvSpPr>
          <p:cNvPr id="18" name="Oval 14"/>
          <p:cNvSpPr/>
          <p:nvPr/>
        </p:nvSpPr>
        <p:spPr>
          <a:xfrm>
            <a:off x="8425843" y="4655304"/>
            <a:ext cx="350915" cy="307493"/>
          </a:xfrm>
          <a:prstGeom prst="ellipse">
            <a:avLst/>
          </a:prstGeom>
          <a:solidFill>
            <a:srgbClr val="D7C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Title 1"/>
          <p:cNvSpPr txBox="1">
            <a:spLocks/>
          </p:cNvSpPr>
          <p:nvPr/>
        </p:nvSpPr>
        <p:spPr>
          <a:xfrm>
            <a:off x="8439491" y="4585220"/>
            <a:ext cx="340330" cy="42035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900"/>
              </a:lnSpc>
            </a:pPr>
            <a:r>
              <a:rPr lang="en-US" sz="2000" dirty="0" smtClean="0">
                <a:solidFill>
                  <a:schemeClr val="bg1"/>
                </a:solidFill>
                <a:latin typeface="+mn-lt"/>
              </a:rPr>
              <a:t>7</a:t>
            </a:r>
            <a:endParaRPr lang="ru-RU" sz="2000" dirty="0">
              <a:solidFill>
                <a:schemeClr val="bg1"/>
              </a:solidFill>
              <a:latin typeface="+mn-lt"/>
            </a:endParaRPr>
          </a:p>
        </p:txBody>
      </p:sp>
      <p:cxnSp>
        <p:nvCxnSpPr>
          <p:cNvPr id="20" name="Straight Connector 9"/>
          <p:cNvCxnSpPr/>
          <p:nvPr/>
        </p:nvCxnSpPr>
        <p:spPr>
          <a:xfrm>
            <a:off x="499238" y="482195"/>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p:nvPr/>
        </p:nvCxnSpPr>
        <p:spPr>
          <a:xfrm>
            <a:off x="499238" y="500514"/>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pic>
        <p:nvPicPr>
          <p:cNvPr id="26"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812" y="214573"/>
            <a:ext cx="559031" cy="486964"/>
          </a:xfrm>
          <a:prstGeom prst="rect">
            <a:avLst/>
          </a:prstGeom>
        </p:spPr>
      </p:pic>
      <p:sp>
        <p:nvSpPr>
          <p:cNvPr id="27" name="Title 1"/>
          <p:cNvSpPr txBox="1">
            <a:spLocks/>
          </p:cNvSpPr>
          <p:nvPr/>
        </p:nvSpPr>
        <p:spPr>
          <a:xfrm>
            <a:off x="365760" y="64935"/>
            <a:ext cx="8007009" cy="466916"/>
          </a:xfrm>
          <a:prstGeom prst="rect">
            <a:avLst/>
          </a:prstGeom>
        </p:spPr>
        <p:txBody>
          <a:bodyPr vert="horz" lIns="91440" tIns="45720" rIns="91440" bIns="45720" rtlCol="0" anchor="b">
            <a:noAutofit/>
          </a:bodyPr>
          <a:lstStyle/>
          <a:p>
            <a:pPr lvl="0">
              <a:spcBef>
                <a:spcPct val="0"/>
              </a:spcBef>
              <a:defRPr/>
            </a:pPr>
            <a:r>
              <a:rPr lang="ru-RU" sz="1400" b="1" dirty="0" smtClean="0">
                <a:solidFill>
                  <a:srgbClr val="574F24"/>
                </a:solidFill>
              </a:rPr>
              <a:t>Транспортное планирование как </a:t>
            </a:r>
            <a:r>
              <a:rPr lang="ru-RU" sz="1400" b="1" dirty="0">
                <a:solidFill>
                  <a:srgbClr val="574F24"/>
                </a:solidFill>
              </a:rPr>
              <a:t>неотъемлемая часть </a:t>
            </a:r>
            <a:r>
              <a:rPr lang="ru-RU" sz="1400" b="1" dirty="0" smtClean="0">
                <a:solidFill>
                  <a:srgbClr val="574F24"/>
                </a:solidFill>
              </a:rPr>
              <a:t>информационного моделирования</a:t>
            </a:r>
            <a:endParaRPr kumimoji="0" lang="ru-RU" sz="1400" b="1" i="0" u="none" strike="noStrike" kern="1200" cap="none" spc="0" normalizeH="0" baseline="0" noProof="0" dirty="0">
              <a:ln>
                <a:noFill/>
              </a:ln>
              <a:solidFill>
                <a:srgbClr val="574F24"/>
              </a:solidFill>
              <a:effectLst/>
              <a:uLnTx/>
              <a:uFillTx/>
              <a:ea typeface="+mj-ea"/>
              <a:cs typeface="+mj-cs"/>
            </a:endParaRPr>
          </a:p>
        </p:txBody>
      </p:sp>
      <p:grpSp>
        <p:nvGrpSpPr>
          <p:cNvPr id="2" name="Группа 1"/>
          <p:cNvGrpSpPr/>
          <p:nvPr/>
        </p:nvGrpSpPr>
        <p:grpSpPr>
          <a:xfrm>
            <a:off x="2105056" y="775499"/>
            <a:ext cx="6876545" cy="3647671"/>
            <a:chOff x="2105056" y="925974"/>
            <a:chExt cx="6876545" cy="3647671"/>
          </a:xfrm>
        </p:grpSpPr>
        <p:sp>
          <p:nvSpPr>
            <p:cNvPr id="3" name="Полилиния 2"/>
            <p:cNvSpPr/>
            <p:nvPr/>
          </p:nvSpPr>
          <p:spPr>
            <a:xfrm>
              <a:off x="3220171" y="925974"/>
              <a:ext cx="5761430" cy="3647671"/>
            </a:xfrm>
            <a:custGeom>
              <a:avLst/>
              <a:gdLst>
                <a:gd name="connsiteX0" fmla="*/ 0 w 5761430"/>
                <a:gd name="connsiteY0" fmla="*/ 0 h 3234046"/>
                <a:gd name="connsiteX1" fmla="*/ 4144407 w 5761430"/>
                <a:gd name="connsiteY1" fmla="*/ 0 h 3234046"/>
                <a:gd name="connsiteX2" fmla="*/ 5761430 w 5761430"/>
                <a:gd name="connsiteY2" fmla="*/ 1617023 h 3234046"/>
                <a:gd name="connsiteX3" fmla="*/ 4144407 w 5761430"/>
                <a:gd name="connsiteY3" fmla="*/ 3234046 h 3234046"/>
                <a:gd name="connsiteX4" fmla="*/ 0 w 5761430"/>
                <a:gd name="connsiteY4" fmla="*/ 3234046 h 3234046"/>
                <a:gd name="connsiteX5" fmla="*/ 0 w 5761430"/>
                <a:gd name="connsiteY5" fmla="*/ 0 h 32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1430" h="3234046">
                  <a:moveTo>
                    <a:pt x="5761430" y="3234045"/>
                  </a:moveTo>
                  <a:lnTo>
                    <a:pt x="1617023" y="3234045"/>
                  </a:lnTo>
                  <a:lnTo>
                    <a:pt x="0" y="1617023"/>
                  </a:lnTo>
                  <a:lnTo>
                    <a:pt x="1617023" y="1"/>
                  </a:lnTo>
                  <a:lnTo>
                    <a:pt x="5761430" y="1"/>
                  </a:lnTo>
                  <a:lnTo>
                    <a:pt x="5761430" y="3234045"/>
                  </a:lnTo>
                  <a:close/>
                </a:path>
              </a:pathLst>
            </a:custGeom>
            <a:solidFill>
              <a:srgbClr val="D7CA9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1569" tIns="68581" rIns="128016" bIns="68580" numCol="1" spcCol="1270" anchor="t" anchorCtr="0">
              <a:noAutofit/>
            </a:bodyPr>
            <a:lstStyle/>
            <a:p>
              <a:pPr lvl="0" algn="l" defTabSz="800100">
                <a:lnSpc>
                  <a:spcPct val="90000"/>
                </a:lnSpc>
                <a:spcBef>
                  <a:spcPct val="0"/>
                </a:spcBef>
                <a:spcAft>
                  <a:spcPct val="35000"/>
                </a:spcAft>
              </a:pPr>
              <a:r>
                <a:rPr lang="ru-RU" sz="1800" b="1" kern="1200" dirty="0" smtClean="0">
                  <a:solidFill>
                    <a:srgbClr val="574F24"/>
                  </a:solidFill>
                  <a:latin typeface="+mn-lt"/>
                  <a:cs typeface="Times New Roman" panose="02020603050405020304" pitchFamily="18" charset="0"/>
                </a:rPr>
                <a:t>Возможности при проведении экспертизы и аудита:</a:t>
              </a:r>
            </a:p>
            <a:p>
              <a:pPr marL="171450" lvl="1" indent="-171450" algn="l" defTabSz="800100">
                <a:lnSpc>
                  <a:spcPct val="90000"/>
                </a:lnSpc>
                <a:spcBef>
                  <a:spcPct val="0"/>
                </a:spcBef>
                <a:spcAft>
                  <a:spcPct val="15000"/>
                </a:spcAft>
                <a:buChar char="••"/>
              </a:pPr>
              <a:r>
                <a:rPr lang="ru-RU" sz="1800" b="1" kern="1200" dirty="0" smtClean="0">
                  <a:solidFill>
                    <a:srgbClr val="574F24"/>
                  </a:solidFill>
                  <a:latin typeface="+mn-lt"/>
                  <a:cs typeface="Times New Roman" panose="02020603050405020304" pitchFamily="18" charset="0"/>
                </a:rPr>
                <a:t>Оперативное ознакомление с информацией</a:t>
              </a:r>
            </a:p>
            <a:p>
              <a:pPr marL="171450" lvl="1" indent="-171450" algn="l" defTabSz="800100">
                <a:lnSpc>
                  <a:spcPct val="90000"/>
                </a:lnSpc>
                <a:spcBef>
                  <a:spcPct val="0"/>
                </a:spcBef>
                <a:spcAft>
                  <a:spcPct val="15000"/>
                </a:spcAft>
                <a:buChar char="••"/>
              </a:pPr>
              <a:r>
                <a:rPr lang="ru-RU" sz="1800" b="1" kern="1200" dirty="0" smtClean="0">
                  <a:solidFill>
                    <a:srgbClr val="574F24"/>
                  </a:solidFill>
                  <a:latin typeface="+mn-lt"/>
                  <a:cs typeface="Times New Roman" panose="02020603050405020304" pitchFamily="18" charset="0"/>
                </a:rPr>
                <a:t>Единое хранилище данных о развитии района тяготения</a:t>
              </a:r>
            </a:p>
            <a:p>
              <a:pPr marL="0" lvl="1" algn="l" defTabSz="800100">
                <a:lnSpc>
                  <a:spcPct val="90000"/>
                </a:lnSpc>
                <a:spcBef>
                  <a:spcPct val="0"/>
                </a:spcBef>
                <a:spcAft>
                  <a:spcPct val="15000"/>
                </a:spcAft>
              </a:pPr>
              <a:endParaRPr lang="ru-RU" sz="1800" b="1" kern="1200" dirty="0">
                <a:solidFill>
                  <a:srgbClr val="574F24"/>
                </a:solidFill>
                <a:latin typeface="+mn-lt"/>
                <a:cs typeface="Times New Roman" panose="02020603050405020304" pitchFamily="18" charset="0"/>
              </a:endParaRPr>
            </a:p>
            <a:p>
              <a:pPr marL="171450" lvl="1" indent="-171450" algn="l" defTabSz="800100">
                <a:lnSpc>
                  <a:spcPct val="90000"/>
                </a:lnSpc>
                <a:spcBef>
                  <a:spcPct val="0"/>
                </a:spcBef>
                <a:spcAft>
                  <a:spcPct val="15000"/>
                </a:spcAft>
                <a:buChar char="••"/>
              </a:pPr>
              <a:endParaRPr lang="ru-RU" sz="1800" b="1" kern="1200" dirty="0" smtClean="0">
                <a:solidFill>
                  <a:srgbClr val="574F24"/>
                </a:solidFill>
                <a:latin typeface="+mn-lt"/>
                <a:cs typeface="Times New Roman" panose="02020603050405020304" pitchFamily="18" charset="0"/>
              </a:endParaRPr>
            </a:p>
            <a:p>
              <a:pPr marL="171450" lvl="1" indent="-171450" algn="l" defTabSz="800100">
                <a:lnSpc>
                  <a:spcPct val="90000"/>
                </a:lnSpc>
                <a:spcBef>
                  <a:spcPct val="0"/>
                </a:spcBef>
                <a:spcAft>
                  <a:spcPct val="15000"/>
                </a:spcAft>
                <a:buChar char="••"/>
              </a:pPr>
              <a:endParaRPr lang="ru-RU" b="1" dirty="0">
                <a:solidFill>
                  <a:srgbClr val="574F24"/>
                </a:solidFill>
                <a:cs typeface="Times New Roman" panose="02020603050405020304" pitchFamily="18" charset="0"/>
              </a:endParaRPr>
            </a:p>
            <a:p>
              <a:pPr marL="171450" lvl="1" indent="-171450" algn="l" defTabSz="800100">
                <a:lnSpc>
                  <a:spcPct val="90000"/>
                </a:lnSpc>
                <a:spcBef>
                  <a:spcPct val="0"/>
                </a:spcBef>
                <a:spcAft>
                  <a:spcPct val="15000"/>
                </a:spcAft>
                <a:buChar char="••"/>
              </a:pPr>
              <a:endParaRPr lang="ru-RU" sz="1800" b="1" kern="1200" dirty="0" smtClean="0">
                <a:solidFill>
                  <a:srgbClr val="574F24"/>
                </a:solidFill>
                <a:latin typeface="+mn-lt"/>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b="1" kern="1200" dirty="0" smtClean="0">
                  <a:solidFill>
                    <a:srgbClr val="574F24"/>
                  </a:solidFill>
                  <a:latin typeface="+mn-lt"/>
                  <a:cs typeface="Times New Roman" panose="02020603050405020304" pitchFamily="18" charset="0"/>
                </a:rPr>
                <a:t>Объективная оценка качества проектной документации</a:t>
              </a:r>
              <a:endParaRPr lang="ru-RU" sz="1800" b="1" kern="1200" dirty="0">
                <a:solidFill>
                  <a:srgbClr val="574F24"/>
                </a:solidFill>
                <a:latin typeface="+mn-lt"/>
                <a:cs typeface="Times New Roman" panose="02020603050405020304" pitchFamily="18" charset="0"/>
              </a:endParaRPr>
            </a:p>
          </p:txBody>
        </p:sp>
        <p:sp>
          <p:nvSpPr>
            <p:cNvPr id="4" name="Овал 3"/>
            <p:cNvSpPr/>
            <p:nvPr/>
          </p:nvSpPr>
          <p:spPr>
            <a:xfrm>
              <a:off x="2105056" y="1285337"/>
              <a:ext cx="2972748" cy="3091170"/>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2"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255291" y="3961024"/>
            <a:ext cx="1773608" cy="990000"/>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3" name="Picture 7" descr="C:\Users\MODT4\YandexDisk\Скриншоты\2018-04-02_09-58-57.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00099" y="830580"/>
            <a:ext cx="1720527" cy="1054441"/>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8" name="Picture 2" descr="E:\Объекты до 2017г\ВТМ дорпроект СТОЛИЦА\Жуковский_КСОДД\3_Проработки\5_Отчет\3_данные с макро\18_в записку\маршруты\2025\существ_6_МЖК-наркомвод.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87579" y="1882604"/>
            <a:ext cx="1728662" cy="1036286"/>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365761" y="2987919"/>
            <a:ext cx="1776334" cy="1013543"/>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 name="Стрелка вниз 30"/>
          <p:cNvSpPr/>
          <p:nvPr/>
        </p:nvSpPr>
        <p:spPr>
          <a:xfrm>
            <a:off x="5246505" y="2558007"/>
            <a:ext cx="3004078" cy="841714"/>
          </a:xfrm>
          <a:prstGeom prst="downArrow">
            <a:avLst/>
          </a:prstGeom>
          <a:solidFill>
            <a:srgbClr val="ECE4CD"/>
          </a:solidFill>
          <a:ln>
            <a:solidFill>
              <a:srgbClr val="D7C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800100">
              <a:lnSpc>
                <a:spcPct val="90000"/>
              </a:lnSpc>
              <a:spcBef>
                <a:spcPct val="0"/>
              </a:spcBef>
              <a:spcAft>
                <a:spcPct val="15000"/>
              </a:spcAft>
            </a:pPr>
            <a:r>
              <a:rPr lang="ru-RU" b="1" dirty="0" smtClean="0">
                <a:solidFill>
                  <a:srgbClr val="574F24"/>
                </a:solidFill>
                <a:cs typeface="Times New Roman" panose="02020603050405020304" pitchFamily="18" charset="0"/>
              </a:rPr>
              <a:t>  </a:t>
            </a:r>
            <a:r>
              <a:rPr lang="ru-RU" sz="2400" b="1" dirty="0" smtClean="0">
                <a:solidFill>
                  <a:srgbClr val="D7CA9E"/>
                </a:solidFill>
                <a:cs typeface="Times New Roman" panose="02020603050405020304" pitchFamily="18" charset="0"/>
              </a:rPr>
              <a:t>Результат</a:t>
            </a:r>
            <a:endParaRPr lang="ru-RU" sz="2400" b="1" dirty="0">
              <a:solidFill>
                <a:srgbClr val="D7CA9E"/>
              </a:solidFill>
              <a:cs typeface="Times New Roman" panose="02020603050405020304" pitchFamily="18" charset="0"/>
            </a:endParaRPr>
          </a:p>
        </p:txBody>
      </p:sp>
    </p:spTree>
    <p:extLst>
      <p:ext uri="{BB962C8B-B14F-4D97-AF65-F5344CB8AC3E}">
        <p14:creationId xmlns:p14="http://schemas.microsoft.com/office/powerpoint/2010/main" val="3432382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52" y="0"/>
            <a:ext cx="188822" cy="5143500"/>
          </a:xfrm>
          <a:prstGeom prst="rect">
            <a:avLst/>
          </a:prstGeom>
        </p:spPr>
      </p:pic>
      <p:cxnSp>
        <p:nvCxnSpPr>
          <p:cNvPr id="14" name="Straight Connector 13"/>
          <p:cNvCxnSpPr/>
          <p:nvPr/>
        </p:nvCxnSpPr>
        <p:spPr>
          <a:xfrm>
            <a:off x="499235" y="4958789"/>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sp>
        <p:nvSpPr>
          <p:cNvPr id="24" name="Rectangle 1"/>
          <p:cNvSpPr>
            <a:spLocks noChangeArrowheads="1"/>
          </p:cNvSpPr>
          <p:nvPr/>
        </p:nvSpPr>
        <p:spPr bwMode="auto">
          <a:xfrm>
            <a:off x="274830" y="445776"/>
            <a:ext cx="8389257" cy="3847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900" b="1" dirty="0" smtClean="0">
                <a:solidFill>
                  <a:srgbClr val="574F24"/>
                </a:solidFill>
                <a:latin typeface="Calibri" pitchFamily="34" charset="0"/>
                <a:ea typeface="Calibri" pitchFamily="34" charset="0"/>
                <a:cs typeface="Calibri" pitchFamily="34" charset="0"/>
              </a:rPr>
              <a:t>Этап эксплуатации объекта</a:t>
            </a:r>
            <a:endParaRPr lang="ru-RU" sz="1900" b="1" dirty="0">
              <a:solidFill>
                <a:srgbClr val="574F24"/>
              </a:solidFill>
              <a:latin typeface="Calibri" pitchFamily="34" charset="0"/>
              <a:ea typeface="Calibri" pitchFamily="34" charset="0"/>
              <a:cs typeface="Calibri" pitchFamily="34" charset="0"/>
            </a:endParaRPr>
          </a:p>
        </p:txBody>
      </p:sp>
      <p:sp>
        <p:nvSpPr>
          <p:cNvPr id="18" name="Oval 14"/>
          <p:cNvSpPr/>
          <p:nvPr/>
        </p:nvSpPr>
        <p:spPr>
          <a:xfrm>
            <a:off x="8425843" y="4655304"/>
            <a:ext cx="350915" cy="307493"/>
          </a:xfrm>
          <a:prstGeom prst="ellipse">
            <a:avLst/>
          </a:prstGeom>
          <a:solidFill>
            <a:srgbClr val="D7C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Title 1"/>
          <p:cNvSpPr txBox="1">
            <a:spLocks/>
          </p:cNvSpPr>
          <p:nvPr/>
        </p:nvSpPr>
        <p:spPr>
          <a:xfrm>
            <a:off x="8453139" y="4576833"/>
            <a:ext cx="340330" cy="42035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900"/>
              </a:lnSpc>
            </a:pPr>
            <a:r>
              <a:rPr lang="en-US" sz="2000" dirty="0" smtClean="0">
                <a:solidFill>
                  <a:schemeClr val="bg1"/>
                </a:solidFill>
                <a:latin typeface="+mn-lt"/>
              </a:rPr>
              <a:t>8</a:t>
            </a:r>
            <a:endParaRPr lang="ru-RU" sz="2000" dirty="0">
              <a:solidFill>
                <a:schemeClr val="bg1"/>
              </a:solidFill>
              <a:latin typeface="+mn-lt"/>
            </a:endParaRPr>
          </a:p>
        </p:txBody>
      </p:sp>
      <p:cxnSp>
        <p:nvCxnSpPr>
          <p:cNvPr id="20" name="Straight Connector 9"/>
          <p:cNvCxnSpPr/>
          <p:nvPr/>
        </p:nvCxnSpPr>
        <p:spPr>
          <a:xfrm>
            <a:off x="499238" y="482195"/>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p:nvPr/>
        </p:nvCxnSpPr>
        <p:spPr>
          <a:xfrm>
            <a:off x="499238" y="500514"/>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pic>
        <p:nvPicPr>
          <p:cNvPr id="26"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812" y="214573"/>
            <a:ext cx="559031" cy="486964"/>
          </a:xfrm>
          <a:prstGeom prst="rect">
            <a:avLst/>
          </a:prstGeom>
        </p:spPr>
      </p:pic>
      <p:sp>
        <p:nvSpPr>
          <p:cNvPr id="27" name="Title 1"/>
          <p:cNvSpPr txBox="1">
            <a:spLocks/>
          </p:cNvSpPr>
          <p:nvPr/>
        </p:nvSpPr>
        <p:spPr>
          <a:xfrm>
            <a:off x="365760" y="64935"/>
            <a:ext cx="8007009" cy="466916"/>
          </a:xfrm>
          <a:prstGeom prst="rect">
            <a:avLst/>
          </a:prstGeom>
        </p:spPr>
        <p:txBody>
          <a:bodyPr vert="horz" lIns="91440" tIns="45720" rIns="91440" bIns="45720" rtlCol="0" anchor="b">
            <a:noAutofit/>
          </a:bodyPr>
          <a:lstStyle/>
          <a:p>
            <a:pPr lvl="0">
              <a:spcBef>
                <a:spcPct val="0"/>
              </a:spcBef>
              <a:defRPr/>
            </a:pPr>
            <a:r>
              <a:rPr lang="ru-RU" sz="1400" b="1" dirty="0" smtClean="0">
                <a:solidFill>
                  <a:srgbClr val="574F24"/>
                </a:solidFill>
              </a:rPr>
              <a:t>Транспортное планирование  как </a:t>
            </a:r>
            <a:r>
              <a:rPr lang="ru-RU" sz="1400" b="1" dirty="0">
                <a:solidFill>
                  <a:srgbClr val="574F24"/>
                </a:solidFill>
              </a:rPr>
              <a:t>неотъемлемая часть </a:t>
            </a:r>
            <a:r>
              <a:rPr lang="ru-RU" sz="1400" b="1" dirty="0" smtClean="0">
                <a:solidFill>
                  <a:srgbClr val="574F24"/>
                </a:solidFill>
              </a:rPr>
              <a:t>информационного моделирования</a:t>
            </a:r>
            <a:endParaRPr kumimoji="0" lang="ru-RU" sz="1400" b="1" i="0" u="none" strike="noStrike" kern="1200" cap="none" spc="0" normalizeH="0" baseline="0" noProof="0" dirty="0">
              <a:ln>
                <a:noFill/>
              </a:ln>
              <a:solidFill>
                <a:srgbClr val="574F24"/>
              </a:solidFill>
              <a:effectLst/>
              <a:uLnTx/>
              <a:uFillTx/>
              <a:ea typeface="+mj-ea"/>
              <a:cs typeface="+mj-cs"/>
            </a:endParaRPr>
          </a:p>
        </p:txBody>
      </p:sp>
      <p:grpSp>
        <p:nvGrpSpPr>
          <p:cNvPr id="2" name="Группа 1"/>
          <p:cNvGrpSpPr/>
          <p:nvPr/>
        </p:nvGrpSpPr>
        <p:grpSpPr>
          <a:xfrm>
            <a:off x="1874601" y="860600"/>
            <a:ext cx="7084242" cy="3799382"/>
            <a:chOff x="1874601" y="860817"/>
            <a:chExt cx="7084242" cy="3730501"/>
          </a:xfrm>
        </p:grpSpPr>
        <p:sp>
          <p:nvSpPr>
            <p:cNvPr id="3" name="Полилиния 2"/>
            <p:cNvSpPr/>
            <p:nvPr/>
          </p:nvSpPr>
          <p:spPr>
            <a:xfrm>
              <a:off x="2420613" y="860817"/>
              <a:ext cx="6538230" cy="3730501"/>
            </a:xfrm>
            <a:custGeom>
              <a:avLst/>
              <a:gdLst>
                <a:gd name="connsiteX0" fmla="*/ 0 w 6693002"/>
                <a:gd name="connsiteY0" fmla="*/ 0 h 3714247"/>
                <a:gd name="connsiteX1" fmla="*/ 4835879 w 6693002"/>
                <a:gd name="connsiteY1" fmla="*/ 0 h 3714247"/>
                <a:gd name="connsiteX2" fmla="*/ 6693002 w 6693002"/>
                <a:gd name="connsiteY2" fmla="*/ 1857124 h 3714247"/>
                <a:gd name="connsiteX3" fmla="*/ 4835879 w 6693002"/>
                <a:gd name="connsiteY3" fmla="*/ 3714247 h 3714247"/>
                <a:gd name="connsiteX4" fmla="*/ 0 w 6693002"/>
                <a:gd name="connsiteY4" fmla="*/ 3714247 h 3714247"/>
                <a:gd name="connsiteX5" fmla="*/ 0 w 6693002"/>
                <a:gd name="connsiteY5" fmla="*/ 0 h 371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3002" h="3714247">
                  <a:moveTo>
                    <a:pt x="6693002" y="3714246"/>
                  </a:moveTo>
                  <a:lnTo>
                    <a:pt x="1857123" y="3714246"/>
                  </a:lnTo>
                  <a:lnTo>
                    <a:pt x="0" y="1857123"/>
                  </a:lnTo>
                  <a:lnTo>
                    <a:pt x="1857123" y="1"/>
                  </a:lnTo>
                  <a:lnTo>
                    <a:pt x="6693002" y="1"/>
                  </a:lnTo>
                  <a:lnTo>
                    <a:pt x="6693002" y="3714246"/>
                  </a:lnTo>
                  <a:close/>
                </a:path>
              </a:pathLst>
            </a:custGeom>
            <a:solidFill>
              <a:srgbClr val="D7CA9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51620" tIns="68581" rIns="128016" bIns="68581" numCol="1" spcCol="1270" anchor="t" anchorCtr="0">
              <a:noAutofit/>
            </a:bodyPr>
            <a:lstStyle/>
            <a:p>
              <a:pPr lvl="0" algn="l" defTabSz="800100">
                <a:lnSpc>
                  <a:spcPct val="90000"/>
                </a:lnSpc>
                <a:spcBef>
                  <a:spcPct val="0"/>
                </a:spcBef>
                <a:spcAft>
                  <a:spcPct val="35000"/>
                </a:spcAft>
              </a:pPr>
              <a:r>
                <a:rPr lang="ru-RU" sz="1800" b="1" kern="1200" dirty="0" smtClean="0">
                  <a:solidFill>
                    <a:srgbClr val="574F24"/>
                  </a:solidFill>
                  <a:latin typeface="+mn-lt"/>
                  <a:cs typeface="Times New Roman" panose="02020603050405020304" pitchFamily="18" charset="0"/>
                </a:rPr>
                <a:t>Возможности для эксплуатирующей организации:</a:t>
              </a:r>
              <a:endParaRPr lang="ru-RU" sz="1800" b="1" kern="1200" dirty="0">
                <a:solidFill>
                  <a:srgbClr val="574F24"/>
                </a:solidFill>
                <a:latin typeface="+mn-lt"/>
                <a:cs typeface="Times New Roman" panose="02020603050405020304" pitchFamily="18" charset="0"/>
              </a:endParaRPr>
            </a:p>
            <a:p>
              <a:pPr marL="171450" lvl="1" indent="-171450" algn="l" defTabSz="755650">
                <a:lnSpc>
                  <a:spcPct val="90000"/>
                </a:lnSpc>
                <a:spcBef>
                  <a:spcPct val="0"/>
                </a:spcBef>
                <a:spcAft>
                  <a:spcPct val="15000"/>
                </a:spcAft>
                <a:buChar char="••"/>
              </a:pPr>
              <a:r>
                <a:rPr lang="ru-RU" sz="1700" b="1" dirty="0" smtClean="0">
                  <a:solidFill>
                    <a:srgbClr val="574F24"/>
                  </a:solidFill>
                  <a:cs typeface="Times New Roman" panose="02020603050405020304" pitchFamily="18" charset="0"/>
                </a:rPr>
                <a:t>Качественно новый уровень оперативного управления сетью;</a:t>
              </a:r>
            </a:p>
            <a:p>
              <a:pPr marL="171450" lvl="1" indent="-171450" algn="l" defTabSz="755650">
                <a:lnSpc>
                  <a:spcPct val="90000"/>
                </a:lnSpc>
                <a:spcBef>
                  <a:spcPct val="0"/>
                </a:spcBef>
                <a:spcAft>
                  <a:spcPct val="15000"/>
                </a:spcAft>
                <a:buChar char="••"/>
              </a:pPr>
              <a:r>
                <a:rPr lang="ru-RU" sz="1700" b="1" dirty="0" smtClean="0">
                  <a:solidFill>
                    <a:srgbClr val="574F24"/>
                  </a:solidFill>
                  <a:cs typeface="Times New Roman" panose="02020603050405020304" pitchFamily="18" charset="0"/>
                </a:rPr>
                <a:t>Мониторинг объекта от проекта до эксплуатации;</a:t>
              </a:r>
              <a:endParaRPr lang="ru-RU" sz="1700" b="1" kern="1200" dirty="0" smtClean="0">
                <a:solidFill>
                  <a:srgbClr val="574F24"/>
                </a:solidFill>
                <a:latin typeface="+mn-lt"/>
                <a:cs typeface="Times New Roman" panose="02020603050405020304" pitchFamily="18" charset="0"/>
              </a:endParaRPr>
            </a:p>
            <a:p>
              <a:pPr marL="171450" lvl="1" indent="-171450" algn="l" defTabSz="755650">
                <a:lnSpc>
                  <a:spcPct val="90000"/>
                </a:lnSpc>
                <a:spcBef>
                  <a:spcPct val="0"/>
                </a:spcBef>
                <a:spcAft>
                  <a:spcPct val="15000"/>
                </a:spcAft>
                <a:buChar char="••"/>
              </a:pPr>
              <a:endParaRPr lang="ru-RU" sz="1700" b="1" kern="1200" dirty="0" smtClean="0">
                <a:solidFill>
                  <a:srgbClr val="574F24"/>
                </a:solidFill>
                <a:latin typeface="+mn-lt"/>
                <a:cs typeface="Times New Roman" panose="02020603050405020304" pitchFamily="18" charset="0"/>
              </a:endParaRPr>
            </a:p>
            <a:p>
              <a:pPr marL="171450" lvl="1" indent="-171450" algn="l" defTabSz="755650">
                <a:lnSpc>
                  <a:spcPct val="90000"/>
                </a:lnSpc>
                <a:spcBef>
                  <a:spcPct val="0"/>
                </a:spcBef>
                <a:spcAft>
                  <a:spcPct val="15000"/>
                </a:spcAft>
                <a:buChar char="••"/>
              </a:pPr>
              <a:endParaRPr lang="ru-RU" sz="1700" b="1" dirty="0">
                <a:solidFill>
                  <a:srgbClr val="574F24"/>
                </a:solidFill>
                <a:cs typeface="Times New Roman" panose="02020603050405020304" pitchFamily="18" charset="0"/>
              </a:endParaRPr>
            </a:p>
            <a:p>
              <a:pPr marL="171450" lvl="1" indent="-171450" algn="l" defTabSz="755650">
                <a:lnSpc>
                  <a:spcPct val="90000"/>
                </a:lnSpc>
                <a:spcBef>
                  <a:spcPct val="0"/>
                </a:spcBef>
                <a:spcAft>
                  <a:spcPct val="15000"/>
                </a:spcAft>
                <a:buChar char="••"/>
              </a:pPr>
              <a:endParaRPr lang="ru-RU" sz="1700" b="1" kern="1200" dirty="0" smtClean="0">
                <a:solidFill>
                  <a:srgbClr val="574F24"/>
                </a:solidFill>
                <a:latin typeface="+mn-lt"/>
                <a:cs typeface="Times New Roman" panose="02020603050405020304" pitchFamily="18" charset="0"/>
              </a:endParaRPr>
            </a:p>
            <a:p>
              <a:pPr marL="171450" lvl="1" indent="-171450" algn="l" defTabSz="755650">
                <a:lnSpc>
                  <a:spcPct val="90000"/>
                </a:lnSpc>
                <a:spcBef>
                  <a:spcPct val="0"/>
                </a:spcBef>
                <a:spcAft>
                  <a:spcPct val="15000"/>
                </a:spcAft>
                <a:buChar char="••"/>
              </a:pPr>
              <a:r>
                <a:rPr lang="ru-RU" sz="1700" b="1" kern="1200" dirty="0" smtClean="0">
                  <a:solidFill>
                    <a:srgbClr val="574F24"/>
                  </a:solidFill>
                  <a:latin typeface="+mn-lt"/>
                  <a:cs typeface="Times New Roman" panose="02020603050405020304" pitchFamily="18" charset="0"/>
                </a:rPr>
                <a:t>Взаимо</a:t>
              </a:r>
              <a:r>
                <a:rPr lang="ru-RU" sz="1700" b="1" dirty="0" smtClean="0">
                  <a:solidFill>
                    <a:srgbClr val="574F24"/>
                  </a:solidFill>
                  <a:cs typeface="Times New Roman" panose="02020603050405020304" pitchFamily="18" charset="0"/>
                </a:rPr>
                <a:t>увязанная с</a:t>
              </a:r>
              <a:r>
                <a:rPr lang="ru-RU" sz="1700" b="1" kern="1200" dirty="0" smtClean="0">
                  <a:solidFill>
                    <a:srgbClr val="574F24"/>
                  </a:solidFill>
                  <a:latin typeface="+mn-lt"/>
                  <a:cs typeface="Times New Roman" panose="02020603050405020304" pitchFamily="18" charset="0"/>
                </a:rPr>
                <a:t>еть проектируемых объектов  работающих с резервом пропускной способности;</a:t>
              </a:r>
              <a:endParaRPr lang="ru-RU" sz="1700" b="1" kern="1200" dirty="0">
                <a:solidFill>
                  <a:srgbClr val="574F24"/>
                </a:solidFill>
                <a:latin typeface="+mn-lt"/>
                <a:cs typeface="Times New Roman" panose="02020603050405020304" pitchFamily="18" charset="0"/>
              </a:endParaRPr>
            </a:p>
            <a:p>
              <a:pPr marL="171450" lvl="1" indent="-171450" algn="l" defTabSz="755650">
                <a:lnSpc>
                  <a:spcPct val="90000"/>
                </a:lnSpc>
                <a:spcBef>
                  <a:spcPct val="0"/>
                </a:spcBef>
                <a:spcAft>
                  <a:spcPct val="15000"/>
                </a:spcAft>
                <a:buChar char="••"/>
              </a:pPr>
              <a:r>
                <a:rPr lang="ru-RU" sz="1700" b="1" kern="1200" dirty="0" smtClean="0">
                  <a:solidFill>
                    <a:srgbClr val="574F24"/>
                  </a:solidFill>
                  <a:latin typeface="+mn-lt"/>
                  <a:cs typeface="Times New Roman" panose="02020603050405020304" pitchFamily="18" charset="0"/>
                </a:rPr>
                <a:t>Программное расходование капитальных вложений на эксплуатацию</a:t>
              </a:r>
              <a:endParaRPr lang="ru-RU" sz="1700" b="1" kern="1200" dirty="0">
                <a:solidFill>
                  <a:srgbClr val="574F24"/>
                </a:solidFill>
                <a:latin typeface="+mn-lt"/>
                <a:cs typeface="Times New Roman" panose="02020603050405020304" pitchFamily="18" charset="0"/>
              </a:endParaRPr>
            </a:p>
          </p:txBody>
        </p:sp>
        <p:sp>
          <p:nvSpPr>
            <p:cNvPr id="4" name="Овал 3"/>
            <p:cNvSpPr/>
            <p:nvPr/>
          </p:nvSpPr>
          <p:spPr>
            <a:xfrm>
              <a:off x="1874601" y="1352413"/>
              <a:ext cx="2743698" cy="2666205"/>
            </a:xfrm>
            <a:prstGeom prst="ellipse">
              <a:avLst/>
            </a:prstGeom>
            <a:blipFill>
              <a:blip r:embed="rId5" cstate="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1" name="Picture 2" descr="C:\Users\MODT4\YandexDisk\Скриншоты\2018-04-02_09-35-38.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99393" y="1782034"/>
            <a:ext cx="1578729" cy="989106"/>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959004" y="796855"/>
            <a:ext cx="1600509" cy="972218"/>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1170322" y="3888208"/>
            <a:ext cx="1802128" cy="998751"/>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bwMode="auto">
          <a:xfrm>
            <a:off x="334434" y="2873423"/>
            <a:ext cx="1578729" cy="1075746"/>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 name="Стрелка вниз 31"/>
          <p:cNvSpPr/>
          <p:nvPr/>
        </p:nvSpPr>
        <p:spPr>
          <a:xfrm>
            <a:off x="5246505" y="2476982"/>
            <a:ext cx="3004078" cy="841714"/>
          </a:xfrm>
          <a:prstGeom prst="downArrow">
            <a:avLst/>
          </a:prstGeom>
          <a:solidFill>
            <a:srgbClr val="ECE4CD"/>
          </a:solidFill>
          <a:ln>
            <a:solidFill>
              <a:srgbClr val="D7C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800100">
              <a:lnSpc>
                <a:spcPct val="90000"/>
              </a:lnSpc>
              <a:spcBef>
                <a:spcPct val="0"/>
              </a:spcBef>
              <a:spcAft>
                <a:spcPct val="15000"/>
              </a:spcAft>
            </a:pPr>
            <a:r>
              <a:rPr lang="ru-RU" b="1" dirty="0" smtClean="0">
                <a:solidFill>
                  <a:srgbClr val="574F24"/>
                </a:solidFill>
                <a:cs typeface="Times New Roman" panose="02020603050405020304" pitchFamily="18" charset="0"/>
              </a:rPr>
              <a:t>  </a:t>
            </a:r>
            <a:r>
              <a:rPr lang="ru-RU" sz="2400" b="1" dirty="0" smtClean="0">
                <a:solidFill>
                  <a:srgbClr val="D7CA9E"/>
                </a:solidFill>
                <a:cs typeface="Times New Roman" panose="02020603050405020304" pitchFamily="18" charset="0"/>
              </a:rPr>
              <a:t>Результат</a:t>
            </a:r>
            <a:endParaRPr lang="ru-RU" sz="2400" b="1" dirty="0">
              <a:solidFill>
                <a:srgbClr val="D7CA9E"/>
              </a:solidFill>
              <a:cs typeface="Times New Roman" panose="02020603050405020304" pitchFamily="18" charset="0"/>
            </a:endParaRPr>
          </a:p>
        </p:txBody>
      </p:sp>
    </p:spTree>
    <p:extLst>
      <p:ext uri="{BB962C8B-B14F-4D97-AF65-F5344CB8AC3E}">
        <p14:creationId xmlns:p14="http://schemas.microsoft.com/office/powerpoint/2010/main" val="4195546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 y="-15950"/>
            <a:ext cx="9153863" cy="51594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652" y="0"/>
            <a:ext cx="188822" cy="5143500"/>
          </a:xfrm>
          <a:prstGeom prst="rect">
            <a:avLst/>
          </a:prstGeom>
        </p:spPr>
      </p:pic>
      <p:cxnSp>
        <p:nvCxnSpPr>
          <p:cNvPr id="14" name="Straight Connector 13"/>
          <p:cNvCxnSpPr/>
          <p:nvPr/>
        </p:nvCxnSpPr>
        <p:spPr>
          <a:xfrm>
            <a:off x="499235" y="4958789"/>
            <a:ext cx="8075529" cy="0"/>
          </a:xfrm>
          <a:prstGeom prst="line">
            <a:avLst/>
          </a:prstGeom>
          <a:ln>
            <a:solidFill>
              <a:srgbClr val="D7CA9E"/>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0632" y="1763985"/>
            <a:ext cx="7535007" cy="1323439"/>
          </a:xfrm>
          <a:prstGeom prst="rect">
            <a:avLst/>
          </a:prstGeom>
          <a:noFill/>
        </p:spPr>
        <p:txBody>
          <a:bodyPr wrap="square" rtlCol="0">
            <a:spAutoFit/>
          </a:bodyPr>
          <a:lstStyle/>
          <a:p>
            <a:pPr algn="ctr"/>
            <a:endParaRPr lang="ru-RU" altLang="ru-RU" sz="4000" b="1" dirty="0" smtClean="0">
              <a:solidFill>
                <a:srgbClr val="574F24"/>
              </a:solidFill>
            </a:endParaRPr>
          </a:p>
          <a:p>
            <a:pPr algn="ctr"/>
            <a:r>
              <a:rPr lang="ru-RU" altLang="ru-RU" sz="4000" b="1" dirty="0" smtClean="0">
                <a:solidFill>
                  <a:srgbClr val="574F24"/>
                </a:solidFill>
              </a:rPr>
              <a:t>Благодарю </a:t>
            </a:r>
            <a:r>
              <a:rPr lang="ru-RU" altLang="ru-RU" sz="4000" b="1" dirty="0">
                <a:solidFill>
                  <a:srgbClr val="574F24"/>
                </a:solidFill>
              </a:rPr>
              <a:t>за внимание!</a:t>
            </a:r>
          </a:p>
        </p:txBody>
      </p:sp>
      <p:cxnSp>
        <p:nvCxnSpPr>
          <p:cNvPr id="19" name="Straight Connector 9"/>
          <p:cNvCxnSpPr/>
          <p:nvPr/>
        </p:nvCxnSpPr>
        <p:spPr>
          <a:xfrm>
            <a:off x="499238" y="482195"/>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cxnSp>
        <p:nvCxnSpPr>
          <p:cNvPr id="20" name="Straight Connector 12"/>
          <p:cNvCxnSpPr/>
          <p:nvPr/>
        </p:nvCxnSpPr>
        <p:spPr>
          <a:xfrm>
            <a:off x="499238" y="500514"/>
            <a:ext cx="7751345" cy="0"/>
          </a:xfrm>
          <a:prstGeom prst="line">
            <a:avLst/>
          </a:prstGeom>
          <a:ln>
            <a:solidFill>
              <a:srgbClr val="574F24"/>
            </a:solidFill>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9812" y="214573"/>
            <a:ext cx="559031" cy="486964"/>
          </a:xfrm>
          <a:prstGeom prst="rect">
            <a:avLst/>
          </a:prstGeom>
        </p:spPr>
      </p:pic>
      <p:sp>
        <p:nvSpPr>
          <p:cNvPr id="23" name="Title 1"/>
          <p:cNvSpPr txBox="1">
            <a:spLocks/>
          </p:cNvSpPr>
          <p:nvPr/>
        </p:nvSpPr>
        <p:spPr>
          <a:xfrm>
            <a:off x="365760" y="64935"/>
            <a:ext cx="8007009" cy="466916"/>
          </a:xfrm>
          <a:prstGeom prst="rect">
            <a:avLst/>
          </a:prstGeom>
        </p:spPr>
        <p:txBody>
          <a:bodyPr vert="horz" lIns="91440" tIns="45720" rIns="91440" bIns="45720" rtlCol="0" anchor="b">
            <a:noAutofit/>
          </a:bodyPr>
          <a:lstStyle/>
          <a:p>
            <a:pPr lvl="0">
              <a:spcBef>
                <a:spcPct val="0"/>
              </a:spcBef>
              <a:defRPr/>
            </a:pPr>
            <a:r>
              <a:rPr lang="ru-RU" sz="1400" b="1" dirty="0" smtClean="0">
                <a:solidFill>
                  <a:srgbClr val="574F24"/>
                </a:solidFill>
              </a:rPr>
              <a:t>Транспортное планирование  </a:t>
            </a:r>
            <a:r>
              <a:rPr lang="ru-RU" sz="1400" b="1" dirty="0">
                <a:solidFill>
                  <a:srgbClr val="574F24"/>
                </a:solidFill>
              </a:rPr>
              <a:t>как неотъемлемая часть </a:t>
            </a:r>
            <a:r>
              <a:rPr lang="ru-RU" sz="1400" b="1" dirty="0" smtClean="0">
                <a:solidFill>
                  <a:srgbClr val="574F24"/>
                </a:solidFill>
              </a:rPr>
              <a:t>информационного моделирования</a:t>
            </a:r>
            <a:endParaRPr kumimoji="0" lang="ru-RU" sz="1400" b="1" i="0" u="none" strike="noStrike" kern="1200" cap="none" spc="0" normalizeH="0" baseline="0" noProof="0" dirty="0">
              <a:ln>
                <a:noFill/>
              </a:ln>
              <a:solidFill>
                <a:srgbClr val="574F24"/>
              </a:solidFill>
              <a:effectLst/>
              <a:uLnTx/>
              <a:uFillTx/>
              <a:ea typeface="+mj-ea"/>
              <a:cs typeface="+mj-cs"/>
            </a:endParaRPr>
          </a:p>
        </p:txBody>
      </p:sp>
    </p:spTree>
    <p:extLst>
      <p:ext uri="{BB962C8B-B14F-4D97-AF65-F5344CB8AC3E}">
        <p14:creationId xmlns:p14="http://schemas.microsoft.com/office/powerpoint/2010/main" val="1016745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11503</TotalTime>
  <Words>1373</Words>
  <Application>Microsoft Office PowerPoint</Application>
  <PresentationFormat>Экран (16:9)</PresentationFormat>
  <Paragraphs>119</Paragraphs>
  <Slides>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Theme</vt:lpstr>
      <vt:lpstr>Транспортное планирование  как неотъемлемая часть информационного моделирования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denis smirnov</dc:creator>
  <cp:keywords>презентация;ВТМ дорпроект</cp:keywords>
  <cp:lastModifiedBy>modt1</cp:lastModifiedBy>
  <cp:revision>397</cp:revision>
  <cp:lastPrinted>2018-04-04T14:43:17Z</cp:lastPrinted>
  <dcterms:created xsi:type="dcterms:W3CDTF">2015-11-03T08:18:23Z</dcterms:created>
  <dcterms:modified xsi:type="dcterms:W3CDTF">2018-04-04T15:25:40Z</dcterms:modified>
</cp:coreProperties>
</file>