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52" r:id="rId1"/>
  </p:sldMasterIdLst>
  <p:notesMasterIdLst>
    <p:notesMasterId r:id="rId17"/>
  </p:notesMasterIdLst>
  <p:sldIdLst>
    <p:sldId id="256" r:id="rId2"/>
    <p:sldId id="259" r:id="rId3"/>
    <p:sldId id="258" r:id="rId4"/>
    <p:sldId id="263" r:id="rId5"/>
    <p:sldId id="269" r:id="rId6"/>
    <p:sldId id="268" r:id="rId7"/>
    <p:sldId id="260" r:id="rId8"/>
    <p:sldId id="270" r:id="rId9"/>
    <p:sldId id="271" r:id="rId10"/>
    <p:sldId id="272" r:id="rId11"/>
    <p:sldId id="273" r:id="rId12"/>
    <p:sldId id="274" r:id="rId13"/>
    <p:sldId id="265" r:id="rId14"/>
    <p:sldId id="266" r:id="rId15"/>
    <p:sldId id="27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6E0"/>
    <a:srgbClr val="428C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95" autoAdjust="0"/>
  </p:normalViewPr>
  <p:slideViewPr>
    <p:cSldViewPr snapToGrid="0">
      <p:cViewPr varScale="1">
        <p:scale>
          <a:sx n="99" d="100"/>
          <a:sy n="99" d="100"/>
        </p:scale>
        <p:origin x="8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9F855-B42E-4BE1-AAB3-08B086B61719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1B166-4379-46DC-96DE-D47C6A123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103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5E7B8-2CA2-4B79-B88C-634D1F3D77D1}" type="datetime1">
              <a:rPr lang="en-US" smtClean="0"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236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4375-3190-44E6-B045-D679AE7914D2}" type="datetime1">
              <a:rPr lang="en-US" smtClean="0"/>
              <a:t>2/7/2018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158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8854-A7F5-4D75-97EE-2B3693036EBB}" type="datetime1">
              <a:rPr lang="en-US" smtClean="0"/>
              <a:t>2/7/2018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340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D07B-381C-4CA6-BD56-BF91B876D2F7}" type="datetime1">
              <a:rPr lang="en-US" smtClean="0"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356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EE12-30C8-4458-9E33-AD0DAEC1CA0F}" type="datetime1">
              <a:rPr lang="en-US" smtClean="0"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46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9E97-94B2-48F1-A90C-AEBB9A96A7D5}" type="datetime1">
              <a:rPr lang="en-US" smtClean="0"/>
              <a:t>2/7/2018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12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DC5AF-1A38-4CAF-A8C2-AD473EB18F27}" type="datetime1">
              <a:rPr lang="en-US" smtClean="0"/>
              <a:t>2/7/2018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645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57B0-01D6-4319-A3A9-7EDA8C794BDF}" type="datetime1">
              <a:rPr lang="en-US" smtClean="0"/>
              <a:t>2/7/2018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528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5248-80C4-4590-AB6A-67CAC0D427E5}" type="datetime1">
              <a:rPr lang="en-US" smtClean="0"/>
              <a:t>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198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73B3-EA7E-4F50-8EDE-A5F957184204}" type="datetime1">
              <a:rPr lang="en-US" smtClean="0"/>
              <a:t>2/7/2018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410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E610C-16A0-4945-9799-3811BFBAFE65}" type="datetime1">
              <a:rPr lang="en-US" smtClean="0"/>
              <a:t>2/7/2018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206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6BF0B2A-3567-4DAD-9DBB-AC34C6703C00}" type="datetime1">
              <a:rPr lang="en-US" smtClean="0"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87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8912" y="1978233"/>
            <a:ext cx="7091405" cy="1836908"/>
          </a:xfrm>
        </p:spPr>
        <p:txBody>
          <a:bodyPr>
            <a:normAutofit/>
          </a:bodyPr>
          <a:lstStyle/>
          <a:p>
            <a:r>
              <a:rPr lang="ru-RU" sz="3600" kern="0" spc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Сервисы Портала Бизнес-навигатора МСП для субъектов малого и среднего предпринимательства</a:t>
            </a:r>
            <a:endParaRPr lang="ru-RU" sz="3600" kern="0" spc="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46" y="2318893"/>
            <a:ext cx="1390649" cy="13906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252" y="5013"/>
            <a:ext cx="3043747" cy="138463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4209879"/>
            <a:ext cx="91612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III </a:t>
            </a:r>
            <a:r>
              <a:rPr lang="ru-RU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Конференция 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«Особенности взаимодействия 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Государственной компании «Российские автомобильные дороги» 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с субъектами малого и среднего предпринимательства»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r="6508"/>
          <a:stretch/>
        </p:blipFill>
        <p:spPr>
          <a:xfrm>
            <a:off x="8" y="5012"/>
            <a:ext cx="3628716" cy="130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7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473" y="950370"/>
            <a:ext cx="3290746" cy="676299"/>
          </a:xfrm>
        </p:spPr>
        <p:txBody>
          <a:bodyPr anchor="t" anchorCtr="0">
            <a:noAutofit/>
          </a:bodyPr>
          <a:lstStyle/>
          <a:p>
            <a:r>
              <a:rPr lang="ru-RU" sz="2000" b="1" kern="0" spc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ПОДБОР ПОСТАВЩИКОВ</a:t>
            </a:r>
            <a:endParaRPr lang="ru-RU" sz="2000" b="1" kern="0" spc="0" dirty="0"/>
          </a:p>
        </p:txBody>
      </p:sp>
      <p:sp>
        <p:nvSpPr>
          <p:cNvPr id="7" name="TextBox 6"/>
          <p:cNvSpPr txBox="1"/>
          <p:nvPr/>
        </p:nvSpPr>
        <p:spPr>
          <a:xfrm>
            <a:off x="179162" y="1626669"/>
            <a:ext cx="32233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kern="0" dirty="0">
                <a:solidFill>
                  <a:schemeClr val="bg1"/>
                </a:solidFill>
                <a:latin typeface="Arial Narrow" panose="020B0606020202030204" pitchFamily="34" charset="0"/>
              </a:rPr>
              <a:t>Инструмент «Подбор поставщиков» имеет множество различных фильтров, что позволяет отобрать к закупке благонадежных поставщиков, соответствующих установленным в организации критериям</a:t>
            </a:r>
            <a:endParaRPr lang="ru-RU" sz="1600" kern="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ru-RU" sz="1300" kern="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ru-RU" sz="1300" kern="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ru-RU" sz="1300" kern="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728" y="23430"/>
            <a:ext cx="1656272" cy="7533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r="6508"/>
          <a:stretch/>
        </p:blipFill>
        <p:spPr>
          <a:xfrm>
            <a:off x="8" y="5012"/>
            <a:ext cx="2117550" cy="761545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2183" y="776790"/>
            <a:ext cx="4957109" cy="4711210"/>
          </a:xfrm>
          <a:prstGeom prst="rect">
            <a:avLst/>
          </a:prstGeom>
          <a:scene3d>
            <a:camera prst="orthographicFront"/>
            <a:lightRig rig="threePt" dir="t"/>
          </a:scene3d>
          <a:sp3d contourW="6350"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6600" y="2945121"/>
            <a:ext cx="4730650" cy="3617514"/>
          </a:xfrm>
          <a:prstGeom prst="rect">
            <a:avLst/>
          </a:prstGeom>
          <a:scene3d>
            <a:camera prst="orthographicFront"/>
            <a:lightRig rig="threePt" dir="t"/>
          </a:scene3d>
          <a:sp3d contourW="6350"/>
        </p:spPr>
      </p:pic>
    </p:spTree>
    <p:extLst>
      <p:ext uri="{BB962C8B-B14F-4D97-AF65-F5344CB8AC3E}">
        <p14:creationId xmlns:p14="http://schemas.microsoft.com/office/powerpoint/2010/main" val="234223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473" y="950370"/>
            <a:ext cx="3290746" cy="676299"/>
          </a:xfrm>
        </p:spPr>
        <p:txBody>
          <a:bodyPr anchor="t" anchorCtr="0">
            <a:noAutofit/>
          </a:bodyPr>
          <a:lstStyle/>
          <a:p>
            <a:r>
              <a:rPr lang="ru-RU" sz="2000" b="1" kern="0" spc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РАССЫЛКА</a:t>
            </a:r>
            <a:endParaRPr lang="ru-RU" sz="2000" b="1" kern="0" spc="0" dirty="0"/>
          </a:p>
        </p:txBody>
      </p:sp>
      <p:sp>
        <p:nvSpPr>
          <p:cNvPr id="7" name="TextBox 6"/>
          <p:cNvSpPr txBox="1"/>
          <p:nvPr/>
        </p:nvSpPr>
        <p:spPr>
          <a:xfrm>
            <a:off x="179162" y="1626669"/>
            <a:ext cx="3223368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kern="0" dirty="0">
                <a:solidFill>
                  <a:schemeClr val="bg1"/>
                </a:solidFill>
                <a:latin typeface="Arial Narrow" panose="020B0606020202030204" pitchFamily="34" charset="0"/>
              </a:rPr>
              <a:t>Функционал «Рассылка» позволяет, после отбора потенциальных поставщиков для закупки, связаться с представителями компаний, отправив им электронное письмо с приглашением к участию в закупке или запросить у них актуальное ценовое предложение.</a:t>
            </a:r>
          </a:p>
          <a:p>
            <a:endParaRPr lang="ru-RU" sz="1300" kern="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728" y="23430"/>
            <a:ext cx="1656272" cy="7533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r="6508"/>
          <a:stretch/>
        </p:blipFill>
        <p:spPr>
          <a:xfrm>
            <a:off x="8" y="5012"/>
            <a:ext cx="2117550" cy="761545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87" y="776789"/>
            <a:ext cx="5109949" cy="5709735"/>
          </a:xfrm>
          <a:prstGeom prst="rect">
            <a:avLst/>
          </a:prstGeom>
          <a:scene3d>
            <a:camera prst="orthographicFront"/>
            <a:lightRig rig="threePt" dir="t"/>
          </a:scene3d>
          <a:sp3d contourW="6350"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916" y="776789"/>
            <a:ext cx="5138809" cy="2743619"/>
          </a:xfrm>
          <a:prstGeom prst="rect">
            <a:avLst/>
          </a:prstGeom>
          <a:scene3d>
            <a:camera prst="orthographicFront"/>
            <a:lightRig rig="threePt" dir="t"/>
          </a:scene3d>
          <a:sp3d contourW="6350"/>
        </p:spPr>
      </p:pic>
    </p:spTree>
    <p:extLst>
      <p:ext uri="{BB962C8B-B14F-4D97-AF65-F5344CB8AC3E}">
        <p14:creationId xmlns:p14="http://schemas.microsoft.com/office/powerpoint/2010/main" val="278352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473" y="950370"/>
            <a:ext cx="3290746" cy="676299"/>
          </a:xfrm>
        </p:spPr>
        <p:txBody>
          <a:bodyPr anchor="t" anchorCtr="0">
            <a:noAutofit/>
          </a:bodyPr>
          <a:lstStyle/>
          <a:p>
            <a:r>
              <a:rPr lang="ru-RU" sz="2000" b="1" kern="0" spc="0" dirty="0">
                <a:latin typeface="Arial Narrow" panose="020B0606020202030204" pitchFamily="34" charset="0"/>
              </a:rPr>
              <a:t>ПРОВЕРКА АФФИЛИРОВАННОСТИ</a:t>
            </a:r>
            <a:endParaRPr lang="ru-RU" sz="2000" kern="0" spc="0" dirty="0"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162" y="1626669"/>
            <a:ext cx="322336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kern="0" dirty="0">
                <a:solidFill>
                  <a:schemeClr val="bg1"/>
                </a:solidFill>
                <a:latin typeface="Arial Narrow" panose="020B0606020202030204" pitchFamily="34" charset="0"/>
              </a:rPr>
              <a:t>С помощью инструментов для проверки </a:t>
            </a:r>
            <a:r>
              <a:rPr lang="ru-RU" sz="1600" kern="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аффилированности</a:t>
            </a:r>
            <a:r>
              <a:rPr lang="ru-RU" sz="1600" kern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600" kern="0" dirty="0">
                <a:solidFill>
                  <a:schemeClr val="bg1"/>
                </a:solidFill>
                <a:latin typeface="Arial Narrow" panose="020B0606020202030204" pitchFamily="34" charset="0"/>
              </a:rPr>
              <a:t>в </a:t>
            </a:r>
            <a:br>
              <a:rPr lang="ru-RU" sz="1600" kern="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1600" kern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можно </a:t>
            </a:r>
            <a:r>
              <a:rPr lang="ru-RU" sz="1600" kern="0" dirty="0">
                <a:solidFill>
                  <a:schemeClr val="bg1"/>
                </a:solidFill>
                <a:latin typeface="Arial Narrow" panose="020B0606020202030204" pitchFamily="34" charset="0"/>
              </a:rPr>
              <a:t>провести проверку связей отобранных компаний, рассматривая конкретную компанию, и определить возможные связи между найденными поставщиками.</a:t>
            </a:r>
          </a:p>
          <a:p>
            <a:endParaRPr lang="ru-RU" sz="1300" kern="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728" y="23430"/>
            <a:ext cx="1656272" cy="7533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r="6508"/>
          <a:stretch/>
        </p:blipFill>
        <p:spPr>
          <a:xfrm>
            <a:off x="8" y="5012"/>
            <a:ext cx="2117550" cy="761545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17884" t="9541" r="18887" b="4162"/>
          <a:stretch/>
        </p:blipFill>
        <p:spPr>
          <a:xfrm>
            <a:off x="3771900" y="766557"/>
            <a:ext cx="7610475" cy="584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0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473" y="950370"/>
            <a:ext cx="3105149" cy="480519"/>
          </a:xfrm>
        </p:spPr>
        <p:txBody>
          <a:bodyPr anchor="t" anchorCtr="0">
            <a:normAutofit/>
          </a:bodyPr>
          <a:lstStyle/>
          <a:p>
            <a:r>
              <a:rPr lang="ru-RU" sz="2000" b="1" kern="0" spc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ПОТОК</a:t>
            </a:r>
            <a:endParaRPr lang="ru-RU" sz="2000" b="1" kern="0" spc="0" dirty="0"/>
          </a:p>
        </p:txBody>
      </p:sp>
      <p:sp>
        <p:nvSpPr>
          <p:cNvPr id="7" name="TextBox 6"/>
          <p:cNvSpPr txBox="1"/>
          <p:nvPr/>
        </p:nvSpPr>
        <p:spPr>
          <a:xfrm>
            <a:off x="240632" y="1686618"/>
            <a:ext cx="285170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Получите рост бизнеса уже сегодня</a:t>
            </a:r>
          </a:p>
          <a:p>
            <a:endParaRPr lang="ru-RU" sz="16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Создайте 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сайт самостоятельно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</a:p>
          <a:p>
            <a:endParaRPr lang="ru-RU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Привлекайте 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новых клиентов, запустив автоматическое продвижение в интернете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</a:p>
          <a:p>
            <a:endParaRPr lang="ru-RU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Управляйте 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рекламой и анализируйте статистику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69268" y="766557"/>
            <a:ext cx="7145902" cy="59549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728" y="23430"/>
            <a:ext cx="1656272" cy="7533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r="6508"/>
          <a:stretch/>
        </p:blipFill>
        <p:spPr>
          <a:xfrm>
            <a:off x="8" y="5012"/>
            <a:ext cx="2117550" cy="76154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36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118" y="776790"/>
            <a:ext cx="3105149" cy="480519"/>
          </a:xfrm>
        </p:spPr>
        <p:txBody>
          <a:bodyPr anchor="t" anchorCtr="0">
            <a:normAutofit/>
          </a:bodyPr>
          <a:lstStyle/>
          <a:p>
            <a:r>
              <a:rPr lang="ru-RU" sz="2000" b="1" kern="0" spc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ЖИЗНЕННЫЕ СИТУАЦИИ</a:t>
            </a:r>
            <a:endParaRPr lang="ru-RU" sz="2000" b="1" kern="0" spc="0" dirty="0"/>
          </a:p>
        </p:txBody>
      </p:sp>
      <p:sp>
        <p:nvSpPr>
          <p:cNvPr id="7" name="TextBox 6"/>
          <p:cNvSpPr txBox="1"/>
          <p:nvPr/>
        </p:nvSpPr>
        <p:spPr>
          <a:xfrm>
            <a:off x="173118" y="1098722"/>
            <a:ext cx="323590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kern="0" dirty="0">
                <a:solidFill>
                  <a:srgbClr val="E1E6E0"/>
                </a:solidFill>
                <a:latin typeface="Arial Narrow" panose="020B0606020202030204" pitchFamily="34" charset="0"/>
              </a:rPr>
              <a:t>Г</a:t>
            </a:r>
            <a:r>
              <a:rPr lang="ru-RU" sz="1400" b="1" kern="0" dirty="0" smtClean="0">
                <a:solidFill>
                  <a:srgbClr val="E1E6E0"/>
                </a:solidFill>
                <a:latin typeface="Arial Narrow" panose="020B0606020202030204" pitchFamily="34" charset="0"/>
              </a:rPr>
              <a:t>отовые </a:t>
            </a:r>
            <a:r>
              <a:rPr lang="ru-RU" sz="1400" b="1" kern="0" dirty="0">
                <a:solidFill>
                  <a:srgbClr val="E1E6E0"/>
                </a:solidFill>
                <a:latin typeface="Arial Narrow" panose="020B0606020202030204" pitchFamily="34" charset="0"/>
              </a:rPr>
              <a:t>решения и ответы на юридические, финансовые и кадровые вопросы для </a:t>
            </a:r>
            <a:r>
              <a:rPr lang="ru-RU" sz="1400" b="1" kern="0" dirty="0" smtClean="0">
                <a:solidFill>
                  <a:srgbClr val="E1E6E0"/>
                </a:solidFill>
                <a:latin typeface="Arial Narrow" panose="020B0606020202030204" pitchFamily="34" charset="0"/>
              </a:rPr>
              <a:t>бизнеса</a:t>
            </a:r>
            <a:r>
              <a:rPr lang="ru-RU" sz="1400" kern="0" dirty="0">
                <a:solidFill>
                  <a:srgbClr val="E1E6E0"/>
                </a:solidFill>
                <a:latin typeface="Arial Narrow" panose="020B0606020202030204" pitchFamily="34" charset="0"/>
              </a:rPr>
              <a:t>.  </a:t>
            </a:r>
            <a:endParaRPr lang="ru-RU" sz="1400" kern="0" dirty="0" smtClean="0">
              <a:solidFill>
                <a:srgbClr val="E1E6E0"/>
              </a:solidFill>
              <a:latin typeface="Arial Narrow" panose="020B0606020202030204" pitchFamily="34" charset="0"/>
            </a:endParaRPr>
          </a:p>
          <a:p>
            <a:endParaRPr lang="ru-RU" sz="1400" kern="0" dirty="0">
              <a:latin typeface="Arial Narrow" panose="020B0606020202030204" pitchFamily="34" charset="0"/>
            </a:endParaRPr>
          </a:p>
          <a:p>
            <a:pPr lvl="0"/>
            <a:r>
              <a:rPr lang="ru-RU" sz="1400" kern="0" dirty="0">
                <a:solidFill>
                  <a:schemeClr val="bg1"/>
                </a:solidFill>
                <a:latin typeface="Arial Narrow" panose="020B0606020202030204" pitchFamily="34" charset="0"/>
              </a:rPr>
              <a:t>Пошаговые инструкции для </a:t>
            </a:r>
            <a:r>
              <a:rPr lang="ru-RU" sz="1400" b="1" kern="0" dirty="0">
                <a:solidFill>
                  <a:schemeClr val="bg1"/>
                </a:solidFill>
                <a:latin typeface="Arial Narrow" panose="020B0606020202030204" pitchFamily="34" charset="0"/>
              </a:rPr>
              <a:t>90 видов бизнеса</a:t>
            </a:r>
            <a:r>
              <a:rPr lang="ru-RU" sz="1400" kern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</a:p>
          <a:p>
            <a:pPr lvl="0"/>
            <a:endParaRPr lang="ru-RU" sz="1400" kern="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lvl="0"/>
            <a:r>
              <a:rPr lang="ru-RU" sz="1400" kern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Интерактивные </a:t>
            </a:r>
            <a:r>
              <a:rPr lang="ru-RU" sz="1400" b="1" kern="0" dirty="0">
                <a:solidFill>
                  <a:schemeClr val="bg1"/>
                </a:solidFill>
                <a:latin typeface="Arial Narrow" panose="020B0606020202030204" pitchFamily="34" charset="0"/>
              </a:rPr>
              <a:t>чек-листы и тесты</a:t>
            </a:r>
            <a:r>
              <a:rPr lang="ru-RU" sz="1400" kern="0" dirty="0">
                <a:solidFill>
                  <a:schemeClr val="bg1"/>
                </a:solidFill>
                <a:latin typeface="Arial Narrow" panose="020B0606020202030204" pitchFamily="34" charset="0"/>
              </a:rPr>
              <a:t>. </a:t>
            </a:r>
            <a:endParaRPr lang="ru-RU" sz="1400" kern="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1400" kern="0" dirty="0">
                <a:solidFill>
                  <a:schemeClr val="bg1"/>
                </a:solidFill>
                <a:latin typeface="Arial Narrow" panose="020B0606020202030204" pitchFamily="34" charset="0"/>
              </a:rPr>
              <a:t> </a:t>
            </a:r>
          </a:p>
          <a:p>
            <a:pPr lvl="0"/>
            <a:r>
              <a:rPr lang="ru-RU" sz="1400" kern="0" dirty="0">
                <a:solidFill>
                  <a:schemeClr val="bg1"/>
                </a:solidFill>
                <a:latin typeface="Arial Narrow" panose="020B0606020202030204" pitchFamily="34" charset="0"/>
              </a:rPr>
              <a:t>Более </a:t>
            </a:r>
            <a:r>
              <a:rPr lang="ru-RU" sz="1400" b="1" kern="0" dirty="0">
                <a:solidFill>
                  <a:schemeClr val="bg1"/>
                </a:solidFill>
                <a:latin typeface="Arial Narrow" panose="020B0606020202030204" pitchFamily="34" charset="0"/>
              </a:rPr>
              <a:t>100 шаблонов документов</a:t>
            </a:r>
            <a:r>
              <a:rPr lang="ru-RU" sz="1400" kern="0" dirty="0">
                <a:solidFill>
                  <a:schemeClr val="bg1"/>
                </a:solidFill>
                <a:latin typeface="Arial Narrow" panose="020B0606020202030204" pitchFamily="34" charset="0"/>
              </a:rPr>
              <a:t> с пояснениями для каждого вида бизнеса. </a:t>
            </a:r>
            <a:endParaRPr lang="ru-RU" sz="1400" kern="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lvl="0"/>
            <a:endParaRPr lang="ru-RU" sz="1400" kern="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lvl="0"/>
            <a:r>
              <a:rPr lang="ru-RU" sz="1400" kern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Бесплатный </a:t>
            </a:r>
            <a:r>
              <a:rPr lang="ru-RU" sz="1400" kern="0" dirty="0">
                <a:solidFill>
                  <a:schemeClr val="bg1"/>
                </a:solidFill>
                <a:latin typeface="Arial Narrow" panose="020B0606020202030204" pitchFamily="34" charset="0"/>
              </a:rPr>
              <a:t>доступ к </a:t>
            </a:r>
            <a:r>
              <a:rPr lang="ru-RU" sz="1400" b="1" kern="0" dirty="0">
                <a:solidFill>
                  <a:schemeClr val="bg1"/>
                </a:solidFill>
                <a:latin typeface="Arial Narrow" panose="020B0606020202030204" pitchFamily="34" charset="0"/>
              </a:rPr>
              <a:t>20,5 миллионам документов</a:t>
            </a:r>
            <a:r>
              <a:rPr lang="ru-RU" sz="1400" kern="0" dirty="0">
                <a:solidFill>
                  <a:schemeClr val="bg1"/>
                </a:solidFill>
                <a:latin typeface="Arial Narrow" panose="020B0606020202030204" pitchFamily="34" charset="0"/>
              </a:rPr>
              <a:t>. </a:t>
            </a:r>
            <a:endParaRPr lang="ru-RU" sz="1400" kern="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1400" kern="0" dirty="0">
                <a:solidFill>
                  <a:schemeClr val="bg1"/>
                </a:solidFill>
                <a:latin typeface="Arial Narrow" panose="020B0606020202030204" pitchFamily="34" charset="0"/>
              </a:rPr>
              <a:t> </a:t>
            </a:r>
          </a:p>
          <a:p>
            <a:pPr lvl="0"/>
            <a:r>
              <a:rPr lang="ru-RU" sz="1400" kern="0" dirty="0">
                <a:solidFill>
                  <a:schemeClr val="bg1"/>
                </a:solidFill>
                <a:latin typeface="Arial Narrow" panose="020B0606020202030204" pitchFamily="34" charset="0"/>
              </a:rPr>
              <a:t>Полный перечень</a:t>
            </a:r>
            <a:r>
              <a:rPr lang="ru-RU" sz="1400" b="1" kern="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400" kern="0" dirty="0">
                <a:solidFill>
                  <a:schemeClr val="bg1"/>
                </a:solidFill>
                <a:latin typeface="Arial Narrow" panose="020B0606020202030204" pitchFamily="34" charset="0"/>
              </a:rPr>
              <a:t>федеральных и региональных</a:t>
            </a:r>
            <a:r>
              <a:rPr lang="ru-RU" sz="1400" b="1" kern="0" dirty="0">
                <a:solidFill>
                  <a:schemeClr val="bg1"/>
                </a:solidFill>
                <a:latin typeface="Arial Narrow" panose="020B0606020202030204" pitchFamily="34" charset="0"/>
              </a:rPr>
              <a:t> льгот для малого бизнеса и инструментов поддержки</a:t>
            </a:r>
            <a:r>
              <a:rPr lang="ru-RU" sz="1400" kern="0" dirty="0">
                <a:solidFill>
                  <a:schemeClr val="bg1"/>
                </a:solidFill>
                <a:latin typeface="Arial Narrow" panose="020B0606020202030204" pitchFamily="34" charset="0"/>
              </a:rPr>
              <a:t>. </a:t>
            </a:r>
            <a:endParaRPr lang="ru-RU" sz="1400" kern="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lvl="0"/>
            <a:endParaRPr lang="ru-RU" sz="1400" kern="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lvl="0"/>
            <a:r>
              <a:rPr lang="ru-RU" sz="1400" kern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Уникальный </a:t>
            </a:r>
            <a:r>
              <a:rPr lang="ru-RU" sz="1400" kern="0" dirty="0">
                <a:solidFill>
                  <a:schemeClr val="bg1"/>
                </a:solidFill>
                <a:latin typeface="Arial Narrow" panose="020B0606020202030204" pitchFamily="34" charset="0"/>
              </a:rPr>
              <a:t>сервис для расчета налоговой </a:t>
            </a:r>
            <a:r>
              <a:rPr lang="ru-RU" sz="1400" kern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нагрузки</a:t>
            </a:r>
            <a:r>
              <a:rPr lang="ru-RU" sz="1400" kern="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400" kern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– узнайте, </a:t>
            </a:r>
            <a:r>
              <a:rPr lang="ru-RU" sz="1400" b="1" kern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какая система налогообложения выгоднее</a:t>
            </a:r>
            <a:r>
              <a:rPr lang="ru-RU" sz="1400" kern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для вашего </a:t>
            </a:r>
            <a:r>
              <a:rPr lang="ru-RU" sz="1400" kern="0" dirty="0">
                <a:solidFill>
                  <a:schemeClr val="bg1"/>
                </a:solidFill>
                <a:latin typeface="Arial Narrow" panose="020B0606020202030204" pitchFamily="34" charset="0"/>
              </a:rPr>
              <a:t>б</a:t>
            </a:r>
            <a:r>
              <a:rPr lang="ru-RU" sz="1400" kern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изнеса</a:t>
            </a:r>
            <a:endParaRPr lang="ru-RU" sz="1400" kern="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5"/>
          <a:stretch/>
        </p:blipFill>
        <p:spPr>
          <a:xfrm>
            <a:off x="3567418" y="766557"/>
            <a:ext cx="8146528" cy="52299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728" y="23430"/>
            <a:ext cx="1656272" cy="7533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r="6508"/>
          <a:stretch/>
        </p:blipFill>
        <p:spPr>
          <a:xfrm>
            <a:off x="8" y="5012"/>
            <a:ext cx="2117550" cy="76154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39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728" y="23430"/>
            <a:ext cx="1656272" cy="7533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r="6508"/>
          <a:stretch/>
        </p:blipFill>
        <p:spPr>
          <a:xfrm>
            <a:off x="8" y="5012"/>
            <a:ext cx="2117550" cy="76154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8824" y="854895"/>
            <a:ext cx="8039434" cy="460118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16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957584"/>
            <a:ext cx="3358551" cy="5165310"/>
          </a:xfrm>
        </p:spPr>
        <p:txBody>
          <a:bodyPr anchor="t" anchorCtr="0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200" b="1" kern="0" spc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Что такое Портал Бизнес-навигатора МСП?</a:t>
            </a:r>
            <a:br>
              <a:rPr lang="ru-RU" sz="2200" b="1" kern="0" spc="0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n-US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600" kern="0" spc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Бесплатный онлайн-ресурс, разработанный Корпорацией МСП для поддержки предпринимателей</a:t>
            </a:r>
            <a:r>
              <a:rPr lang="en-US" sz="1600" kern="0" spc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600" kern="0" spc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и тех, кто хочет открыть свое дело. </a:t>
            </a:r>
            <a:r>
              <a:rPr lang="ru-RU" sz="1600" kern="0" spc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1600" kern="0" spc="0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600" kern="0" spc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1600" kern="0" spc="0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600" kern="0" spc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Включает следующие системы:</a:t>
            </a:r>
            <a:br>
              <a:rPr lang="ru-RU" sz="1600" kern="0" spc="0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600" kern="0" spc="0" dirty="0"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1600" kern="0" spc="0" dirty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600" kern="0" spc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- </a:t>
            </a:r>
            <a:r>
              <a:rPr lang="ru-RU" sz="1600" kern="0" spc="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Геомаркетинговая</a:t>
            </a:r>
            <a:r>
              <a:rPr lang="ru-RU" sz="1600" kern="0" spc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600" kern="0" spc="0" dirty="0">
                <a:latin typeface="Arial Narrow" panose="020B0606020202030204" pitchFamily="34" charset="0"/>
                <a:cs typeface="Arial" panose="020B0604020202020204" pitchFamily="34" charset="0"/>
              </a:rPr>
              <a:t>платформа «</a:t>
            </a:r>
            <a:r>
              <a:rPr lang="ru-RU" sz="1600" kern="0" spc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Бизнес-навигатор МСП» </a:t>
            </a:r>
            <a:r>
              <a:rPr lang="ru-RU" sz="1600" kern="0" spc="0" dirty="0">
                <a:latin typeface="Arial Narrow" panose="020B0606020202030204" pitchFamily="34" charset="0"/>
                <a:cs typeface="Arial" panose="020B0604020202020204" pitchFamily="34" charset="0"/>
              </a:rPr>
              <a:t>охватывает 171 город с населением 100 000+</a:t>
            </a:r>
            <a:br>
              <a:rPr lang="ru-RU" sz="1600" kern="0" spc="0" dirty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600" kern="0" spc="0" dirty="0"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1600" kern="0" spc="0" dirty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600" kern="0" spc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- Коммуникационная </a:t>
            </a:r>
            <a:r>
              <a:rPr lang="ru-RU" sz="1600" kern="0" spc="0" dirty="0">
                <a:latin typeface="Arial Narrow" panose="020B0606020202030204" pitchFamily="34" charset="0"/>
                <a:cs typeface="Arial" panose="020B0604020202020204" pitchFamily="34" charset="0"/>
              </a:rPr>
              <a:t>платформа «ТАСС-Бизнес»</a:t>
            </a:r>
            <a:br>
              <a:rPr lang="ru-RU" sz="1600" kern="0" spc="0" dirty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600" kern="0" spc="0" dirty="0"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1600" kern="0" spc="0" dirty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600" kern="0" spc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- Маркетинговая </a:t>
            </a:r>
            <a:r>
              <a:rPr lang="ru-RU" sz="1600" kern="0" spc="0" dirty="0">
                <a:latin typeface="Arial Narrow" panose="020B0606020202030204" pitchFamily="34" charset="0"/>
                <a:cs typeface="Arial" panose="020B0604020202020204" pitchFamily="34" charset="0"/>
              </a:rPr>
              <a:t>платформа для создания сайтов и онлайн-продвижения «ПОТОК»</a:t>
            </a:r>
            <a:br>
              <a:rPr lang="ru-RU" sz="1600" kern="0" spc="0" dirty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600" kern="0" spc="0" dirty="0"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1600" kern="0" spc="0" dirty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600" kern="0" spc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- Консультационная </a:t>
            </a:r>
            <a:r>
              <a:rPr lang="ru-RU" sz="1600" kern="0" spc="0" dirty="0">
                <a:latin typeface="Arial Narrow" panose="020B0606020202030204" pitchFamily="34" charset="0"/>
                <a:cs typeface="Arial" panose="020B0604020202020204" pitchFamily="34" charset="0"/>
              </a:rPr>
              <a:t>система «Жизненные ситуации</a:t>
            </a:r>
            <a:r>
              <a:rPr lang="ru-RU" sz="1600" kern="0" spc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».</a:t>
            </a:r>
            <a:endParaRPr lang="ru-RU" sz="1300" u="sng" kern="0" spc="0" dirty="0">
              <a:solidFill>
                <a:schemeClr val="accent3">
                  <a:lumMod val="20000"/>
                  <a:lumOff val="8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728" y="23430"/>
            <a:ext cx="1656272" cy="7533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14574" y="376680"/>
            <a:ext cx="21568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smbn.ru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r="6508"/>
          <a:stretch/>
        </p:blipFill>
        <p:spPr>
          <a:xfrm>
            <a:off x="8" y="5012"/>
            <a:ext cx="2117550" cy="7615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0951" y="776789"/>
            <a:ext cx="8219772" cy="5662511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7EC3B-A2FD-47FC-AAC9-91C8280BC8A7}" type="slidenum">
              <a:rPr lang="en-US" sz="1400" smtClean="0"/>
              <a:t>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3368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9" r="4141"/>
          <a:stretch/>
        </p:blipFill>
        <p:spPr>
          <a:xfrm>
            <a:off x="3424518" y="754003"/>
            <a:ext cx="5701553" cy="58425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683" y="841930"/>
            <a:ext cx="3105149" cy="417080"/>
          </a:xfrm>
        </p:spPr>
        <p:txBody>
          <a:bodyPr anchor="t" anchorCtr="0">
            <a:noAutofit/>
          </a:bodyPr>
          <a:lstStyle/>
          <a:p>
            <a:r>
              <a:rPr lang="ru-RU" sz="2000" b="1" kern="0" spc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Сервисы Портала :</a:t>
            </a:r>
            <a:endParaRPr lang="ru-RU" sz="2000" b="1" kern="0" spc="0" dirty="0"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49" y="1151503"/>
            <a:ext cx="2997083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kern="0" dirty="0" smtClean="0">
                <a:solidFill>
                  <a:srgbClr val="FFFFFF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- поиск рыночной ниши и расчет бизнес-планов по городским видам бизнеса, а также гостиницам и объектам дорожного сервиса (</a:t>
            </a:r>
            <a:r>
              <a:rPr lang="ru-RU" sz="1400" kern="0" dirty="0" err="1" smtClean="0">
                <a:solidFill>
                  <a:srgbClr val="FFFFFF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Росавтодор</a:t>
            </a:r>
            <a:r>
              <a:rPr lang="ru-RU" sz="1400" kern="0" dirty="0" smtClean="0">
                <a:solidFill>
                  <a:srgbClr val="FFFFFF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)</a:t>
            </a:r>
          </a:p>
          <a:p>
            <a:r>
              <a:rPr lang="ru-RU" sz="1400" kern="0" dirty="0" smtClean="0">
                <a:solidFill>
                  <a:srgbClr val="FFFFFF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- поиск </a:t>
            </a:r>
            <a:r>
              <a:rPr lang="ru-RU" sz="1400" kern="0" dirty="0">
                <a:solidFill>
                  <a:srgbClr val="FFFFFF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закупок и планов </a:t>
            </a:r>
            <a:r>
              <a:rPr lang="ru-RU" sz="1400" kern="0" dirty="0" smtClean="0">
                <a:solidFill>
                  <a:srgbClr val="FFFFFF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закупок крупнейших заказчиков</a:t>
            </a:r>
            <a:r>
              <a:rPr lang="ru-RU" sz="1400" kern="0" dirty="0">
                <a:solidFill>
                  <a:srgbClr val="FFFFFF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ru-RU" sz="1400" kern="0" dirty="0">
                <a:solidFill>
                  <a:srgbClr val="FFFFFF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</a:br>
            <a:r>
              <a:rPr lang="ru-RU" sz="1400" kern="0" dirty="0">
                <a:solidFill>
                  <a:srgbClr val="FFFFFF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- размещений объявлений и </a:t>
            </a:r>
            <a:r>
              <a:rPr lang="ru-RU" sz="1400" kern="0" dirty="0" smtClean="0">
                <a:solidFill>
                  <a:srgbClr val="FFFFFF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прайс-листов со своей продукцией</a:t>
            </a:r>
            <a:r>
              <a:rPr lang="ru-RU" sz="1400" kern="0" dirty="0">
                <a:solidFill>
                  <a:srgbClr val="FFFFFF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ru-RU" sz="1400" kern="0" dirty="0">
                <a:solidFill>
                  <a:srgbClr val="FFFFFF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</a:br>
            <a:r>
              <a:rPr lang="ru-RU" sz="1400" kern="0" dirty="0">
                <a:solidFill>
                  <a:srgbClr val="FFFFFF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- проверка </a:t>
            </a:r>
            <a:r>
              <a:rPr lang="ru-RU" sz="1400" kern="0" dirty="0" smtClean="0">
                <a:solidFill>
                  <a:srgbClr val="FFFFFF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контрагентов по официальным источникам</a:t>
            </a:r>
          </a:p>
          <a:p>
            <a:r>
              <a:rPr lang="ru-RU" sz="1400" kern="0" dirty="0" smtClean="0">
                <a:solidFill>
                  <a:srgbClr val="FFFFFF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- получение информации о всех мерах поддержки для субъектов МСП</a:t>
            </a:r>
            <a:r>
              <a:rPr lang="ru-RU" sz="1400" kern="0" dirty="0">
                <a:solidFill>
                  <a:srgbClr val="FFFFFF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ru-RU" sz="1400" kern="0" dirty="0">
                <a:solidFill>
                  <a:srgbClr val="FFFFFF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</a:br>
            <a:r>
              <a:rPr lang="ru-RU" sz="1400" kern="0" dirty="0">
                <a:solidFill>
                  <a:srgbClr val="FFFFFF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- </a:t>
            </a:r>
            <a:r>
              <a:rPr lang="ru-RU" sz="1400" kern="0" dirty="0" smtClean="0">
                <a:solidFill>
                  <a:srgbClr val="FFFFFF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создание сайта за 5 минут и его продвижение </a:t>
            </a:r>
            <a:r>
              <a:rPr lang="ru-RU" sz="1400" kern="0" dirty="0">
                <a:solidFill>
                  <a:srgbClr val="FFFFFF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в Интернете</a:t>
            </a:r>
            <a:br>
              <a:rPr lang="ru-RU" sz="1400" kern="0" dirty="0">
                <a:solidFill>
                  <a:srgbClr val="FFFFFF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</a:br>
            <a:r>
              <a:rPr lang="ru-RU" sz="1400" kern="0" dirty="0">
                <a:solidFill>
                  <a:srgbClr val="FFFFFF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- поиск рекомендаций и жизненных кейсов доступны для жителей всех </a:t>
            </a:r>
            <a:r>
              <a:rPr lang="ru-RU" sz="1400" kern="0" dirty="0" smtClean="0">
                <a:solidFill>
                  <a:srgbClr val="FFFFFF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регионов</a:t>
            </a:r>
          </a:p>
          <a:p>
            <a:endParaRPr lang="ru-RU" sz="1400" kern="0" dirty="0" smtClean="0">
              <a:solidFill>
                <a:srgbClr val="FFFFFF"/>
              </a:solidFill>
              <a:latin typeface="Arial Narrow" panose="020B060602020203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ru-RU" sz="1400" kern="0" dirty="0" smtClean="0">
                <a:solidFill>
                  <a:srgbClr val="FFFFFF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На </a:t>
            </a:r>
            <a:r>
              <a:rPr lang="ru-RU" sz="1400" kern="0" dirty="0">
                <a:solidFill>
                  <a:srgbClr val="FFFFFF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6 февраля 2018 года </a:t>
            </a:r>
            <a:r>
              <a:rPr lang="ru-RU" sz="1400" kern="0" dirty="0" smtClean="0">
                <a:solidFill>
                  <a:srgbClr val="FFFFFF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на Портале зарегистрировано</a:t>
            </a:r>
            <a:r>
              <a:rPr lang="ru-RU" sz="1400" kern="0" dirty="0">
                <a:solidFill>
                  <a:srgbClr val="FFFFFF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:</a:t>
            </a:r>
            <a:br>
              <a:rPr lang="ru-RU" sz="1400" kern="0" dirty="0">
                <a:solidFill>
                  <a:srgbClr val="FFFFFF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</a:br>
            <a:r>
              <a:rPr lang="ru-RU" sz="1400" kern="0" dirty="0">
                <a:solidFill>
                  <a:srgbClr val="FFFFFF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- </a:t>
            </a:r>
            <a:r>
              <a:rPr lang="ru-RU" sz="1400" b="1" kern="0" dirty="0" smtClean="0">
                <a:solidFill>
                  <a:srgbClr val="FFFFFF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761 000 </a:t>
            </a:r>
            <a:r>
              <a:rPr lang="ru-RU" sz="1400" kern="0" dirty="0" smtClean="0">
                <a:solidFill>
                  <a:srgbClr val="FFFFFF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пользователей</a:t>
            </a:r>
            <a:r>
              <a:rPr lang="ru-RU" sz="1400" kern="0" dirty="0">
                <a:solidFill>
                  <a:srgbClr val="FFFFFF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, из них</a:t>
            </a:r>
            <a:br>
              <a:rPr lang="ru-RU" sz="1400" kern="0" dirty="0">
                <a:solidFill>
                  <a:srgbClr val="FFFFFF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</a:br>
            <a:r>
              <a:rPr lang="ru-RU" sz="1400" kern="0" dirty="0">
                <a:solidFill>
                  <a:srgbClr val="FFFFFF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- </a:t>
            </a:r>
            <a:r>
              <a:rPr lang="ru-RU" sz="1400" b="1" kern="0" dirty="0" smtClean="0">
                <a:solidFill>
                  <a:srgbClr val="FFFFFF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543 </a:t>
            </a:r>
            <a:r>
              <a:rPr lang="ru-RU" sz="1400" b="1" kern="0" dirty="0">
                <a:solidFill>
                  <a:srgbClr val="FFFFFF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000 </a:t>
            </a:r>
            <a:r>
              <a:rPr lang="ru-RU" sz="1400" kern="0" dirty="0">
                <a:solidFill>
                  <a:srgbClr val="FFFFFF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представителей малого бизнеса (ИП или ООО</a:t>
            </a:r>
            <a:r>
              <a:rPr lang="ru-RU" sz="1400" kern="0" dirty="0" smtClean="0">
                <a:solidFill>
                  <a:srgbClr val="FFFFFF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728" y="23430"/>
            <a:ext cx="1656272" cy="7533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r="6508"/>
          <a:stretch/>
        </p:blipFill>
        <p:spPr>
          <a:xfrm>
            <a:off x="8" y="5012"/>
            <a:ext cx="2117550" cy="761545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10626291" y="6356350"/>
            <a:ext cx="153092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73738" y="2043788"/>
            <a:ext cx="2829828" cy="326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62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752" y="789382"/>
            <a:ext cx="3712673" cy="444906"/>
          </a:xfrm>
        </p:spPr>
        <p:txBody>
          <a:bodyPr anchor="t" anchorCtr="0">
            <a:normAutofit/>
          </a:bodyPr>
          <a:lstStyle/>
          <a:p>
            <a:r>
              <a:rPr lang="ru-RU" sz="2000" b="1" kern="0" spc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Бизнес-навигатор МСП</a:t>
            </a:r>
            <a:endParaRPr lang="ru-RU" sz="20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821" y="784807"/>
            <a:ext cx="8156774" cy="4726998"/>
          </a:xfrm>
          <a:prstGeom prst="rect">
            <a:avLst/>
          </a:prstGeom>
        </p:spPr>
      </p:pic>
      <p:sp>
        <p:nvSpPr>
          <p:cNvPr id="5" name="Надпись 2"/>
          <p:cNvSpPr txBox="1">
            <a:spLocks noChangeArrowheads="1"/>
          </p:cNvSpPr>
          <p:nvPr/>
        </p:nvSpPr>
        <p:spPr bwMode="auto">
          <a:xfrm>
            <a:off x="92751" y="1096470"/>
            <a:ext cx="3362717" cy="499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ru-RU" sz="1300" b="1" dirty="0">
                <a:solidFill>
                  <a:schemeClr val="bg1"/>
                </a:solidFill>
                <a:latin typeface="Arial Narrow" panose="020B0606020202030204" pitchFamily="34" charset="0"/>
              </a:rPr>
              <a:t>Выбрать перспективный бизнес</a:t>
            </a:r>
            <a:endParaRPr lang="ru-RU" sz="13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lvl="0"/>
            <a:r>
              <a:rPr lang="ru-RU" sz="13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- Узнайте</a:t>
            </a:r>
            <a:r>
              <a:rPr lang="ru-RU" sz="1300" dirty="0">
                <a:solidFill>
                  <a:schemeClr val="bg1"/>
                </a:solidFill>
                <a:latin typeface="Arial Narrow" panose="020B0606020202030204" pitchFamily="34" charset="0"/>
              </a:rPr>
              <a:t>, сколько клиентов вы можете получить в каждом районе своего города</a:t>
            </a:r>
          </a:p>
          <a:p>
            <a:pPr lvl="0"/>
            <a:r>
              <a:rPr lang="ru-RU" sz="13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- Подберите </a:t>
            </a:r>
            <a:r>
              <a:rPr lang="ru-RU" sz="1300" dirty="0">
                <a:solidFill>
                  <a:schemeClr val="bg1"/>
                </a:solidFill>
                <a:latin typeface="Arial Narrow" panose="020B0606020202030204" pitchFamily="34" charset="0"/>
              </a:rPr>
              <a:t>франшизу или готовый бизнес, который выставлен на продажу</a:t>
            </a:r>
          </a:p>
          <a:p>
            <a:r>
              <a:rPr lang="ru-RU" sz="1300" dirty="0">
                <a:solidFill>
                  <a:schemeClr val="bg1"/>
                </a:solidFill>
                <a:latin typeface="Arial Narrow" panose="020B0606020202030204" pitchFamily="34" charset="0"/>
              </a:rPr>
              <a:t> </a:t>
            </a:r>
          </a:p>
          <a:p>
            <a:r>
              <a:rPr lang="ru-RU" sz="13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Рассчитать бизнес-план</a:t>
            </a:r>
            <a:endParaRPr lang="ru-RU" sz="13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lvl="0"/>
            <a:r>
              <a:rPr lang="ru-RU" sz="13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- Расчет </a:t>
            </a:r>
            <a:r>
              <a:rPr lang="ru-RU" sz="1300" dirty="0">
                <a:solidFill>
                  <a:schemeClr val="bg1"/>
                </a:solidFill>
                <a:latin typeface="Arial Narrow" panose="020B0606020202030204" pitchFamily="34" charset="0"/>
              </a:rPr>
              <a:t>по 100 видам бизнеса более чем в 170 городах </a:t>
            </a:r>
            <a:r>
              <a:rPr lang="ru-RU" sz="13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России</a:t>
            </a:r>
          </a:p>
          <a:p>
            <a:pPr lvl="0"/>
            <a:r>
              <a:rPr lang="ru-RU" sz="13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- 300 примерных бизнес-планов, основанных на 15 000 реальных кейсов российских предпринимателей</a:t>
            </a:r>
          </a:p>
          <a:p>
            <a:pPr lvl="0"/>
            <a:r>
              <a:rPr lang="ru-RU" sz="13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- Готовый </a:t>
            </a:r>
            <a:r>
              <a:rPr lang="ru-RU" sz="1300" dirty="0">
                <a:solidFill>
                  <a:schemeClr val="bg1"/>
                </a:solidFill>
                <a:latin typeface="Arial Narrow" panose="020B0606020202030204" pitchFamily="34" charset="0"/>
              </a:rPr>
              <a:t>документ в формате </a:t>
            </a:r>
            <a:r>
              <a:rPr lang="en-US" sz="1300" dirty="0">
                <a:solidFill>
                  <a:schemeClr val="bg1"/>
                </a:solidFill>
                <a:latin typeface="Arial Narrow" panose="020B0606020202030204" pitchFamily="34" charset="0"/>
              </a:rPr>
              <a:t>PDF</a:t>
            </a:r>
            <a:r>
              <a:rPr lang="ru-RU" sz="1300" dirty="0">
                <a:solidFill>
                  <a:schemeClr val="bg1"/>
                </a:solidFill>
                <a:latin typeface="Arial Narrow" panose="020B0606020202030204" pitchFamily="34" charset="0"/>
              </a:rPr>
              <a:t> или </a:t>
            </a:r>
            <a:r>
              <a:rPr lang="en-US" sz="1300" dirty="0">
                <a:solidFill>
                  <a:schemeClr val="bg1"/>
                </a:solidFill>
                <a:latin typeface="Arial Narrow" panose="020B0606020202030204" pitchFamily="34" charset="0"/>
              </a:rPr>
              <a:t>Excel</a:t>
            </a:r>
            <a:endParaRPr lang="ru-RU" sz="13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1300" dirty="0">
                <a:solidFill>
                  <a:schemeClr val="bg1"/>
                </a:solidFill>
                <a:latin typeface="Arial Narrow" panose="020B0606020202030204" pitchFamily="34" charset="0"/>
              </a:rPr>
              <a:t> </a:t>
            </a:r>
          </a:p>
          <a:p>
            <a:r>
              <a:rPr lang="ru-RU" sz="1300" b="1" dirty="0">
                <a:solidFill>
                  <a:schemeClr val="bg1"/>
                </a:solidFill>
                <a:latin typeface="Arial Narrow" panose="020B0606020202030204" pitchFamily="34" charset="0"/>
              </a:rPr>
              <a:t>Подобрать помещение для бизнеса</a:t>
            </a:r>
            <a:endParaRPr lang="ru-RU" sz="13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lvl="0"/>
            <a:r>
              <a:rPr lang="ru-RU" sz="13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- Базы </a:t>
            </a:r>
            <a:r>
              <a:rPr lang="ru-RU" sz="1300" dirty="0">
                <a:solidFill>
                  <a:schemeClr val="bg1"/>
                </a:solidFill>
                <a:latin typeface="Arial Narrow" panose="020B0606020202030204" pitchFamily="34" charset="0"/>
              </a:rPr>
              <a:t>государственной и частной недвижимости для аренды и покупки</a:t>
            </a:r>
          </a:p>
          <a:p>
            <a:pPr lvl="0"/>
            <a:r>
              <a:rPr lang="ru-RU" sz="13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- Имущество </a:t>
            </a:r>
            <a:r>
              <a:rPr lang="ru-RU" sz="1300" dirty="0">
                <a:solidFill>
                  <a:schemeClr val="bg1"/>
                </a:solidFill>
                <a:latin typeface="Arial Narrow" panose="020B0606020202030204" pitchFamily="34" charset="0"/>
              </a:rPr>
              <a:t>крупных компаний (ОАО «РЖД», ФГУП «Почта России» и т.д.)</a:t>
            </a:r>
          </a:p>
          <a:p>
            <a:r>
              <a:rPr lang="ru-RU" sz="1300" dirty="0">
                <a:solidFill>
                  <a:schemeClr val="bg1"/>
                </a:solidFill>
                <a:latin typeface="Arial Narrow" panose="020B0606020202030204" pitchFamily="34" charset="0"/>
              </a:rPr>
              <a:t> </a:t>
            </a:r>
          </a:p>
          <a:p>
            <a:r>
              <a:rPr lang="ru-RU" sz="1300" b="1" dirty="0">
                <a:solidFill>
                  <a:schemeClr val="bg1"/>
                </a:solidFill>
                <a:latin typeface="Arial Narrow" panose="020B0606020202030204" pitchFamily="34" charset="0"/>
              </a:rPr>
              <a:t>Найти где взять кредит и оформить гарантию</a:t>
            </a:r>
            <a:endParaRPr lang="ru-RU" sz="13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lvl="0"/>
            <a:r>
              <a:rPr lang="ru-RU" sz="13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- Отделения </a:t>
            </a:r>
            <a:r>
              <a:rPr lang="ru-RU" sz="1300" dirty="0">
                <a:solidFill>
                  <a:schemeClr val="bg1"/>
                </a:solidFill>
                <a:latin typeface="Arial Narrow" panose="020B0606020202030204" pitchFamily="34" charset="0"/>
              </a:rPr>
              <a:t>банков на карте города, кредитные продукты для малого бизнеса </a:t>
            </a:r>
          </a:p>
          <a:p>
            <a:pPr lvl="0"/>
            <a:r>
              <a:rPr lang="ru-RU" sz="13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- Контакты </a:t>
            </a:r>
            <a:r>
              <a:rPr lang="ru-RU" sz="1300" dirty="0">
                <a:solidFill>
                  <a:schemeClr val="bg1"/>
                </a:solidFill>
                <a:latin typeface="Arial Narrow" panose="020B0606020202030204" pitchFamily="34" charset="0"/>
              </a:rPr>
              <a:t>государственных гарантийных </a:t>
            </a:r>
            <a:r>
              <a:rPr lang="ru-RU" sz="13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организаций</a:t>
            </a:r>
            <a:endParaRPr lang="ru-RU" sz="1300" kern="0" dirty="0">
              <a:solidFill>
                <a:schemeClr val="bg1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728" y="23430"/>
            <a:ext cx="1656272" cy="7533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r="6508"/>
          <a:stretch/>
        </p:blipFill>
        <p:spPr>
          <a:xfrm>
            <a:off x="8" y="5012"/>
            <a:ext cx="2117550" cy="76154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88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27" y="789381"/>
            <a:ext cx="3712673" cy="635157"/>
          </a:xfrm>
        </p:spPr>
        <p:txBody>
          <a:bodyPr anchor="t" anchorCtr="0">
            <a:noAutofit/>
          </a:bodyPr>
          <a:lstStyle/>
          <a:p>
            <a:r>
              <a:rPr lang="ru-RU" sz="1600" b="1" kern="0" spc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Новый функционал Бизнес-навигатора</a:t>
            </a:r>
            <a:br>
              <a:rPr lang="ru-RU" sz="1600" b="1" kern="0" spc="0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600" b="1" kern="0" spc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МСП: объекты дорожного сервиса</a:t>
            </a:r>
            <a:endParaRPr lang="ru-RU" sz="1600" b="1" dirty="0"/>
          </a:p>
        </p:txBody>
      </p:sp>
      <p:sp>
        <p:nvSpPr>
          <p:cNvPr id="5" name="Надпись 2"/>
          <p:cNvSpPr txBox="1">
            <a:spLocks noChangeArrowheads="1"/>
          </p:cNvSpPr>
          <p:nvPr/>
        </p:nvSpPr>
        <p:spPr bwMode="auto">
          <a:xfrm>
            <a:off x="92752" y="1424538"/>
            <a:ext cx="3362717" cy="365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ru-RU" sz="1400" b="1" kern="0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Виды ОДС:</a:t>
            </a:r>
          </a:p>
          <a:p>
            <a:r>
              <a:rPr lang="ru-RU" sz="1400" kern="0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kern="0" dirty="0" smtClean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Автозаправочная </a:t>
            </a:r>
            <a:r>
              <a:rPr lang="ru-RU" sz="1400" kern="0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станция</a:t>
            </a:r>
          </a:p>
          <a:p>
            <a:r>
              <a:rPr lang="ru-RU" sz="1400" kern="0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kern="0" dirty="0" smtClean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Пункт </a:t>
            </a:r>
            <a:r>
              <a:rPr lang="ru-RU" sz="1400" kern="0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общественного питания</a:t>
            </a:r>
          </a:p>
          <a:p>
            <a:r>
              <a:rPr lang="ru-RU" sz="1400" kern="0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kern="0" dirty="0" smtClean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СТО</a:t>
            </a:r>
            <a:endParaRPr lang="ru-RU" sz="1400" kern="0" dirty="0">
              <a:solidFill>
                <a:schemeClr val="bg1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kern="0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400" kern="0" dirty="0" smtClean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Мойка</a:t>
            </a:r>
            <a:endParaRPr lang="ru-RU" sz="1400" kern="0" dirty="0">
              <a:solidFill>
                <a:schemeClr val="bg1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kern="0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400" kern="0" dirty="0" smtClean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Мотель</a:t>
            </a:r>
            <a:endParaRPr lang="ru-RU" sz="1400" kern="0" dirty="0">
              <a:solidFill>
                <a:schemeClr val="bg1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kern="0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400" kern="0" dirty="0" smtClean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Стоянка </a:t>
            </a:r>
            <a:r>
              <a:rPr lang="ru-RU" sz="1400" kern="0" dirty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грузового </a:t>
            </a:r>
            <a:r>
              <a:rPr lang="ru-RU" sz="1400" kern="0" dirty="0" smtClean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транспорта</a:t>
            </a:r>
          </a:p>
          <a:p>
            <a:endParaRPr lang="ru-RU" dirty="0"/>
          </a:p>
          <a:p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Целевые трассы (81): </a:t>
            </a:r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•М: М1, М2, М3, М4, M5, M7, M8, M9, M10. </a:t>
            </a:r>
          </a:p>
          <a:p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•</a:t>
            </a: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Р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: Р21, Р22, Р23, Р56, Р92, Р119, Р120, Р132, Р158, Р176, Р178, Р193, Р208, Р215, Р216, Р217, Р228, Р239, Р240, Р241, Р242, Р254, Р255, Р256, Р257, Р258, Р297, Р297, Р298, Р351, Р354, Р402, Р404, Р504, Р600. </a:t>
            </a:r>
          </a:p>
          <a:p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•</a:t>
            </a: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А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: А103, А104, А106, А108, А114, А119, А120, А121, А130, А142, А146, А147, А151, А153, А155, А157, А159, А160, А165, А167, А180, А181, А229, А240, А260, А280, А290, А300, А305, А320, А322, А333, А340, А350, А360, А361, А370, А375. </a:t>
            </a:r>
          </a:p>
          <a:p>
            <a:endParaRPr lang="ru-RU" sz="1400" kern="0" dirty="0">
              <a:solidFill>
                <a:schemeClr val="bg1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728" y="23430"/>
            <a:ext cx="1656272" cy="7533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r="6508"/>
          <a:stretch/>
        </p:blipFill>
        <p:spPr>
          <a:xfrm>
            <a:off x="8" y="5012"/>
            <a:ext cx="2117550" cy="76154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290" y="776789"/>
            <a:ext cx="7900580" cy="531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850" y="829678"/>
            <a:ext cx="3105149" cy="765343"/>
          </a:xfrm>
        </p:spPr>
        <p:txBody>
          <a:bodyPr anchor="t" anchorCtr="0">
            <a:noAutofit/>
          </a:bodyPr>
          <a:lstStyle/>
          <a:p>
            <a:r>
              <a:rPr lang="ru-RU" sz="2000" b="1" kern="0" spc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БИЗНЕС-НАВИГАТОР В ВАШЕМ СМАРТФОНЕ</a:t>
            </a:r>
            <a:endParaRPr lang="ru-RU" sz="2000" b="1" kern="0" spc="0" dirty="0"/>
          </a:p>
        </p:txBody>
      </p:sp>
      <p:sp>
        <p:nvSpPr>
          <p:cNvPr id="7" name="TextBox 6"/>
          <p:cNvSpPr txBox="1"/>
          <p:nvPr/>
        </p:nvSpPr>
        <p:spPr>
          <a:xfrm>
            <a:off x="261851" y="1595021"/>
            <a:ext cx="310514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kern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Мобильное приложение по расчету бизнес-планов</a:t>
            </a:r>
            <a:endParaRPr lang="ru-RU" sz="1300" b="1" kern="0" dirty="0">
              <a:solidFill>
                <a:schemeClr val="accent2">
                  <a:lumMod val="20000"/>
                  <a:lumOff val="80000"/>
                </a:schemeClr>
              </a:solidFill>
              <a:latin typeface="Arial Narrow" panose="020B0606020202030204" pitchFamily="34" charset="0"/>
            </a:endParaRPr>
          </a:p>
          <a:p>
            <a:endParaRPr lang="ru-RU" sz="1300" kern="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1300" b="1" kern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Понятные цифры</a:t>
            </a:r>
          </a:p>
          <a:p>
            <a:r>
              <a:rPr lang="ru-RU" sz="1300" b="1" kern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</a:t>
            </a:r>
            <a:r>
              <a:rPr lang="ru-RU" sz="1300" kern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римерный </a:t>
            </a:r>
            <a:r>
              <a:rPr lang="ru-RU" sz="1300" kern="0" dirty="0">
                <a:solidFill>
                  <a:schemeClr val="bg1"/>
                </a:solidFill>
                <a:latin typeface="Arial Narrow" panose="020B0606020202030204" pitchFamily="34" charset="0"/>
              </a:rPr>
              <a:t>финансовый план на 5 лет на базе реальных данных по более чем 5 000 успешных предприятий малого бизнеса.</a:t>
            </a:r>
            <a:br>
              <a:rPr lang="ru-RU" sz="1300" kern="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1300" kern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ru-RU" sz="1300" kern="0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1300" b="1" kern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Бизнес-подсказки </a:t>
            </a:r>
          </a:p>
          <a:p>
            <a:r>
              <a:rPr lang="ru-RU" sz="1300" kern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Какие </a:t>
            </a:r>
            <a:r>
              <a:rPr lang="ru-RU" sz="1300" kern="0" dirty="0">
                <a:solidFill>
                  <a:schemeClr val="bg1"/>
                </a:solidFill>
                <a:latin typeface="Arial Narrow" panose="020B0606020202030204" pitchFamily="34" charset="0"/>
              </a:rPr>
              <a:t>позиции включить в меню/ассортимент магазина, на какой средний чек ориентироваться, и какие компании могут стать вашими поставщиками. </a:t>
            </a:r>
            <a:endParaRPr lang="ru-RU" sz="1300" kern="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1300" kern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ru-RU" sz="1300" kern="0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1300" b="1" kern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Автоматический </a:t>
            </a:r>
            <a:r>
              <a:rPr lang="ru-RU" sz="1300" b="1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расчет спроса и </a:t>
            </a:r>
            <a:r>
              <a:rPr lang="ru-RU" sz="1300" b="1" kern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предложения </a:t>
            </a:r>
          </a:p>
          <a:p>
            <a:r>
              <a:rPr lang="ru-RU" sz="1300" kern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 </a:t>
            </a:r>
            <a:r>
              <a:rPr lang="ru-RU" sz="1300" kern="0" dirty="0">
                <a:solidFill>
                  <a:schemeClr val="bg1"/>
                </a:solidFill>
                <a:latin typeface="Arial Narrow" panose="020B0606020202030204" pitchFamily="34" charset="0"/>
              </a:rPr>
              <a:t>каком районе города ваш бизнес получит больше </a:t>
            </a:r>
            <a:r>
              <a:rPr lang="ru-RU" sz="1300" kern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клиентов</a:t>
            </a:r>
            <a:r>
              <a:rPr lang="ru-RU" sz="1300" kern="0" dirty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ru-RU" sz="1300" kern="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1300" kern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ru-RU" sz="1300" kern="0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1300" b="1" kern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Встроенный </a:t>
            </a:r>
            <a:r>
              <a:rPr lang="ru-RU" sz="1300" b="1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поиск </a:t>
            </a:r>
            <a:r>
              <a:rPr lang="ru-RU" sz="1300" b="1" kern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недвижимости для бизнеса </a:t>
            </a:r>
          </a:p>
          <a:p>
            <a:r>
              <a:rPr lang="ru-RU" sz="1300" kern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База </a:t>
            </a:r>
            <a:r>
              <a:rPr lang="ru-RU" sz="1300" kern="0" dirty="0">
                <a:solidFill>
                  <a:schemeClr val="bg1"/>
                </a:solidFill>
                <a:latin typeface="Arial Narrow" panose="020B0606020202030204" pitchFamily="34" charset="0"/>
              </a:rPr>
              <a:t>обновляется дважды в </a:t>
            </a:r>
            <a:r>
              <a:rPr lang="ru-RU" sz="1300" kern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неделю</a:t>
            </a:r>
            <a:endParaRPr lang="ru-RU" sz="1300" kern="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725" y="703811"/>
            <a:ext cx="4400550" cy="5334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597" y="2733069"/>
            <a:ext cx="3295650" cy="9429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728" y="23430"/>
            <a:ext cx="1656272" cy="7533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r="6508"/>
          <a:stretch/>
        </p:blipFill>
        <p:spPr>
          <a:xfrm>
            <a:off x="8" y="5012"/>
            <a:ext cx="2117550" cy="761545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16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474" y="858463"/>
            <a:ext cx="3416877" cy="736248"/>
          </a:xfrm>
        </p:spPr>
        <p:txBody>
          <a:bodyPr anchor="t" anchorCtr="0">
            <a:noAutofit/>
          </a:bodyPr>
          <a:lstStyle/>
          <a:p>
            <a:r>
              <a:rPr lang="ru-RU" sz="2000" b="1" kern="0" spc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КОММУНИКАЦИОННАЯ ПЛАТФОРМА ТАСС-БИЗНЕС</a:t>
            </a:r>
            <a:endParaRPr lang="ru-RU" sz="2000" b="1" kern="0" spc="0" dirty="0"/>
          </a:p>
        </p:txBody>
      </p:sp>
      <p:sp>
        <p:nvSpPr>
          <p:cNvPr id="7" name="TextBox 6"/>
          <p:cNvSpPr txBox="1"/>
          <p:nvPr/>
        </p:nvSpPr>
        <p:spPr>
          <a:xfrm>
            <a:off x="145474" y="1686618"/>
            <a:ext cx="3223368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Сделайте госкомпании своими клиентами</a:t>
            </a:r>
          </a:p>
          <a:p>
            <a:r>
              <a:rPr lang="ru-RU" sz="1300" kern="0" dirty="0">
                <a:solidFill>
                  <a:schemeClr val="bg1"/>
                </a:solidFill>
                <a:latin typeface="Arial Narrow" panose="020B0606020202030204" pitchFamily="34" charset="0"/>
              </a:rPr>
              <a:t>Удобный поиск и просмотр более 11 000 000 объявлений о планах закупок. Следите за обновлениями, выбирайте </a:t>
            </a:r>
            <a:r>
              <a:rPr lang="ru-RU" sz="1300" kern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подходящие, настройте ежедневные уведомления о новых торгах по вашему профилю</a:t>
            </a:r>
            <a:endParaRPr lang="ru-RU" sz="1300" kern="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1300" kern="0" dirty="0">
                <a:latin typeface="Arial Narrow" panose="020B0606020202030204" pitchFamily="34" charset="0"/>
              </a:rPr>
              <a:t> </a:t>
            </a:r>
            <a:endParaRPr lang="ru-RU" sz="1300" kern="0" dirty="0" smtClean="0">
              <a:latin typeface="Arial Narrow" panose="020B0606020202030204" pitchFamily="34" charset="0"/>
            </a:endParaRPr>
          </a:p>
          <a:p>
            <a:r>
              <a:rPr lang="ru-RU" sz="1300" b="1" kern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Найдите новых партнеров и поставщиков онлайн</a:t>
            </a:r>
            <a:endParaRPr lang="ru-RU" sz="1300" b="1" kern="0" dirty="0">
              <a:solidFill>
                <a:schemeClr val="accent2">
                  <a:lumMod val="20000"/>
                  <a:lumOff val="8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1300" kern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Разместите объявления о своей продукции и услугах, найдите интересные вам компании</a:t>
            </a:r>
          </a:p>
          <a:p>
            <a:endParaRPr lang="ru-RU" sz="1300" kern="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1300" b="1" kern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Работайте только с надежными компаниями</a:t>
            </a:r>
            <a:endParaRPr lang="ru-RU" sz="1300" b="1" kern="0" dirty="0">
              <a:solidFill>
                <a:schemeClr val="accent2">
                  <a:lumMod val="20000"/>
                  <a:lumOff val="8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1300" kern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Проверяйте добросовестность контрагентов по 12 параметрам бесплатно </a:t>
            </a:r>
            <a:endParaRPr lang="ru-RU" sz="1300" kern="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ru-RU" sz="1300" kern="0" dirty="0">
              <a:latin typeface="Arial Narrow" panose="020B0606020202030204" pitchFamily="34" charset="0"/>
            </a:endParaRPr>
          </a:p>
          <a:p>
            <a:r>
              <a:rPr lang="ru-RU" sz="1300" b="1" kern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Аналитика </a:t>
            </a:r>
            <a:r>
              <a:rPr lang="ru-RU" sz="1300" b="1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и маркетинговые исследования бесплатно</a:t>
            </a:r>
          </a:p>
          <a:p>
            <a:r>
              <a:rPr lang="ru-RU" sz="1300" kern="0" dirty="0">
                <a:solidFill>
                  <a:schemeClr val="bg1"/>
                </a:solidFill>
                <a:latin typeface="Arial Narrow" panose="020B0606020202030204" pitchFamily="34" charset="0"/>
              </a:rPr>
              <a:t>Подробные отчеты о различных сегментах рынка, ваших клиентах и спросе на ваши товары и услуги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728" y="23430"/>
            <a:ext cx="1656272" cy="7533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r="6508"/>
          <a:stretch/>
        </p:blipFill>
        <p:spPr>
          <a:xfrm>
            <a:off x="8" y="5012"/>
            <a:ext cx="2117550" cy="7615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5473" y="766557"/>
            <a:ext cx="6345937" cy="5313145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21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" y="858463"/>
            <a:ext cx="3632343" cy="676299"/>
          </a:xfrm>
        </p:spPr>
        <p:txBody>
          <a:bodyPr anchor="t" anchorCtr="0">
            <a:noAutofit/>
          </a:bodyPr>
          <a:lstStyle/>
          <a:p>
            <a:r>
              <a:rPr lang="ru-RU" sz="1600" b="1" kern="0" spc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НОВЫЙ ФУНКЦИОНАЛ: ТАСС-БИЗНЕС </a:t>
            </a:r>
            <a:br>
              <a:rPr lang="ru-RU" sz="1600" b="1" kern="0" spc="0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600" b="1" kern="0" spc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– КРУПНЕЙШИЙ ЗАКАЗЧИК</a:t>
            </a:r>
            <a:endParaRPr lang="ru-RU" sz="1600" b="1" kern="0" spc="0" dirty="0"/>
          </a:p>
        </p:txBody>
      </p:sp>
      <p:sp>
        <p:nvSpPr>
          <p:cNvPr id="7" name="TextBox 6"/>
          <p:cNvSpPr txBox="1"/>
          <p:nvPr/>
        </p:nvSpPr>
        <p:spPr>
          <a:xfrm>
            <a:off x="204495" y="1449627"/>
            <a:ext cx="322336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kern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Уникальный функционал только в сервисе Портала Бизнес-навигатора  МСП</a:t>
            </a:r>
            <a:endParaRPr lang="ru-RU" sz="1400" b="1" kern="0" dirty="0">
              <a:solidFill>
                <a:schemeClr val="accent2">
                  <a:lumMod val="20000"/>
                  <a:lumOff val="80000"/>
                </a:schemeClr>
              </a:solidFill>
              <a:latin typeface="Arial Narrow" panose="020B0606020202030204" pitchFamily="34" charset="0"/>
            </a:endParaRPr>
          </a:p>
          <a:p>
            <a:endParaRPr lang="ru-RU" sz="1400" kern="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1400" b="1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Цели:</a:t>
            </a:r>
          </a:p>
          <a:p>
            <a:r>
              <a:rPr lang="ru-RU" sz="1400" kern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- Поиск новых поставщиков</a:t>
            </a:r>
          </a:p>
          <a:p>
            <a:r>
              <a:rPr lang="ru-RU" sz="1400" kern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- Увеличение количества участников закупок</a:t>
            </a:r>
            <a:endParaRPr lang="ru-RU" sz="1400" kern="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1400" kern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- Снижение начальных цен</a:t>
            </a:r>
          </a:p>
          <a:p>
            <a:r>
              <a:rPr lang="ru-RU" sz="1400" kern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- Расширение номенклатурных позиций</a:t>
            </a:r>
            <a:endParaRPr lang="ru-RU" sz="1400" kern="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ru-RU" sz="1400" kern="0" dirty="0" smtClean="0">
              <a:latin typeface="Arial Narrow" panose="020B0606020202030204" pitchFamily="34" charset="0"/>
            </a:endParaRPr>
          </a:p>
          <a:p>
            <a:r>
              <a:rPr lang="ru-RU" sz="1400" b="1" kern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Решаемые задачи:</a:t>
            </a:r>
            <a:endParaRPr lang="ru-RU" sz="1400" b="1" kern="0" dirty="0">
              <a:solidFill>
                <a:schemeClr val="accent2">
                  <a:lumMod val="20000"/>
                  <a:lumOff val="8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1400" kern="0" dirty="0">
                <a:solidFill>
                  <a:schemeClr val="bg1"/>
                </a:solidFill>
                <a:latin typeface="Arial Narrow" panose="020B0606020202030204" pitchFamily="34" charset="0"/>
              </a:rPr>
              <a:t>- Автоматизация поиска потенциальных поставщиков</a:t>
            </a:r>
          </a:p>
          <a:p>
            <a:r>
              <a:rPr lang="ru-RU" sz="1400" kern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- Автоматизация </a:t>
            </a:r>
            <a:r>
              <a:rPr lang="ru-RU" sz="1400" kern="0" dirty="0">
                <a:solidFill>
                  <a:schemeClr val="bg1"/>
                </a:solidFill>
                <a:latin typeface="Arial Narrow" panose="020B0606020202030204" pitchFamily="34" charset="0"/>
              </a:rPr>
              <a:t>рассылки приглашений для участия в закупке или запроса </a:t>
            </a:r>
            <a:r>
              <a:rPr lang="ru-RU" sz="1400" kern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цен</a:t>
            </a:r>
          </a:p>
          <a:p>
            <a:r>
              <a:rPr lang="ru-RU" sz="1400" kern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- Анализ </a:t>
            </a:r>
            <a:r>
              <a:rPr lang="ru-RU" sz="1400" kern="0" dirty="0">
                <a:solidFill>
                  <a:schemeClr val="bg1"/>
                </a:solidFill>
                <a:latin typeface="Arial Narrow" panose="020B0606020202030204" pitchFamily="34" charset="0"/>
              </a:rPr>
              <a:t>полученных </a:t>
            </a:r>
            <a:r>
              <a:rPr lang="ru-RU" sz="1400" kern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ответов</a:t>
            </a:r>
          </a:p>
          <a:p>
            <a:r>
              <a:rPr lang="ru-RU" sz="1400" kern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- Углубленный </a:t>
            </a:r>
            <a:r>
              <a:rPr lang="ru-RU" sz="1400" kern="0" dirty="0">
                <a:solidFill>
                  <a:schemeClr val="bg1"/>
                </a:solidFill>
                <a:latin typeface="Arial Narrow" panose="020B0606020202030204" pitchFamily="34" charset="0"/>
              </a:rPr>
              <a:t>анализ </a:t>
            </a:r>
            <a:r>
              <a:rPr lang="ru-RU" sz="1400" kern="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аффилированности</a:t>
            </a:r>
            <a:r>
              <a:rPr lang="ru-RU" sz="1400" kern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и надежности </a:t>
            </a:r>
            <a:r>
              <a:rPr lang="ru-RU" sz="1400" kern="0" dirty="0">
                <a:solidFill>
                  <a:schemeClr val="bg1"/>
                </a:solidFill>
                <a:latin typeface="Arial Narrow" panose="020B0606020202030204" pitchFamily="34" charset="0"/>
              </a:rPr>
              <a:t>потенциальных </a:t>
            </a:r>
            <a:r>
              <a:rPr lang="ru-RU" sz="1400" kern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поставщиков</a:t>
            </a:r>
          </a:p>
          <a:p>
            <a:r>
              <a:rPr lang="ru-RU" sz="1400" kern="0" dirty="0">
                <a:solidFill>
                  <a:schemeClr val="bg1"/>
                </a:solidFill>
                <a:latin typeface="Arial Narrow" panose="020B0606020202030204" pitchFamily="34" charset="0"/>
              </a:rPr>
              <a:t>- Анализ ценовых предложений на основе контрактов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728" y="23430"/>
            <a:ext cx="1656272" cy="7533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r="6508"/>
          <a:stretch/>
        </p:blipFill>
        <p:spPr>
          <a:xfrm>
            <a:off x="8" y="5012"/>
            <a:ext cx="2117550" cy="761545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044" y="776790"/>
            <a:ext cx="6269355" cy="528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03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62" y="858463"/>
            <a:ext cx="3290746" cy="676299"/>
          </a:xfrm>
        </p:spPr>
        <p:txBody>
          <a:bodyPr anchor="t" anchorCtr="0">
            <a:noAutofit/>
          </a:bodyPr>
          <a:lstStyle/>
          <a:p>
            <a:r>
              <a:rPr lang="ru-RU" sz="1600" b="1" kern="0" spc="0" dirty="0">
                <a:latin typeface="Arial Narrow" panose="020B0606020202030204" pitchFamily="34" charset="0"/>
                <a:cs typeface="Arial" panose="020B0604020202020204" pitchFamily="34" charset="0"/>
              </a:rPr>
              <a:t>РАБОЧИЙ СТОЛ ЗАКУПЩИКА –ВСЕ АКТИВНОСТИ В ОДНОМ ОКНЕ</a:t>
            </a:r>
            <a:endParaRPr lang="ru-RU" sz="1600" b="1" kern="0" spc="0" dirty="0"/>
          </a:p>
        </p:txBody>
      </p:sp>
      <p:sp>
        <p:nvSpPr>
          <p:cNvPr id="7" name="TextBox 6"/>
          <p:cNvSpPr txBox="1"/>
          <p:nvPr/>
        </p:nvSpPr>
        <p:spPr>
          <a:xfrm>
            <a:off x="179162" y="1454568"/>
            <a:ext cx="32233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Удобный пошаговый инструмент для оптимизации проведения </a:t>
            </a:r>
            <a:r>
              <a:rPr lang="ru-RU" sz="14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процедур </a:t>
            </a:r>
            <a:r>
              <a:rPr lang="ru-RU" sz="1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закупки</a:t>
            </a:r>
            <a:endParaRPr lang="ru-RU" sz="1400" kern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kern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</a:t>
            </a:r>
            <a:r>
              <a:rPr lang="ru-RU" sz="1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4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Формирование условий поиска</a:t>
            </a:r>
          </a:p>
          <a:p>
            <a:endParaRPr lang="ru-RU" sz="14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2 </a:t>
            </a:r>
            <a:r>
              <a:rPr lang="ru-RU" sz="14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Анализ цен по текущим контрактам</a:t>
            </a:r>
          </a:p>
          <a:p>
            <a:endParaRPr lang="ru-RU" sz="14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3 </a:t>
            </a:r>
            <a:r>
              <a:rPr lang="ru-RU" sz="14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Подбор поставщиков по позиции плана закупки</a:t>
            </a:r>
          </a:p>
          <a:p>
            <a:endParaRPr lang="ru-RU" sz="1400" kern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4 </a:t>
            </a:r>
            <a:r>
              <a:rPr lang="ru-RU" sz="14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Формирование письма для рассылки</a:t>
            </a:r>
            <a:endParaRPr lang="ru-RU" sz="1400" kern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5 </a:t>
            </a:r>
            <a:r>
              <a:rPr lang="ru-RU" sz="1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4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</a:t>
            </a:r>
            <a:r>
              <a:rPr lang="ru-RU" sz="1400" kern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аффилированности</a:t>
            </a:r>
            <a:r>
              <a:rPr lang="ru-RU" sz="14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благонадежности</a:t>
            </a:r>
          </a:p>
          <a:p>
            <a:endParaRPr lang="ru-RU" sz="14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рассылки</a:t>
            </a:r>
            <a:endParaRPr lang="ru-RU" sz="1300" kern="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728" y="23430"/>
            <a:ext cx="1656272" cy="7533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r="6508"/>
          <a:stretch/>
        </p:blipFill>
        <p:spPr>
          <a:xfrm>
            <a:off x="8" y="5012"/>
            <a:ext cx="2117550" cy="761545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1475" y="776790"/>
            <a:ext cx="6611428" cy="529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4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мка">
  <a:themeElements>
    <a:clrScheme name="Другая 1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28CDF"/>
      </a:accent1>
      <a:accent2>
        <a:srgbClr val="FFD663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Рамка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752</TotalTime>
  <Words>639</Words>
  <Application>Microsoft Office PowerPoint</Application>
  <PresentationFormat>Широкоэкранный</PresentationFormat>
  <Paragraphs>137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Arial Narrow</vt:lpstr>
      <vt:lpstr>Calibri</vt:lpstr>
      <vt:lpstr>Corbel</vt:lpstr>
      <vt:lpstr>Times New Roman</vt:lpstr>
      <vt:lpstr>Wingdings 2</vt:lpstr>
      <vt:lpstr>Рамка</vt:lpstr>
      <vt:lpstr>Сервисы Портала Бизнес-навигатора МСП для субъектов малого и среднего предпринимательства</vt:lpstr>
      <vt:lpstr>Что такое Портал Бизнес-навигатора МСП?  Бесплатный онлайн-ресурс, разработанный Корпорацией МСП для поддержки предпринимателей и тех, кто хочет открыть свое дело.   Включает следующие системы:  - Геомаркетинговая платформа «Бизнес-навигатор МСП» охватывает 171 город с населением 100 000+  - Коммуникационная платформа «ТАСС-Бизнес»  - Маркетинговая платформа для создания сайтов и онлайн-продвижения «ПОТОК»  - Консультационная система «Жизненные ситуации».</vt:lpstr>
      <vt:lpstr>Сервисы Портала :</vt:lpstr>
      <vt:lpstr>Бизнес-навигатор МСП</vt:lpstr>
      <vt:lpstr>Новый функционал Бизнес-навигатора МСП: объекты дорожного сервиса</vt:lpstr>
      <vt:lpstr>БИЗНЕС-НАВИГАТОР В ВАШЕМ СМАРТФОНЕ</vt:lpstr>
      <vt:lpstr>КОММУНИКАЦИОННАЯ ПЛАТФОРМА ТАСС-БИЗНЕС</vt:lpstr>
      <vt:lpstr>НОВЫЙ ФУНКЦИОНАЛ: ТАСС-БИЗНЕС  – КРУПНЕЙШИЙ ЗАКАЗЧИК</vt:lpstr>
      <vt:lpstr>РАБОЧИЙ СТОЛ ЗАКУПЩИКА –ВСЕ АКТИВНОСТИ В ОДНОМ ОКНЕ</vt:lpstr>
      <vt:lpstr>ПОДБОР ПОСТАВЩИКОВ</vt:lpstr>
      <vt:lpstr>РАССЫЛКА</vt:lpstr>
      <vt:lpstr>ПРОВЕРКА АФФИЛИРОВАННОСТИ</vt:lpstr>
      <vt:lpstr>ПОТОК</vt:lpstr>
      <vt:lpstr>ЖИЗНЕННЫЕ СИТУАЦИИ</vt:lpstr>
      <vt:lpstr>Спасибо за внимание!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Долгополова Александра Сергеевна</dc:creator>
  <cp:lastModifiedBy>Фаткуллин Никита Вячеславович</cp:lastModifiedBy>
  <cp:revision>83</cp:revision>
  <dcterms:created xsi:type="dcterms:W3CDTF">2017-04-18T14:09:43Z</dcterms:created>
  <dcterms:modified xsi:type="dcterms:W3CDTF">2018-02-07T10:48:54Z</dcterms:modified>
</cp:coreProperties>
</file>