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2" r:id="rId23"/>
    <p:sldId id="289" r:id="rId24"/>
    <p:sldId id="291" r:id="rId25"/>
    <p:sldId id="293" r:id="rId26"/>
    <p:sldId id="294" r:id="rId27"/>
    <p:sldId id="295" r:id="rId28"/>
    <p:sldId id="296" r:id="rId29"/>
    <p:sldId id="297" r:id="rId30"/>
    <p:sldId id="281" r:id="rId3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32A27-C98A-4F28-BB87-DBEDA1C47A33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21E7-E01A-4670-94FB-41F2170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2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7F44-F431-3245-84B8-8B6F35E13E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7F44-F431-3245-84B8-8B6F35E13E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1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321-9610-4562-A046-6F62C6FB4E5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3563-0501-4D68-B191-10D97C35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060" y="201929"/>
            <a:ext cx="11485879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126" y="1073784"/>
            <a:ext cx="7477759" cy="3608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8798" y="6466738"/>
            <a:ext cx="20383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etp-avtodor.ru/credi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fkp@deloros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6195" y="2686811"/>
            <a:ext cx="4353179" cy="2888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24" y="1258315"/>
            <a:ext cx="895223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Повышение </a:t>
            </a:r>
            <a:r>
              <a:rPr sz="2800" spc="-5" dirty="0">
                <a:latin typeface="Times New Roman"/>
                <a:cs typeface="Times New Roman"/>
              </a:rPr>
              <a:t>эффективности </a:t>
            </a:r>
            <a:r>
              <a:rPr sz="2800" spc="-10" dirty="0">
                <a:latin typeface="Times New Roman"/>
                <a:cs typeface="Times New Roman"/>
              </a:rPr>
              <a:t>взаимодействия </a:t>
            </a:r>
            <a:r>
              <a:rPr sz="2800" spc="5" dirty="0">
                <a:latin typeface="Times New Roman"/>
                <a:cs typeface="Times New Roman"/>
              </a:rPr>
              <a:t>с  </a:t>
            </a:r>
            <a:r>
              <a:rPr sz="2800" spc="-10" dirty="0">
                <a:latin typeface="Times New Roman"/>
                <a:cs typeface="Times New Roman"/>
              </a:rPr>
              <a:t>финансовыми </a:t>
            </a:r>
            <a:r>
              <a:rPr sz="2800" dirty="0">
                <a:latin typeface="Times New Roman"/>
                <a:cs typeface="Times New Roman"/>
              </a:rPr>
              <a:t>организациями и </a:t>
            </a:r>
            <a:r>
              <a:rPr sz="2800" dirty="0" err="1">
                <a:latin typeface="Times New Roman"/>
                <a:cs typeface="Times New Roman"/>
              </a:rPr>
              <a:t>институтами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развития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3289504"/>
            <a:ext cx="624141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3398A"/>
                </a:solidFill>
                <a:latin typeface="Cambria"/>
                <a:cs typeface="Cambria"/>
              </a:rPr>
              <a:t>Алексей</a:t>
            </a:r>
            <a:r>
              <a:rPr sz="2400" spc="-30" dirty="0">
                <a:solidFill>
                  <a:srgbClr val="13398A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13398A"/>
                </a:solidFill>
                <a:latin typeface="Cambria"/>
                <a:cs typeface="Cambria"/>
              </a:rPr>
              <a:t>Порошин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mbria"/>
                <a:cs typeface="Cambria"/>
              </a:rPr>
              <a:t>Член </a:t>
            </a:r>
            <a:r>
              <a:rPr sz="2400" spc="-20" dirty="0" err="1">
                <a:latin typeface="Cambria"/>
                <a:cs typeface="Cambria"/>
              </a:rPr>
              <a:t>Генерального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5" dirty="0" err="1">
                <a:latin typeface="Cambria"/>
                <a:cs typeface="Cambria"/>
              </a:rPr>
              <a:t>совета</a:t>
            </a:r>
            <a:r>
              <a:rPr lang="ru-RU" sz="2400" spc="-5" dirty="0">
                <a:latin typeface="Cambria"/>
                <a:cs typeface="Cambria"/>
              </a:rPr>
              <a:t> «Деловой России»</a:t>
            </a:r>
            <a:r>
              <a:rPr sz="2400" spc="-5" dirty="0">
                <a:latin typeface="Cambria"/>
                <a:cs typeface="Cambria"/>
              </a:rPr>
              <a:t>,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2400" spc="-10" dirty="0">
                <a:latin typeface="Cambria"/>
                <a:cs typeface="Cambria"/>
              </a:rPr>
              <a:t>Генеральный директор АНО «ЦФКП»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400" spc="-5" dirty="0">
                <a:latin typeface="Cambria"/>
                <a:cs typeface="Cambria"/>
              </a:rPr>
              <a:t>Москва</a:t>
            </a:r>
            <a:r>
              <a:rPr sz="2400" spc="-5" dirty="0">
                <a:latin typeface="Cambria"/>
                <a:cs typeface="Cambria"/>
              </a:rPr>
              <a:t>, </a:t>
            </a:r>
            <a:r>
              <a:rPr lang="ru-RU" sz="2400" spc="-5" dirty="0">
                <a:latin typeface="Cambria"/>
                <a:cs typeface="Cambria"/>
              </a:rPr>
              <a:t>08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lang="ru-RU" sz="2400" spc="-5" dirty="0">
                <a:latin typeface="Cambria"/>
                <a:cs typeface="Cambria"/>
              </a:rPr>
              <a:t>февраля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201</a:t>
            </a:r>
            <a:r>
              <a:rPr lang="ru-RU" sz="2400" spc="-10" dirty="0">
                <a:latin typeface="Cambria"/>
                <a:cs typeface="Cambria"/>
              </a:rPr>
              <a:t>8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года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92000" cy="88900"/>
          </a:xfrm>
          <a:custGeom>
            <a:avLst/>
            <a:gdLst/>
            <a:ahLst/>
            <a:cxnLst/>
            <a:rect l="l" t="t" r="r" b="b"/>
            <a:pathLst>
              <a:path w="12192000" h="88900">
                <a:moveTo>
                  <a:pt x="0" y="88900"/>
                </a:moveTo>
                <a:lnTo>
                  <a:pt x="12191999" y="88900"/>
                </a:lnTo>
                <a:lnTo>
                  <a:pt x="121920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B91823-D96E-4217-AB75-2DF4DDCBD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45322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325" y="1090040"/>
            <a:ext cx="6176010" cy="385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Cambria"/>
                <a:cs typeface="Cambria"/>
              </a:rPr>
              <a:t>Госфакторинг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это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357505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sz="2800" dirty="0">
                <a:latin typeface="Cambria"/>
                <a:cs typeface="Cambria"/>
              </a:rPr>
              <a:t>простой</a:t>
            </a:r>
            <a:endParaRPr sz="2800">
              <a:latin typeface="Cambria"/>
              <a:cs typeface="Cambria"/>
            </a:endParaRPr>
          </a:p>
          <a:p>
            <a:pPr marL="357505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sz="2800" spc="-20" dirty="0">
                <a:latin typeface="Cambria"/>
                <a:cs typeface="Cambria"/>
              </a:rPr>
              <a:t>удобный</a:t>
            </a:r>
            <a:endParaRPr sz="2800">
              <a:latin typeface="Cambria"/>
              <a:cs typeface="Cambria"/>
            </a:endParaRPr>
          </a:p>
          <a:p>
            <a:pPr marL="357505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sz="2800" spc="5" dirty="0">
                <a:latin typeface="Cambria"/>
                <a:cs typeface="Cambria"/>
              </a:rPr>
              <a:t>быстрый</a:t>
            </a:r>
            <a:endParaRPr sz="2800">
              <a:latin typeface="Cambria"/>
              <a:cs typeface="Cambria"/>
            </a:endParaRPr>
          </a:p>
          <a:p>
            <a:pPr marL="357505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sz="2800" dirty="0">
                <a:latin typeface="Cambria"/>
                <a:cs typeface="Cambria"/>
              </a:rPr>
              <a:t>недорогой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Cambria"/>
                <a:cs typeface="Cambria"/>
              </a:rPr>
              <a:t>способ привлечения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финансирования  </a:t>
            </a:r>
            <a:r>
              <a:rPr sz="2800" spc="10" dirty="0">
                <a:latin typeface="Cambria"/>
                <a:cs typeface="Cambria"/>
              </a:rPr>
              <a:t>для </a:t>
            </a:r>
            <a:r>
              <a:rPr sz="2800" dirty="0">
                <a:latin typeface="Cambria"/>
                <a:cs typeface="Cambria"/>
              </a:rPr>
              <a:t>субъектов </a:t>
            </a:r>
            <a:r>
              <a:rPr sz="2800" spc="5" dirty="0">
                <a:latin typeface="Cambria"/>
                <a:cs typeface="Cambria"/>
              </a:rPr>
              <a:t>МСП </a:t>
            </a:r>
            <a:r>
              <a:rPr sz="2800" dirty="0">
                <a:latin typeface="Cambria"/>
                <a:cs typeface="Cambria"/>
              </a:rPr>
              <a:t>при </a:t>
            </a:r>
            <a:r>
              <a:rPr sz="2800" spc="-10" dirty="0">
                <a:latin typeface="Cambria"/>
                <a:cs typeface="Cambria"/>
              </a:rPr>
              <a:t>работе </a:t>
            </a:r>
            <a:r>
              <a:rPr sz="2800" dirty="0">
                <a:latin typeface="Cambria"/>
                <a:cs typeface="Cambria"/>
              </a:rPr>
              <a:t>с  госзаказом </a:t>
            </a:r>
            <a:r>
              <a:rPr sz="2800" spc="5" dirty="0">
                <a:latin typeface="Cambria"/>
                <a:cs typeface="Cambria"/>
              </a:rPr>
              <a:t>(44-ФЗ,</a:t>
            </a:r>
            <a:r>
              <a:rPr sz="2800" spc="-125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223-ФЗ)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541144"/>
            <a:ext cx="4050791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F2428-80D0-479A-8894-8B3CFCD37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0925">
              <a:lnSpc>
                <a:spcPct val="100000"/>
              </a:lnSpc>
            </a:pPr>
            <a:r>
              <a:rPr spc="-15" dirty="0"/>
              <a:t>Предложения </a:t>
            </a:r>
            <a:r>
              <a:rPr spc="-5" dirty="0"/>
              <a:t>по </a:t>
            </a:r>
            <a:r>
              <a:rPr spc="-10" dirty="0"/>
              <a:t>развитию </a:t>
            </a:r>
            <a:r>
              <a:rPr spc="-20" dirty="0"/>
              <a:t>факторинга </a:t>
            </a:r>
            <a:r>
              <a:rPr spc="-5" dirty="0"/>
              <a:t>в </a:t>
            </a:r>
            <a:r>
              <a:rPr spc="-10" dirty="0"/>
              <a:t>ГК</a:t>
            </a:r>
            <a:r>
              <a:rPr spc="275" dirty="0"/>
              <a:t> </a:t>
            </a:r>
            <a:r>
              <a:rPr spc="-35" dirty="0"/>
              <a:t>АВТОДОР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403730"/>
            <a:ext cx="3620135" cy="33788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R="332740" algn="r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3.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600" dirty="0">
                <a:latin typeface="Cambria"/>
                <a:cs typeface="Cambria"/>
              </a:rPr>
              <a:t>4.</a:t>
            </a:r>
            <a:r>
              <a:rPr sz="1600" spc="254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Пр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2135" y="833373"/>
            <a:ext cx="8729980" cy="444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dirty="0">
                <a:latin typeface="Cambria"/>
                <a:cs typeface="Cambria"/>
              </a:rPr>
              <a:t>«Разрешение» </a:t>
            </a:r>
            <a:r>
              <a:rPr sz="1600" spc="-5" dirty="0">
                <a:latin typeface="Cambria"/>
                <a:cs typeface="Cambria"/>
              </a:rPr>
              <a:t>работать </a:t>
            </a:r>
            <a:r>
              <a:rPr sz="1600" dirty="0">
                <a:latin typeface="Cambria"/>
                <a:cs typeface="Cambria"/>
              </a:rPr>
              <a:t>с факторинговыми</a:t>
            </a:r>
            <a:r>
              <a:rPr sz="1600" spc="-1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компаниями</a:t>
            </a:r>
            <a:endParaRPr sz="1600">
              <a:latin typeface="Cambria"/>
              <a:cs typeface="Cambria"/>
            </a:endParaRPr>
          </a:p>
          <a:p>
            <a:pPr marL="356870" marR="5080" indent="-34417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6870" algn="l"/>
                <a:tab pos="357505" algn="l"/>
                <a:tab pos="1896110" algn="l"/>
                <a:tab pos="2713355" algn="l"/>
                <a:tab pos="2969260" algn="l"/>
                <a:tab pos="4085590" algn="l"/>
                <a:tab pos="4560570" algn="l"/>
                <a:tab pos="5085080" algn="l"/>
                <a:tab pos="6435725" algn="l"/>
                <a:tab pos="7246620" algn="l"/>
              </a:tabLst>
            </a:pPr>
            <a:r>
              <a:rPr sz="1600" spc="5" dirty="0">
                <a:latin typeface="Cambria"/>
                <a:cs typeface="Cambria"/>
              </a:rPr>
              <a:t>Фо</a:t>
            </a:r>
            <a:r>
              <a:rPr sz="1600" spc="-10" dirty="0">
                <a:latin typeface="Cambria"/>
                <a:cs typeface="Cambria"/>
              </a:rPr>
              <a:t>р</a:t>
            </a:r>
            <a:r>
              <a:rPr sz="1600" spc="5" dirty="0">
                <a:latin typeface="Cambria"/>
                <a:cs typeface="Cambria"/>
              </a:rPr>
              <a:t>м</a:t>
            </a:r>
            <a:r>
              <a:rPr sz="1600" spc="10" dirty="0">
                <a:latin typeface="Cambria"/>
                <a:cs typeface="Cambria"/>
              </a:rPr>
              <a:t>и</a:t>
            </a:r>
            <a:r>
              <a:rPr sz="1600" spc="-35" dirty="0">
                <a:latin typeface="Cambria"/>
                <a:cs typeface="Cambria"/>
              </a:rPr>
              <a:t>р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dirty="0">
                <a:latin typeface="Cambria"/>
                <a:cs typeface="Cambria"/>
              </a:rPr>
              <a:t>ва</a:t>
            </a:r>
            <a:r>
              <a:rPr sz="1600" spc="-10" dirty="0">
                <a:latin typeface="Cambria"/>
                <a:cs typeface="Cambria"/>
              </a:rPr>
              <a:t>ни</a:t>
            </a:r>
            <a:r>
              <a:rPr sz="1600" dirty="0">
                <a:latin typeface="Cambria"/>
                <a:cs typeface="Cambria"/>
              </a:rPr>
              <a:t>е	</a:t>
            </a:r>
            <a:r>
              <a:rPr sz="1600" spc="5" dirty="0">
                <a:latin typeface="Cambria"/>
                <a:cs typeface="Cambria"/>
              </a:rPr>
              <a:t>е</a:t>
            </a:r>
            <a:r>
              <a:rPr sz="1600" spc="-35" dirty="0">
                <a:latin typeface="Cambria"/>
                <a:cs typeface="Cambria"/>
              </a:rPr>
              <a:t>д</a:t>
            </a:r>
            <a:r>
              <a:rPr sz="1600" spc="10" dirty="0">
                <a:latin typeface="Cambria"/>
                <a:cs typeface="Cambria"/>
              </a:rPr>
              <a:t>и</a:t>
            </a:r>
            <a:r>
              <a:rPr sz="1600" spc="-10" dirty="0">
                <a:latin typeface="Cambria"/>
                <a:cs typeface="Cambria"/>
              </a:rPr>
              <a:t>н</a:t>
            </a:r>
            <a:r>
              <a:rPr sz="1600" spc="-15" dirty="0">
                <a:latin typeface="Cambria"/>
                <a:cs typeface="Cambria"/>
              </a:rPr>
              <a:t>о</a:t>
            </a:r>
            <a:r>
              <a:rPr sz="1600" spc="5" dirty="0">
                <a:latin typeface="Cambria"/>
                <a:cs typeface="Cambria"/>
              </a:rPr>
              <a:t>й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5" dirty="0">
                <a:latin typeface="Cambria"/>
                <a:cs typeface="Cambria"/>
              </a:rPr>
              <a:t>и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35" dirty="0">
                <a:latin typeface="Cambria"/>
                <a:cs typeface="Cambria"/>
              </a:rPr>
              <a:t>д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spc="-15" dirty="0">
                <a:latin typeface="Cambria"/>
                <a:cs typeface="Cambria"/>
              </a:rPr>
              <a:t>с</a:t>
            </a:r>
            <a:r>
              <a:rPr sz="1600" spc="-10" dirty="0">
                <a:latin typeface="Cambria"/>
                <a:cs typeface="Cambria"/>
              </a:rPr>
              <a:t>т</a:t>
            </a:r>
            <a:r>
              <a:rPr sz="1600" dirty="0">
                <a:latin typeface="Cambria"/>
                <a:cs typeface="Cambria"/>
              </a:rPr>
              <a:t>уп</a:t>
            </a:r>
            <a:r>
              <a:rPr sz="1600" spc="-15" dirty="0">
                <a:latin typeface="Cambria"/>
                <a:cs typeface="Cambria"/>
              </a:rPr>
              <a:t>н</a:t>
            </a:r>
            <a:r>
              <a:rPr sz="1600" spc="5" dirty="0">
                <a:latin typeface="Cambria"/>
                <a:cs typeface="Cambria"/>
              </a:rPr>
              <a:t>ой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10" dirty="0">
                <a:latin typeface="Cambria"/>
                <a:cs typeface="Cambria"/>
              </a:rPr>
              <a:t>д</a:t>
            </a:r>
            <a:r>
              <a:rPr sz="1600" spc="-15" dirty="0">
                <a:latin typeface="Cambria"/>
                <a:cs typeface="Cambria"/>
              </a:rPr>
              <a:t>л</a:t>
            </a:r>
            <a:r>
              <a:rPr sz="1600" dirty="0">
                <a:latin typeface="Cambria"/>
                <a:cs typeface="Cambria"/>
              </a:rPr>
              <a:t>я	</a:t>
            </a:r>
            <a:r>
              <a:rPr sz="1600" spc="-30" dirty="0">
                <a:latin typeface="Cambria"/>
                <a:cs typeface="Cambria"/>
              </a:rPr>
              <a:t>в</a:t>
            </a:r>
            <a:r>
              <a:rPr sz="1600" spc="5" dirty="0">
                <a:latin typeface="Cambria"/>
                <a:cs typeface="Cambria"/>
              </a:rPr>
              <a:t>с</a:t>
            </a:r>
            <a:r>
              <a:rPr sz="1600" spc="-20" dirty="0">
                <a:latin typeface="Cambria"/>
                <a:cs typeface="Cambria"/>
              </a:rPr>
              <a:t>е</a:t>
            </a:r>
            <a:r>
              <a:rPr sz="1600" dirty="0">
                <a:latin typeface="Cambria"/>
                <a:cs typeface="Cambria"/>
              </a:rPr>
              <a:t>х	</a:t>
            </a:r>
            <a:r>
              <a:rPr sz="1600" spc="5" dirty="0">
                <a:latin typeface="Cambria"/>
                <a:cs typeface="Cambria"/>
              </a:rPr>
              <a:t>ме</a:t>
            </a:r>
            <a:r>
              <a:rPr sz="1600" spc="-10" dirty="0">
                <a:latin typeface="Cambria"/>
                <a:cs typeface="Cambria"/>
              </a:rPr>
              <a:t>т</a:t>
            </a:r>
            <a:r>
              <a:rPr sz="1600" spc="-65" dirty="0">
                <a:latin typeface="Cambria"/>
                <a:cs typeface="Cambria"/>
              </a:rPr>
              <a:t>о</a:t>
            </a:r>
            <a:r>
              <a:rPr sz="1600" spc="-10" dirty="0">
                <a:latin typeface="Cambria"/>
                <a:cs typeface="Cambria"/>
              </a:rPr>
              <a:t>д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spc="-15" dirty="0">
                <a:latin typeface="Cambria"/>
                <a:cs typeface="Cambria"/>
              </a:rPr>
              <a:t>л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spc="-25" dirty="0">
                <a:latin typeface="Cambria"/>
                <a:cs typeface="Cambria"/>
              </a:rPr>
              <a:t>г</a:t>
            </a:r>
            <a:r>
              <a:rPr sz="1600" spc="10" dirty="0">
                <a:latin typeface="Cambria"/>
                <a:cs typeface="Cambria"/>
              </a:rPr>
              <a:t>и</a:t>
            </a:r>
            <a:r>
              <a:rPr sz="1600" spc="5" dirty="0">
                <a:latin typeface="Cambria"/>
                <a:cs typeface="Cambria"/>
              </a:rPr>
              <a:t>и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dirty="0">
                <a:latin typeface="Cambria"/>
                <a:cs typeface="Cambria"/>
              </a:rPr>
              <a:t>це</a:t>
            </a:r>
            <a:r>
              <a:rPr sz="1600" spc="-5" dirty="0">
                <a:latin typeface="Cambria"/>
                <a:cs typeface="Cambria"/>
              </a:rPr>
              <a:t>н</a:t>
            </a:r>
            <a:r>
              <a:rPr sz="1600" spc="-30" dirty="0">
                <a:latin typeface="Cambria"/>
                <a:cs typeface="Cambria"/>
              </a:rPr>
              <a:t>к</a:t>
            </a:r>
            <a:r>
              <a:rPr sz="1600" spc="5" dirty="0">
                <a:latin typeface="Cambria"/>
                <a:cs typeface="Cambria"/>
              </a:rPr>
              <a:t>и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5" dirty="0">
                <a:latin typeface="Cambria"/>
                <a:cs typeface="Cambria"/>
              </a:rPr>
              <a:t>фа</a:t>
            </a:r>
            <a:r>
              <a:rPr sz="1600" spc="-30" dirty="0">
                <a:latin typeface="Cambria"/>
                <a:cs typeface="Cambria"/>
              </a:rPr>
              <a:t>к</a:t>
            </a:r>
            <a:r>
              <a:rPr sz="1600" spc="-10" dirty="0">
                <a:latin typeface="Cambria"/>
                <a:cs typeface="Cambria"/>
              </a:rPr>
              <a:t>т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spc="-35" dirty="0">
                <a:latin typeface="Cambria"/>
                <a:cs typeface="Cambria"/>
              </a:rPr>
              <a:t>р</a:t>
            </a:r>
            <a:r>
              <a:rPr sz="1600" spc="10" dirty="0">
                <a:latin typeface="Cambria"/>
                <a:cs typeface="Cambria"/>
              </a:rPr>
              <a:t>и</a:t>
            </a:r>
            <a:r>
              <a:rPr sz="1600" spc="-10" dirty="0">
                <a:latin typeface="Cambria"/>
                <a:cs typeface="Cambria"/>
              </a:rPr>
              <a:t>н</a:t>
            </a:r>
            <a:r>
              <a:rPr sz="1600" dirty="0">
                <a:latin typeface="Cambria"/>
                <a:cs typeface="Cambria"/>
              </a:rPr>
              <a:t>г</a:t>
            </a:r>
            <a:r>
              <a:rPr sz="1600" spc="5" dirty="0">
                <a:latin typeface="Cambria"/>
                <a:cs typeface="Cambria"/>
              </a:rPr>
              <a:t>о</a:t>
            </a:r>
            <a:r>
              <a:rPr sz="1600" dirty="0">
                <a:latin typeface="Cambria"/>
                <a:cs typeface="Cambria"/>
              </a:rPr>
              <a:t>вых  компаний</a:t>
            </a:r>
            <a:endParaRPr sz="1600">
              <a:latin typeface="Cambria"/>
              <a:cs typeface="Cambria"/>
            </a:endParaRPr>
          </a:p>
          <a:p>
            <a:pPr marL="356870" marR="508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Cambria"/>
                <a:cs typeface="Cambria"/>
              </a:rPr>
              <a:t>Создание «единого </a:t>
            </a:r>
            <a:r>
              <a:rPr sz="1600" spc="-10" dirty="0">
                <a:latin typeface="Cambria"/>
                <a:cs typeface="Cambria"/>
              </a:rPr>
              <a:t>окна», </a:t>
            </a:r>
            <a:r>
              <a:rPr sz="1600" dirty="0">
                <a:latin typeface="Cambria"/>
                <a:cs typeface="Cambria"/>
              </a:rPr>
              <a:t>в </a:t>
            </a:r>
            <a:r>
              <a:rPr sz="1600" spc="-40" dirty="0">
                <a:latin typeface="Cambria"/>
                <a:cs typeface="Cambria"/>
              </a:rPr>
              <a:t>т.ч. </a:t>
            </a:r>
            <a:r>
              <a:rPr sz="1600" dirty="0">
                <a:latin typeface="Cambria"/>
                <a:cs typeface="Cambria"/>
              </a:rPr>
              <a:t>через </a:t>
            </a:r>
            <a:r>
              <a:rPr sz="1600" spc="-15" dirty="0">
                <a:latin typeface="Cambria"/>
                <a:cs typeface="Cambria"/>
              </a:rPr>
              <a:t>ЭТП. </a:t>
            </a:r>
            <a:r>
              <a:rPr sz="1600" spc="-5" dirty="0">
                <a:latin typeface="Cambria"/>
                <a:cs typeface="Cambria"/>
              </a:rPr>
              <a:t>Выработка </a:t>
            </a:r>
            <a:r>
              <a:rPr sz="1600" dirty="0">
                <a:latin typeface="Cambria"/>
                <a:cs typeface="Cambria"/>
              </a:rPr>
              <a:t>единых </a:t>
            </a:r>
            <a:r>
              <a:rPr sz="1600" spc="-10" dirty="0">
                <a:latin typeface="Cambria"/>
                <a:cs typeface="Cambria"/>
              </a:rPr>
              <a:t>стандартов, по </a:t>
            </a:r>
            <a:r>
              <a:rPr sz="1600" spc="-15" dirty="0">
                <a:latin typeface="Cambria"/>
                <a:cs typeface="Cambria"/>
              </a:rPr>
              <a:t>которым  </a:t>
            </a:r>
            <a:r>
              <a:rPr sz="1600" dirty="0">
                <a:latin typeface="Cambria"/>
                <a:cs typeface="Cambria"/>
              </a:rPr>
              <a:t>должны </a:t>
            </a:r>
            <a:r>
              <a:rPr sz="1600" spc="-10" dirty="0">
                <a:latin typeface="Cambria"/>
                <a:cs typeface="Cambria"/>
              </a:rPr>
              <a:t>работать </a:t>
            </a:r>
            <a:r>
              <a:rPr sz="1600" spc="-5" dirty="0">
                <a:latin typeface="Cambria"/>
                <a:cs typeface="Cambria"/>
              </a:rPr>
              <a:t>факторинговые компании: набор документов, единая </a:t>
            </a:r>
            <a:r>
              <a:rPr sz="1600" spc="-10" dirty="0">
                <a:latin typeface="Cambria"/>
                <a:cs typeface="Cambria"/>
              </a:rPr>
              <a:t>анкета, единый  </a:t>
            </a:r>
            <a:r>
              <a:rPr sz="1600" dirty="0">
                <a:latin typeface="Cambria"/>
                <a:cs typeface="Cambria"/>
              </a:rPr>
              <a:t>набор </a:t>
            </a:r>
            <a:r>
              <a:rPr sz="1600" spc="-5" dirty="0">
                <a:latin typeface="Cambria"/>
                <a:cs typeface="Cambria"/>
              </a:rPr>
              <a:t>полей </a:t>
            </a:r>
            <a:r>
              <a:rPr sz="1600" dirty="0">
                <a:latin typeface="Cambria"/>
                <a:cs typeface="Cambria"/>
              </a:rPr>
              <a:t>для ИТ </a:t>
            </a:r>
            <a:r>
              <a:rPr sz="1600" spc="-10" dirty="0">
                <a:latin typeface="Cambria"/>
                <a:cs typeface="Cambria"/>
              </a:rPr>
              <a:t>ресурса, </a:t>
            </a:r>
            <a:r>
              <a:rPr sz="1600" spc="-5" dirty="0">
                <a:latin typeface="Cambria"/>
                <a:cs typeface="Cambria"/>
              </a:rPr>
              <a:t>распространение </a:t>
            </a:r>
            <a:r>
              <a:rPr sz="1600" dirty="0">
                <a:latin typeface="Cambria"/>
                <a:cs typeface="Cambria"/>
              </a:rPr>
              <a:t>по </a:t>
            </a:r>
            <a:r>
              <a:rPr sz="1600" spc="-5" dirty="0">
                <a:latin typeface="Cambria"/>
                <a:cs typeface="Cambria"/>
              </a:rPr>
              <a:t>электронным площадкам </a:t>
            </a:r>
            <a:r>
              <a:rPr sz="1600" dirty="0">
                <a:latin typeface="Cambria"/>
                <a:cs typeface="Cambria"/>
              </a:rPr>
              <a:t>для </a:t>
            </a:r>
            <a:r>
              <a:rPr sz="1600" spc="-5" dirty="0">
                <a:latin typeface="Cambria"/>
                <a:cs typeface="Cambria"/>
              </a:rPr>
              <a:t>заведения  </a:t>
            </a:r>
            <a:r>
              <a:rPr sz="1600" spc="5" dirty="0">
                <a:latin typeface="Cambria"/>
                <a:cs typeface="Cambria"/>
              </a:rPr>
              <a:t>заявок</a:t>
            </a:r>
            <a:endParaRPr sz="1600">
              <a:latin typeface="Cambria"/>
              <a:cs typeface="Cambria"/>
            </a:endParaRPr>
          </a:p>
          <a:p>
            <a:pPr marL="50609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Cambria"/>
                <a:cs typeface="Cambria"/>
              </a:rPr>
              <a:t>оведение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встреч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с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крупнейшими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корпорациями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на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предмет:</a:t>
            </a:r>
            <a:endParaRPr sz="1600">
              <a:latin typeface="Cambria"/>
              <a:cs typeface="Cambria"/>
            </a:endParaRPr>
          </a:p>
          <a:p>
            <a:pPr marL="814069" marR="1040765" lvl="1" indent="-34417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814069" algn="l"/>
                <a:tab pos="814705" algn="l"/>
              </a:tabLst>
            </a:pPr>
            <a:r>
              <a:rPr sz="1600" spc="-5" dirty="0">
                <a:latin typeface="Cambria"/>
                <a:cs typeface="Cambria"/>
              </a:rPr>
              <a:t>предложение </a:t>
            </a:r>
            <a:r>
              <a:rPr sz="1600" dirty="0">
                <a:latin typeface="Cambria"/>
                <a:cs typeface="Cambria"/>
              </a:rPr>
              <a:t>сформировать </a:t>
            </a:r>
            <a:r>
              <a:rPr sz="1600" spc="-5" dirty="0">
                <a:latin typeface="Cambria"/>
                <a:cs typeface="Cambria"/>
              </a:rPr>
              <a:t>внутренние </a:t>
            </a:r>
            <a:r>
              <a:rPr sz="1600" dirty="0">
                <a:latin typeface="Cambria"/>
                <a:cs typeface="Cambria"/>
              </a:rPr>
              <a:t>директивы по взаимодействию</a:t>
            </a:r>
            <a:r>
              <a:rPr sz="1600" spc="-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с  факторами </a:t>
            </a:r>
            <a:r>
              <a:rPr sz="1600" spc="5" dirty="0">
                <a:latin typeface="Cambria"/>
                <a:cs typeface="Cambria"/>
              </a:rPr>
              <a:t>и </a:t>
            </a:r>
            <a:r>
              <a:rPr sz="1600" dirty="0">
                <a:latin typeface="Cambria"/>
                <a:cs typeface="Cambria"/>
              </a:rPr>
              <a:t>подрядчиками в </a:t>
            </a:r>
            <a:r>
              <a:rPr sz="1600" spc="5" dirty="0">
                <a:latin typeface="Cambria"/>
                <a:cs typeface="Cambria"/>
              </a:rPr>
              <a:t>части</a:t>
            </a:r>
            <a:r>
              <a:rPr sz="1600" spc="-2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факторинга</a:t>
            </a:r>
            <a:endParaRPr sz="160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814069" algn="l"/>
                <a:tab pos="814705" algn="l"/>
              </a:tabLst>
            </a:pPr>
            <a:r>
              <a:rPr sz="1600" dirty="0">
                <a:latin typeface="Cambria"/>
                <a:cs typeface="Cambria"/>
              </a:rPr>
              <a:t>запуск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мероприятий</a:t>
            </a:r>
            <a:r>
              <a:rPr sz="1600" spc="-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по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развитию</a:t>
            </a:r>
            <a:r>
              <a:rPr sz="1600" spc="-5" dirty="0">
                <a:latin typeface="Cambria"/>
                <a:cs typeface="Cambria"/>
              </a:rPr>
              <a:t> best-practice,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доклады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об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успешных</a:t>
            </a:r>
            <a:r>
              <a:rPr sz="1600" spc="-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кейсах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со</a:t>
            </a:r>
            <a:endParaRPr sz="1600">
              <a:latin typeface="Cambria"/>
              <a:cs typeface="Cambria"/>
            </a:endParaRPr>
          </a:p>
          <a:p>
            <a:pPr marL="814069">
              <a:lnSpc>
                <a:spcPct val="100000"/>
              </a:lnSpc>
            </a:pPr>
            <a:r>
              <a:rPr sz="1600" dirty="0">
                <a:latin typeface="Cambria"/>
                <a:cs typeface="Cambria"/>
              </a:rPr>
              <a:t>стороны </a:t>
            </a:r>
            <a:r>
              <a:rPr sz="1600" spc="-5" dirty="0">
                <a:latin typeface="Cambria"/>
                <a:cs typeface="Cambria"/>
              </a:rPr>
              <a:t>Факторов </a:t>
            </a:r>
            <a:r>
              <a:rPr sz="1600" spc="5" dirty="0">
                <a:latin typeface="Cambria"/>
                <a:cs typeface="Cambria"/>
              </a:rPr>
              <a:t>и</a:t>
            </a:r>
            <a:r>
              <a:rPr sz="1600" spc="-9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Дебиторов</a:t>
            </a:r>
            <a:endParaRPr sz="160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AutoNum type="alphaLcParenR" startAt="3"/>
              <a:tabLst>
                <a:tab pos="814069" algn="l"/>
                <a:tab pos="814705" algn="l"/>
              </a:tabLst>
            </a:pPr>
            <a:r>
              <a:rPr sz="1600" dirty="0">
                <a:latin typeface="Cambria"/>
                <a:cs typeface="Cambria"/>
              </a:rPr>
              <a:t>разработка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и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внедрение</a:t>
            </a:r>
            <a:r>
              <a:rPr sz="1600" spc="-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KPI</a:t>
            </a:r>
            <a:r>
              <a:rPr sz="1600" spc="5" dirty="0">
                <a:latin typeface="Cambria"/>
                <a:cs typeface="Cambria"/>
              </a:rPr>
              <a:t> за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успешное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внедрение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факторинга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в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ГосКорпорациях</a:t>
            </a:r>
            <a:r>
              <a:rPr sz="1600" spc="-7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  <a:p>
            <a:pPr marL="814069">
              <a:lnSpc>
                <a:spcPct val="100000"/>
              </a:lnSpc>
            </a:pPr>
            <a:r>
              <a:rPr sz="1600" dirty="0">
                <a:latin typeface="Cambria"/>
                <a:cs typeface="Cambria"/>
              </a:rPr>
              <a:t>дочерних</a:t>
            </a:r>
            <a:r>
              <a:rPr sz="1600" spc="-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структурах</a:t>
            </a:r>
            <a:endParaRPr sz="1600">
              <a:latin typeface="Cambria"/>
              <a:cs typeface="Cambria"/>
            </a:endParaRPr>
          </a:p>
          <a:p>
            <a:pPr marL="12700" marR="13906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Cambria"/>
                <a:cs typeface="Cambria"/>
              </a:rPr>
              <a:t>5. </a:t>
            </a:r>
            <a:r>
              <a:rPr sz="1600" spc="-5" dirty="0">
                <a:latin typeface="Cambria"/>
                <a:cs typeface="Cambria"/>
              </a:rPr>
              <a:t>Разработка </a:t>
            </a:r>
            <a:r>
              <a:rPr sz="1600" spc="5" dirty="0">
                <a:latin typeface="Cambria"/>
                <a:cs typeface="Cambria"/>
              </a:rPr>
              <a:t>и, </a:t>
            </a:r>
            <a:r>
              <a:rPr sz="1600" dirty="0">
                <a:latin typeface="Cambria"/>
                <a:cs typeface="Cambria"/>
              </a:rPr>
              <a:t>при </a:t>
            </a:r>
            <a:r>
              <a:rPr sz="1600" spc="-5" dirty="0">
                <a:latin typeface="Cambria"/>
                <a:cs typeface="Cambria"/>
              </a:rPr>
              <a:t>необходимости, </a:t>
            </a:r>
            <a:r>
              <a:rPr sz="1600" dirty="0">
                <a:latin typeface="Cambria"/>
                <a:cs typeface="Cambria"/>
              </a:rPr>
              <a:t>внесение в </a:t>
            </a:r>
            <a:r>
              <a:rPr sz="1600" spc="-5" dirty="0">
                <a:latin typeface="Cambria"/>
                <a:cs typeface="Cambria"/>
              </a:rPr>
              <a:t>законодательство </a:t>
            </a:r>
            <a:r>
              <a:rPr sz="1600" spc="5" dirty="0">
                <a:latin typeface="Cambria"/>
                <a:cs typeface="Cambria"/>
              </a:rPr>
              <a:t>типовой формы </a:t>
            </a:r>
            <a:r>
              <a:rPr sz="1600" dirty="0">
                <a:latin typeface="Cambria"/>
                <a:cs typeface="Cambria"/>
              </a:rPr>
              <a:t>договора  факторинга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03730"/>
            <a:ext cx="3387977" cy="337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9D2F2-1C01-467B-B009-7C61DB07F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0925">
              <a:lnSpc>
                <a:spcPct val="100000"/>
              </a:lnSpc>
            </a:pPr>
            <a:r>
              <a:rPr spc="-15" dirty="0"/>
              <a:t>Предложения </a:t>
            </a:r>
            <a:r>
              <a:rPr spc="-5" dirty="0"/>
              <a:t>по </a:t>
            </a:r>
            <a:r>
              <a:rPr spc="-10" dirty="0"/>
              <a:t>развитию </a:t>
            </a:r>
            <a:r>
              <a:rPr spc="-20" dirty="0"/>
              <a:t>факторинга </a:t>
            </a:r>
            <a:r>
              <a:rPr spc="-5" dirty="0"/>
              <a:t>в </a:t>
            </a:r>
            <a:r>
              <a:rPr spc="-10" dirty="0"/>
              <a:t>ГК</a:t>
            </a:r>
            <a:r>
              <a:rPr spc="275" dirty="0"/>
              <a:t> </a:t>
            </a:r>
            <a:r>
              <a:rPr spc="-35" dirty="0"/>
              <a:t>АВТОДОР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3500" y="752347"/>
            <a:ext cx="7955915" cy="444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1460">
              <a:lnSpc>
                <a:spcPct val="100000"/>
              </a:lnSpc>
              <a:buAutoNum type="arabicPeriod" startAt="6"/>
              <a:tabLst>
                <a:tab pos="256540" algn="l"/>
              </a:tabLst>
            </a:pPr>
            <a:r>
              <a:rPr sz="1600" spc="5" dirty="0">
                <a:latin typeface="Cambria"/>
                <a:cs typeface="Cambria"/>
              </a:rPr>
              <a:t>Со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стороны</a:t>
            </a:r>
            <a:r>
              <a:rPr sz="1600" spc="-5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АО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«Корпорация</a:t>
            </a:r>
            <a:r>
              <a:rPr sz="1600" spc="-8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МСП»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–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разработка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автоматизированного</a:t>
            </a:r>
            <a:r>
              <a:rPr sz="1600" spc="-8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продукта  </a:t>
            </a:r>
            <a:r>
              <a:rPr sz="1600" spc="5" dirty="0">
                <a:latin typeface="Cambria"/>
                <a:cs typeface="Cambria"/>
              </a:rPr>
              <a:t>по </a:t>
            </a:r>
            <a:r>
              <a:rPr sz="1600" dirty="0">
                <a:latin typeface="Cambria"/>
                <a:cs typeface="Cambria"/>
              </a:rPr>
              <a:t>предоставлению обеспечения (поручительства/гарантий) </a:t>
            </a:r>
            <a:r>
              <a:rPr sz="1600" spc="5" dirty="0">
                <a:latin typeface="Cambria"/>
                <a:cs typeface="Cambria"/>
              </a:rPr>
              <a:t>по </a:t>
            </a:r>
            <a:r>
              <a:rPr sz="1600" dirty="0">
                <a:latin typeface="Cambria"/>
                <a:cs typeface="Cambria"/>
              </a:rPr>
              <a:t>факторинговым  сделкам для</a:t>
            </a:r>
            <a:r>
              <a:rPr sz="1600" spc="-10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МСП</a:t>
            </a:r>
            <a:endParaRPr sz="1600">
              <a:latin typeface="Cambria"/>
              <a:cs typeface="Cambria"/>
            </a:endParaRPr>
          </a:p>
          <a:p>
            <a:pPr marL="210185" indent="-19748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210820" algn="l"/>
              </a:tabLst>
            </a:pPr>
            <a:r>
              <a:rPr sz="1600" dirty="0">
                <a:latin typeface="Cambria"/>
                <a:cs typeface="Cambria"/>
              </a:rPr>
              <a:t>Создание единого информационного ресурса,</a:t>
            </a:r>
            <a:r>
              <a:rPr sz="1600" spc="-254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по аналогии с ЕИС, </a:t>
            </a:r>
            <a:r>
              <a:rPr sz="1600" spc="-5" dirty="0">
                <a:latin typeface="Cambria"/>
                <a:cs typeface="Cambria"/>
              </a:rPr>
              <a:t>но </a:t>
            </a:r>
            <a:r>
              <a:rPr sz="1600" dirty="0">
                <a:latin typeface="Cambria"/>
                <a:cs typeface="Cambria"/>
              </a:rPr>
              <a:t>дополненного:</a:t>
            </a:r>
            <a:endParaRPr sz="160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814069" algn="l"/>
                <a:tab pos="814705" algn="l"/>
              </a:tabLst>
            </a:pPr>
            <a:r>
              <a:rPr sz="1600" spc="-5" dirty="0">
                <a:latin typeface="Cambria"/>
                <a:cs typeface="Cambria"/>
              </a:rPr>
              <a:t>аналитикой</a:t>
            </a:r>
            <a:endParaRPr sz="160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814069" algn="l"/>
                <a:tab pos="814705" algn="l"/>
              </a:tabLst>
            </a:pPr>
            <a:r>
              <a:rPr sz="1600" dirty="0">
                <a:latin typeface="Cambria"/>
                <a:cs typeface="Cambria"/>
              </a:rPr>
              <a:t>возможностью получить сделку </a:t>
            </a:r>
            <a:r>
              <a:rPr sz="1600" spc="5" dirty="0">
                <a:latin typeface="Cambria"/>
                <a:cs typeface="Cambria"/>
              </a:rPr>
              <a:t>(как </a:t>
            </a:r>
            <a:r>
              <a:rPr sz="1600" dirty="0">
                <a:latin typeface="Cambria"/>
                <a:cs typeface="Cambria"/>
              </a:rPr>
              <a:t>для </a:t>
            </a:r>
            <a:r>
              <a:rPr sz="1600" spc="-5" dirty="0">
                <a:latin typeface="Cambria"/>
                <a:cs typeface="Cambria"/>
              </a:rPr>
              <a:t>подрядчика, </a:t>
            </a:r>
            <a:r>
              <a:rPr sz="1600" dirty="0">
                <a:latin typeface="Cambria"/>
                <a:cs typeface="Cambria"/>
              </a:rPr>
              <a:t>так </a:t>
            </a:r>
            <a:r>
              <a:rPr sz="1600" spc="5" dirty="0">
                <a:latin typeface="Cambria"/>
                <a:cs typeface="Cambria"/>
              </a:rPr>
              <a:t>и </a:t>
            </a:r>
            <a:r>
              <a:rPr sz="1600" dirty="0">
                <a:latin typeface="Cambria"/>
                <a:cs typeface="Cambria"/>
              </a:rPr>
              <a:t>для</a:t>
            </a:r>
            <a:r>
              <a:rPr sz="1600" spc="-19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фактора)</a:t>
            </a:r>
            <a:endParaRPr sz="160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814069" algn="l"/>
                <a:tab pos="814705" algn="l"/>
              </a:tabLst>
            </a:pPr>
            <a:r>
              <a:rPr sz="1600" dirty="0">
                <a:latin typeface="Cambria"/>
                <a:cs typeface="Cambria"/>
              </a:rPr>
              <a:t>единой </a:t>
            </a:r>
            <a:r>
              <a:rPr sz="1600" spc="-5" dirty="0">
                <a:latin typeface="Cambria"/>
                <a:cs typeface="Cambria"/>
              </a:rPr>
              <a:t>методологической</a:t>
            </a:r>
            <a:r>
              <a:rPr sz="1600" spc="-15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базой.</a:t>
            </a:r>
            <a:endParaRPr sz="160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814069" algn="l"/>
                <a:tab pos="814705" algn="l"/>
              </a:tabLst>
            </a:pPr>
            <a:r>
              <a:rPr sz="1600" dirty="0">
                <a:latin typeface="Cambria"/>
                <a:cs typeface="Cambria"/>
              </a:rPr>
              <a:t>едиными </a:t>
            </a:r>
            <a:r>
              <a:rPr sz="1600" spc="-5" dirty="0">
                <a:latin typeface="Cambria"/>
                <a:cs typeface="Cambria"/>
              </a:rPr>
              <a:t>стандартами </a:t>
            </a:r>
            <a:r>
              <a:rPr sz="1600" spc="5" dirty="0">
                <a:latin typeface="Cambria"/>
                <a:cs typeface="Cambria"/>
              </a:rPr>
              <a:t>и верификацией </a:t>
            </a:r>
            <a:r>
              <a:rPr sz="1600" dirty="0">
                <a:latin typeface="Cambria"/>
                <a:cs typeface="Cambria"/>
              </a:rPr>
              <a:t>факторов, дебиторов,</a:t>
            </a:r>
            <a:r>
              <a:rPr sz="1600" spc="-2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исполнителей.</a:t>
            </a:r>
            <a:endParaRPr sz="1600">
              <a:latin typeface="Cambria"/>
              <a:cs typeface="Cambria"/>
            </a:endParaRPr>
          </a:p>
          <a:p>
            <a:pPr marL="192405" marR="22860" indent="-17970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210820" algn="l"/>
              </a:tabLst>
            </a:pPr>
            <a:r>
              <a:rPr sz="1600" dirty="0">
                <a:latin typeface="Cambria"/>
                <a:cs typeface="Cambria"/>
              </a:rPr>
              <a:t>Создание единой системы, к </a:t>
            </a:r>
            <a:r>
              <a:rPr sz="1600" spc="-5" dirty="0">
                <a:latin typeface="Cambria"/>
                <a:cs typeface="Cambria"/>
              </a:rPr>
              <a:t>которой </a:t>
            </a:r>
            <a:r>
              <a:rPr sz="1600" spc="5" dirty="0">
                <a:latin typeface="Cambria"/>
                <a:cs typeface="Cambria"/>
              </a:rPr>
              <a:t>могут </a:t>
            </a:r>
            <a:r>
              <a:rPr sz="1600" spc="-5" dirty="0">
                <a:latin typeface="Cambria"/>
                <a:cs typeface="Cambria"/>
              </a:rPr>
              <a:t>подключаться </a:t>
            </a:r>
            <a:r>
              <a:rPr sz="1600" dirty="0">
                <a:latin typeface="Cambria"/>
                <a:cs typeface="Cambria"/>
              </a:rPr>
              <a:t>вышеперечисленные  лица. При </a:t>
            </a:r>
            <a:r>
              <a:rPr sz="1600" spc="-5" dirty="0">
                <a:latin typeface="Cambria"/>
                <a:cs typeface="Cambria"/>
              </a:rPr>
              <a:t>подключении </a:t>
            </a:r>
            <a:r>
              <a:rPr sz="1600" spc="5" dirty="0">
                <a:latin typeface="Cambria"/>
                <a:cs typeface="Cambria"/>
              </a:rPr>
              <a:t>и </a:t>
            </a:r>
            <a:r>
              <a:rPr sz="1600" dirty="0">
                <a:latin typeface="Cambria"/>
                <a:cs typeface="Cambria"/>
              </a:rPr>
              <a:t>потом при мониторинге компании </a:t>
            </a:r>
            <a:r>
              <a:rPr sz="1600" spc="-10" dirty="0">
                <a:latin typeface="Cambria"/>
                <a:cs typeface="Cambria"/>
              </a:rPr>
              <a:t>проходят </a:t>
            </a:r>
            <a:r>
              <a:rPr sz="1600" spc="-5" dirty="0">
                <a:latin typeface="Cambria"/>
                <a:cs typeface="Cambria"/>
              </a:rPr>
              <a:t>процедуру  </a:t>
            </a:r>
            <a:r>
              <a:rPr sz="1600" dirty="0">
                <a:latin typeface="Cambria"/>
                <a:cs typeface="Cambria"/>
              </a:rPr>
              <a:t>листинга </a:t>
            </a:r>
            <a:r>
              <a:rPr sz="1600" spc="-5" dirty="0">
                <a:latin typeface="Cambria"/>
                <a:cs typeface="Cambria"/>
              </a:rPr>
              <a:t>(раскрывают </a:t>
            </a:r>
            <a:r>
              <a:rPr sz="1600" dirty="0">
                <a:latin typeface="Cambria"/>
                <a:cs typeface="Cambria"/>
              </a:rPr>
              <a:t>информацию </a:t>
            </a:r>
            <a:r>
              <a:rPr sz="1600" spc="5" dirty="0">
                <a:latin typeface="Cambria"/>
                <a:cs typeface="Cambria"/>
              </a:rPr>
              <a:t>по </a:t>
            </a:r>
            <a:r>
              <a:rPr sz="1600" spc="-5" dirty="0">
                <a:latin typeface="Cambria"/>
                <a:cs typeface="Cambria"/>
              </a:rPr>
              <a:t>стандартам </a:t>
            </a:r>
            <a:r>
              <a:rPr sz="1600" spc="5" dirty="0">
                <a:latin typeface="Cambria"/>
                <a:cs typeface="Cambria"/>
              </a:rPr>
              <a:t>и </a:t>
            </a:r>
            <a:r>
              <a:rPr sz="1600" spc="-5" dirty="0">
                <a:latin typeface="Cambria"/>
                <a:cs typeface="Cambria"/>
              </a:rPr>
              <a:t>берут на </a:t>
            </a:r>
            <a:r>
              <a:rPr sz="1600" dirty="0">
                <a:latin typeface="Cambria"/>
                <a:cs typeface="Cambria"/>
              </a:rPr>
              <a:t>себя обязательства).  Оформляется </a:t>
            </a:r>
            <a:r>
              <a:rPr sz="1600" spc="5" dirty="0">
                <a:latin typeface="Cambria"/>
                <a:cs typeface="Cambria"/>
              </a:rPr>
              <a:t>все </a:t>
            </a:r>
            <a:r>
              <a:rPr sz="1600" dirty="0">
                <a:latin typeface="Cambria"/>
                <a:cs typeface="Cambria"/>
              </a:rPr>
              <a:t>в виде договора присоединения </a:t>
            </a:r>
            <a:r>
              <a:rPr sz="1600" spc="5" dirty="0">
                <a:latin typeface="Cambria"/>
                <a:cs typeface="Cambria"/>
              </a:rPr>
              <a:t>и </a:t>
            </a:r>
            <a:r>
              <a:rPr sz="1600" dirty="0">
                <a:latin typeface="Cambria"/>
                <a:cs typeface="Cambria"/>
              </a:rPr>
              <a:t>подписывается с </a:t>
            </a:r>
            <a:r>
              <a:rPr sz="1600" spc="5" dirty="0">
                <a:latin typeface="Cambria"/>
                <a:cs typeface="Cambria"/>
              </a:rPr>
              <a:t>помощью  </a:t>
            </a:r>
            <a:r>
              <a:rPr sz="1600" dirty="0">
                <a:latin typeface="Cambria"/>
                <a:cs typeface="Cambria"/>
              </a:rPr>
              <a:t>ЭЦП. Далее организуется </a:t>
            </a:r>
            <a:r>
              <a:rPr sz="1600" spc="-5" dirty="0">
                <a:latin typeface="Cambria"/>
                <a:cs typeface="Cambria"/>
              </a:rPr>
              <a:t>биржа </a:t>
            </a:r>
            <a:r>
              <a:rPr sz="1600" dirty="0">
                <a:latin typeface="Cambria"/>
                <a:cs typeface="Cambria"/>
              </a:rPr>
              <a:t>(marketplace), </a:t>
            </a:r>
            <a:r>
              <a:rPr sz="1600" spc="-25" dirty="0">
                <a:latin typeface="Cambria"/>
                <a:cs typeface="Cambria"/>
              </a:rPr>
              <a:t>куда </a:t>
            </a:r>
            <a:r>
              <a:rPr sz="1600" dirty="0">
                <a:latin typeface="Cambria"/>
                <a:cs typeface="Cambria"/>
              </a:rPr>
              <a:t>выкладываются как </a:t>
            </a:r>
            <a:r>
              <a:rPr sz="1600" spc="-5" dirty="0">
                <a:latin typeface="Cambria"/>
                <a:cs typeface="Cambria"/>
              </a:rPr>
              <a:t>продукты  </a:t>
            </a:r>
            <a:r>
              <a:rPr sz="1600" dirty="0">
                <a:latin typeface="Cambria"/>
                <a:cs typeface="Cambria"/>
              </a:rPr>
              <a:t>факторов (ставки, условия), так </a:t>
            </a:r>
            <a:r>
              <a:rPr sz="1600" spc="5" dirty="0">
                <a:latin typeface="Cambria"/>
                <a:cs typeface="Cambria"/>
              </a:rPr>
              <a:t>и </a:t>
            </a:r>
            <a:r>
              <a:rPr sz="1600" dirty="0">
                <a:latin typeface="Cambria"/>
                <a:cs typeface="Cambria"/>
              </a:rPr>
              <a:t>заявки </a:t>
            </a:r>
            <a:r>
              <a:rPr sz="1600" spc="-5" dirty="0">
                <a:latin typeface="Cambria"/>
                <a:cs typeface="Cambria"/>
              </a:rPr>
              <a:t>на </a:t>
            </a:r>
            <a:r>
              <a:rPr sz="1600" dirty="0">
                <a:latin typeface="Cambria"/>
                <a:cs typeface="Cambria"/>
              </a:rPr>
              <a:t>финансирование. </a:t>
            </a:r>
            <a:r>
              <a:rPr sz="1600" spc="5" dirty="0">
                <a:latin typeface="Cambria"/>
                <a:cs typeface="Cambria"/>
              </a:rPr>
              <a:t>Общение и  </a:t>
            </a:r>
            <a:r>
              <a:rPr sz="1600" dirty="0">
                <a:latin typeface="Cambria"/>
                <a:cs typeface="Cambria"/>
              </a:rPr>
              <a:t>подписание </a:t>
            </a:r>
            <a:r>
              <a:rPr sz="1600" spc="-5" dirty="0">
                <a:latin typeface="Cambria"/>
                <a:cs typeface="Cambria"/>
              </a:rPr>
              <a:t>происходит</a:t>
            </a:r>
            <a:r>
              <a:rPr sz="1600" spc="-1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электронно.</a:t>
            </a:r>
            <a:endParaRPr sz="1600">
              <a:latin typeface="Cambria"/>
              <a:cs typeface="Cambria"/>
            </a:endParaRPr>
          </a:p>
          <a:p>
            <a:pPr marL="210185" indent="-19748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210820" algn="l"/>
              </a:tabLst>
            </a:pPr>
            <a:r>
              <a:rPr sz="1600" dirty="0">
                <a:latin typeface="Cambria"/>
                <a:cs typeface="Cambria"/>
              </a:rPr>
              <a:t>Возможность запрета вторичной </a:t>
            </a:r>
            <a:r>
              <a:rPr sz="1600" spc="-5" dirty="0">
                <a:latin typeface="Cambria"/>
                <a:cs typeface="Cambria"/>
              </a:rPr>
              <a:t>продажи</a:t>
            </a:r>
            <a:r>
              <a:rPr sz="1600" spc="-2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долга.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529" y="1844675"/>
            <a:ext cx="3240785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F624C1-D7AD-4B14-8E3C-53CCDDF4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8246" y="172465"/>
            <a:ext cx="60077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mbria"/>
                <a:cs typeface="Cambria"/>
              </a:rPr>
              <a:t>Финансирование контрактов на </a:t>
            </a:r>
            <a:r>
              <a:rPr sz="1800" b="1" dirty="0">
                <a:latin typeface="Cambria"/>
                <a:cs typeface="Cambria"/>
              </a:rPr>
              <a:t>примере ГК</a:t>
            </a:r>
            <a:r>
              <a:rPr sz="1800" b="1" spc="60" dirty="0">
                <a:latin typeface="Cambria"/>
                <a:cs typeface="Cambria"/>
              </a:rPr>
              <a:t> </a:t>
            </a:r>
            <a:r>
              <a:rPr sz="1800" b="1" spc="-25" dirty="0">
                <a:latin typeface="Cambria"/>
                <a:cs typeface="Cambria"/>
              </a:rPr>
              <a:t>АВТОДОР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331" y="160273"/>
            <a:ext cx="121348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ш</a:t>
            </a:r>
            <a:r>
              <a:rPr sz="2400" dirty="0">
                <a:latin typeface="Calibri"/>
                <a:cs typeface="Calibri"/>
              </a:rPr>
              <a:t>ен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0802" y="1286255"/>
            <a:ext cx="7658100" cy="235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  <a:tab pos="1445260" algn="l"/>
                <a:tab pos="2990850" algn="l"/>
                <a:tab pos="4225925" algn="l"/>
                <a:tab pos="4463415" algn="l"/>
                <a:tab pos="6365875" algn="l"/>
              </a:tabLst>
            </a:pPr>
            <a:r>
              <a:rPr sz="1800" spc="-5" dirty="0">
                <a:latin typeface="Cambria"/>
                <a:cs typeface="Cambria"/>
              </a:rPr>
              <a:t>Активное	</a:t>
            </a:r>
            <a:r>
              <a:rPr sz="1800" spc="-10" dirty="0">
                <a:latin typeface="Cambria"/>
                <a:cs typeface="Cambria"/>
              </a:rPr>
              <a:t>продвижение	продуктов	</a:t>
            </a:r>
            <a:r>
              <a:rPr sz="1800" dirty="0">
                <a:latin typeface="Cambria"/>
                <a:cs typeface="Cambria"/>
              </a:rPr>
              <a:t>с	</a:t>
            </a:r>
            <a:r>
              <a:rPr sz="1800" spc="-10" dirty="0">
                <a:latin typeface="Cambria"/>
                <a:cs typeface="Cambria"/>
              </a:rPr>
              <a:t>государственной	</a:t>
            </a:r>
            <a:r>
              <a:rPr sz="1800" spc="-15" dirty="0">
                <a:latin typeface="Cambria"/>
                <a:cs typeface="Cambria"/>
              </a:rPr>
              <a:t>поддержкой</a:t>
            </a:r>
            <a:endParaRPr sz="18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(Корпорация МСП, </a:t>
            </a:r>
            <a:r>
              <a:rPr sz="1800" spc="5" dirty="0">
                <a:latin typeface="Cambria"/>
                <a:cs typeface="Cambria"/>
              </a:rPr>
              <a:t>МСП-Банк,</a:t>
            </a:r>
            <a:r>
              <a:rPr sz="1800" spc="-10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НГС)</a:t>
            </a:r>
            <a:endParaRPr sz="1800">
              <a:latin typeface="Cambria"/>
              <a:cs typeface="Cambria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  <a:tab pos="1515110" algn="l"/>
                <a:tab pos="2061210" algn="l"/>
                <a:tab pos="2689225" algn="l"/>
                <a:tab pos="3698240" algn="l"/>
                <a:tab pos="4390390" algn="l"/>
                <a:tab pos="5652770" algn="l"/>
                <a:tab pos="5935980" algn="l"/>
              </a:tabLst>
            </a:pPr>
            <a:r>
              <a:rPr sz="1800" dirty="0">
                <a:latin typeface="Cambria"/>
                <a:cs typeface="Cambria"/>
              </a:rPr>
              <a:t>Пр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20" dirty="0">
                <a:latin typeface="Cambria"/>
                <a:cs typeface="Cambria"/>
              </a:rPr>
              <a:t>у</a:t>
            </a:r>
            <a:r>
              <a:rPr sz="1800" spc="10" dirty="0">
                <a:latin typeface="Cambria"/>
                <a:cs typeface="Cambria"/>
              </a:rPr>
              <a:t>к</a:t>
            </a:r>
            <a:r>
              <a:rPr sz="1800" spc="-1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ы	</a:t>
            </a:r>
            <a:r>
              <a:rPr sz="1800" spc="45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л</a:t>
            </a:r>
            <a:r>
              <a:rPr sz="1800" dirty="0">
                <a:latin typeface="Cambria"/>
                <a:cs typeface="Cambria"/>
              </a:rPr>
              <a:t>я	М</a:t>
            </a:r>
            <a:r>
              <a:rPr sz="1800" spc="-35" dirty="0">
                <a:latin typeface="Cambria"/>
                <a:cs typeface="Cambria"/>
              </a:rPr>
              <a:t>С</a:t>
            </a:r>
            <a:r>
              <a:rPr sz="1800" spc="-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	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10" dirty="0">
                <a:latin typeface="Cambria"/>
                <a:cs typeface="Cambria"/>
              </a:rPr>
              <a:t>ж</a:t>
            </a:r>
            <a:r>
              <a:rPr sz="1800" spc="-3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ы	</a:t>
            </a:r>
            <a:r>
              <a:rPr sz="1800" spc="5" dirty="0">
                <a:latin typeface="Cambria"/>
                <a:cs typeface="Cambria"/>
              </a:rPr>
              <a:t>б</a:t>
            </a:r>
            <a:r>
              <a:rPr sz="1800" spc="-5" dirty="0">
                <a:latin typeface="Cambria"/>
                <a:cs typeface="Cambria"/>
              </a:rPr>
              <a:t>ы</a:t>
            </a:r>
            <a:r>
              <a:rPr sz="1800" spc="-20" dirty="0">
                <a:latin typeface="Cambria"/>
                <a:cs typeface="Cambria"/>
              </a:rPr>
              <a:t>т</a:t>
            </a:r>
            <a:r>
              <a:rPr sz="1800" spc="-5" dirty="0">
                <a:latin typeface="Cambria"/>
                <a:cs typeface="Cambria"/>
              </a:rPr>
              <a:t>ь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5" dirty="0">
                <a:latin typeface="Cambria"/>
                <a:cs typeface="Cambria"/>
              </a:rPr>
              <a:t>б</a:t>
            </a:r>
            <a:r>
              <a:rPr sz="1800" spc="-5" dirty="0">
                <a:latin typeface="Cambria"/>
                <a:cs typeface="Cambria"/>
              </a:rPr>
              <a:t>ыс</a:t>
            </a:r>
            <a:r>
              <a:rPr sz="1800" spc="-2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ры</a:t>
            </a:r>
            <a:r>
              <a:rPr sz="1800" spc="-15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и	в	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spc="-25" dirty="0">
                <a:latin typeface="Cambria"/>
                <a:cs typeface="Cambria"/>
              </a:rPr>
              <a:t>р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spc="-2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-1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 (онлайн  </a:t>
            </a:r>
            <a:r>
              <a:rPr sz="1800" spc="-10" dirty="0">
                <a:latin typeface="Cambria"/>
                <a:cs typeface="Cambria"/>
              </a:rPr>
              <a:t>сервис  </a:t>
            </a:r>
            <a:r>
              <a:rPr sz="1800" spc="-5" dirty="0">
                <a:latin typeface="Cambria"/>
                <a:cs typeface="Cambria"/>
              </a:rPr>
              <a:t>на  электронной  площадке,  электронные  сервисы 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endParaRPr sz="1800">
              <a:latin typeface="Cambria"/>
              <a:cs typeface="Cambria"/>
            </a:endParaRPr>
          </a:p>
          <a:p>
            <a:pPr marL="299085" marR="8890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«магазины» </a:t>
            </a:r>
            <a:r>
              <a:rPr sz="1800" dirty="0">
                <a:latin typeface="Cambria"/>
                <a:cs typeface="Cambria"/>
              </a:rPr>
              <a:t>и пр.) и </a:t>
            </a:r>
            <a:r>
              <a:rPr sz="1800" spc="-5" dirty="0">
                <a:latin typeface="Cambria"/>
                <a:cs typeface="Cambria"/>
              </a:rPr>
              <a:t>понятными </a:t>
            </a:r>
            <a:r>
              <a:rPr sz="1800" dirty="0">
                <a:latin typeface="Cambria"/>
                <a:cs typeface="Cambria"/>
              </a:rPr>
              <a:t>(«если я </a:t>
            </a:r>
            <a:r>
              <a:rPr sz="1800" spc="-30" dirty="0">
                <a:latin typeface="Cambria"/>
                <a:cs typeface="Cambria"/>
              </a:rPr>
              <a:t>плачу, </a:t>
            </a:r>
            <a:r>
              <a:rPr sz="1800" spc="-5" dirty="0">
                <a:latin typeface="Cambria"/>
                <a:cs typeface="Cambria"/>
              </a:rPr>
              <a:t>то </a:t>
            </a:r>
            <a:r>
              <a:rPr sz="1800" spc="-10" dirty="0">
                <a:latin typeface="Cambria"/>
                <a:cs typeface="Cambria"/>
              </a:rPr>
              <a:t>могу </a:t>
            </a:r>
            <a:r>
              <a:rPr sz="1800" spc="-5" dirty="0">
                <a:latin typeface="Cambria"/>
                <a:cs typeface="Cambria"/>
              </a:rPr>
              <a:t>выбирать  </a:t>
            </a:r>
            <a:r>
              <a:rPr sz="1800" dirty="0">
                <a:latin typeface="Cambria"/>
                <a:cs typeface="Cambria"/>
              </a:rPr>
              <a:t>каким </a:t>
            </a:r>
            <a:r>
              <a:rPr sz="1800" spc="-5" dirty="0">
                <a:latin typeface="Cambria"/>
                <a:cs typeface="Cambria"/>
              </a:rPr>
              <a:t>банком </a:t>
            </a:r>
            <a:r>
              <a:rPr sz="1800" dirty="0">
                <a:latin typeface="Cambria"/>
                <a:cs typeface="Cambria"/>
              </a:rPr>
              <a:t>пользоваться и </a:t>
            </a:r>
            <a:r>
              <a:rPr sz="1800" spc="-5" dirty="0">
                <a:latin typeface="Cambria"/>
                <a:cs typeface="Cambria"/>
              </a:rPr>
              <a:t>на </a:t>
            </a:r>
            <a:r>
              <a:rPr sz="1800" dirty="0">
                <a:latin typeface="Cambria"/>
                <a:cs typeface="Cambria"/>
              </a:rPr>
              <a:t>каких</a:t>
            </a:r>
            <a:r>
              <a:rPr sz="1800" spc="-1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условиях»)</a:t>
            </a:r>
            <a:endParaRPr sz="18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  <a:tab pos="2051685" algn="l"/>
                <a:tab pos="3597910" algn="l"/>
                <a:tab pos="5588635" algn="l"/>
                <a:tab pos="6612890" algn="l"/>
              </a:tabLst>
            </a:pPr>
            <a:r>
              <a:rPr sz="1800" spc="-5" dirty="0">
                <a:latin typeface="Cambria"/>
                <a:cs typeface="Cambria"/>
              </a:rPr>
              <a:t>Создание	онлайн	</a:t>
            </a:r>
            <a:r>
              <a:rPr sz="1800" spc="-10" dirty="0">
                <a:latin typeface="Cambria"/>
                <a:cs typeface="Cambria"/>
              </a:rPr>
              <a:t>marketplace	</a:t>
            </a:r>
            <a:r>
              <a:rPr sz="1800" spc="-5" dirty="0">
                <a:latin typeface="Cambria"/>
                <a:cs typeface="Cambria"/>
              </a:rPr>
              <a:t>на	</a:t>
            </a:r>
            <a:r>
              <a:rPr sz="1800" spc="-10" dirty="0">
                <a:latin typeface="Cambria"/>
                <a:cs typeface="Cambria"/>
              </a:rPr>
              <a:t>площадке</a:t>
            </a:r>
            <a:endParaRPr sz="18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800" u="sng" spc="-15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https://etp-avtodor.ru/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206" y="1221105"/>
            <a:ext cx="3505708" cy="314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969AC5-1ED1-49A8-894A-F44556180D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2379">
              <a:lnSpc>
                <a:spcPct val="100000"/>
              </a:lnSpc>
            </a:pPr>
            <a:r>
              <a:rPr sz="1800" spc="-10" dirty="0"/>
              <a:t>Биржа </a:t>
            </a:r>
            <a:r>
              <a:rPr sz="1800" spc="-5" dirty="0"/>
              <a:t>финансовых решений </a:t>
            </a:r>
            <a:r>
              <a:rPr sz="1800" dirty="0"/>
              <a:t>для </a:t>
            </a:r>
            <a:r>
              <a:rPr sz="1800" spc="-5" dirty="0"/>
              <a:t>субъектов МСП </a:t>
            </a:r>
            <a:r>
              <a:rPr sz="1800" spc="-10" dirty="0"/>
              <a:t>на </a:t>
            </a:r>
            <a:r>
              <a:rPr sz="1800" spc="-15" dirty="0"/>
              <a:t>ЭТП </a:t>
            </a:r>
            <a:r>
              <a:rPr sz="1800" dirty="0"/>
              <a:t>ГК</a:t>
            </a:r>
            <a:r>
              <a:rPr sz="1800" spc="25" dirty="0"/>
              <a:t> </a:t>
            </a:r>
            <a:r>
              <a:rPr sz="1800" spc="-25" dirty="0"/>
              <a:t>АВТОДОР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646023" y="1921891"/>
            <a:ext cx="2376805" cy="863600"/>
          </a:xfrm>
          <a:custGeom>
            <a:avLst/>
            <a:gdLst/>
            <a:ahLst/>
            <a:cxnLst/>
            <a:rect l="l" t="t" r="r" b="b"/>
            <a:pathLst>
              <a:path w="2376805" h="863600">
                <a:moveTo>
                  <a:pt x="0" y="863600"/>
                </a:moveTo>
                <a:lnTo>
                  <a:pt x="2376297" y="863600"/>
                </a:lnTo>
                <a:lnTo>
                  <a:pt x="2376297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023" y="1921891"/>
            <a:ext cx="2376805" cy="863600"/>
          </a:xfrm>
          <a:custGeom>
            <a:avLst/>
            <a:gdLst/>
            <a:ahLst/>
            <a:cxnLst/>
            <a:rect l="l" t="t" r="r" b="b"/>
            <a:pathLst>
              <a:path w="2376805" h="863600">
                <a:moveTo>
                  <a:pt x="0" y="863600"/>
                </a:moveTo>
                <a:lnTo>
                  <a:pt x="2376297" y="863600"/>
                </a:lnTo>
                <a:lnTo>
                  <a:pt x="2376297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6730" y="1921891"/>
            <a:ext cx="2376805" cy="863600"/>
          </a:xfrm>
          <a:custGeom>
            <a:avLst/>
            <a:gdLst/>
            <a:ahLst/>
            <a:cxnLst/>
            <a:rect l="l" t="t" r="r" b="b"/>
            <a:pathLst>
              <a:path w="2376804" h="863600">
                <a:moveTo>
                  <a:pt x="0" y="863600"/>
                </a:moveTo>
                <a:lnTo>
                  <a:pt x="2376297" y="863600"/>
                </a:lnTo>
                <a:lnTo>
                  <a:pt x="2376297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730" y="1921891"/>
            <a:ext cx="2376805" cy="863600"/>
          </a:xfrm>
          <a:custGeom>
            <a:avLst/>
            <a:gdLst/>
            <a:ahLst/>
            <a:cxnLst/>
            <a:rect l="l" t="t" r="r" b="b"/>
            <a:pathLst>
              <a:path w="2376804" h="863600">
                <a:moveTo>
                  <a:pt x="0" y="863600"/>
                </a:moveTo>
                <a:lnTo>
                  <a:pt x="2376297" y="863600"/>
                </a:lnTo>
                <a:lnTo>
                  <a:pt x="2376297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42886" y="2033778"/>
            <a:ext cx="141351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ОБЛАКО</a:t>
            </a:r>
            <a:r>
              <a:rPr sz="2000" b="0" spc="-1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ДЛЯ</a:t>
            </a:r>
            <a:endParaRPr sz="2000">
              <a:latin typeface="Calibri Light"/>
              <a:cs typeface="Calibri Light"/>
            </a:endParaRPr>
          </a:p>
          <a:p>
            <a:pPr marL="2540" algn="ctr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БАНКОВ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5421" y="1921891"/>
            <a:ext cx="2383790" cy="863600"/>
          </a:xfrm>
          <a:custGeom>
            <a:avLst/>
            <a:gdLst/>
            <a:ahLst/>
            <a:cxnLst/>
            <a:rect l="l" t="t" r="r" b="b"/>
            <a:pathLst>
              <a:path w="2383790" h="863600">
                <a:moveTo>
                  <a:pt x="0" y="863600"/>
                </a:moveTo>
                <a:lnTo>
                  <a:pt x="2383408" y="863600"/>
                </a:lnTo>
                <a:lnTo>
                  <a:pt x="2383408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5421" y="1921891"/>
            <a:ext cx="2383790" cy="863600"/>
          </a:xfrm>
          <a:custGeom>
            <a:avLst/>
            <a:gdLst/>
            <a:ahLst/>
            <a:cxnLst/>
            <a:rect l="l" t="t" r="r" b="b"/>
            <a:pathLst>
              <a:path w="2383790" h="863600">
                <a:moveTo>
                  <a:pt x="0" y="863600"/>
                </a:moveTo>
                <a:lnTo>
                  <a:pt x="2383408" y="863600"/>
                </a:lnTo>
                <a:lnTo>
                  <a:pt x="2383408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73753" y="2033778"/>
            <a:ext cx="163766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ГАРАНТИЙНЫЙ</a:t>
            </a:r>
            <a:endParaRPr sz="2000">
              <a:latin typeface="Calibri Light"/>
              <a:cs typeface="Calibri Light"/>
            </a:endParaRPr>
          </a:p>
          <a:p>
            <a:pPr marL="1905" algn="ctr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БИЗНЕС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10802" y="1921891"/>
            <a:ext cx="2381250" cy="863600"/>
          </a:xfrm>
          <a:custGeom>
            <a:avLst/>
            <a:gdLst/>
            <a:ahLst/>
            <a:cxnLst/>
            <a:rect l="l" t="t" r="r" b="b"/>
            <a:pathLst>
              <a:path w="2381250" h="863600">
                <a:moveTo>
                  <a:pt x="0" y="863600"/>
                </a:moveTo>
                <a:lnTo>
                  <a:pt x="2380996" y="863600"/>
                </a:lnTo>
                <a:lnTo>
                  <a:pt x="2380996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20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10802" y="1921891"/>
            <a:ext cx="2381250" cy="863600"/>
          </a:xfrm>
          <a:custGeom>
            <a:avLst/>
            <a:gdLst/>
            <a:ahLst/>
            <a:cxnLst/>
            <a:rect l="l" t="t" r="r" b="b"/>
            <a:pathLst>
              <a:path w="2381250" h="863600">
                <a:moveTo>
                  <a:pt x="0" y="863600"/>
                </a:moveTo>
                <a:lnTo>
                  <a:pt x="2380996" y="863600"/>
                </a:lnTo>
                <a:lnTo>
                  <a:pt x="2380996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29368" y="2186178"/>
            <a:ext cx="19602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БАНКИ-ПАРТНЕРЫ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1261" y="2785491"/>
            <a:ext cx="2381250" cy="2176145"/>
          </a:xfrm>
          <a:custGeom>
            <a:avLst/>
            <a:gdLst/>
            <a:ahLst/>
            <a:cxnLst/>
            <a:rect l="l" t="t" r="r" b="b"/>
            <a:pathLst>
              <a:path w="2381250" h="2176145">
                <a:moveTo>
                  <a:pt x="0" y="2175891"/>
                </a:moveTo>
                <a:lnTo>
                  <a:pt x="2380996" y="2175891"/>
                </a:lnTo>
                <a:lnTo>
                  <a:pt x="2380996" y="0"/>
                </a:lnTo>
                <a:lnTo>
                  <a:pt x="0" y="0"/>
                </a:lnTo>
                <a:lnTo>
                  <a:pt x="0" y="2175891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2231" y="3311397"/>
            <a:ext cx="184213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 indent="-222250">
              <a:lnSpc>
                <a:spcPct val="100000"/>
              </a:lnSpc>
              <a:buAutoNum type="arabicPeriod"/>
              <a:tabLst>
                <a:tab pos="235585" algn="l"/>
              </a:tabLst>
            </a:pPr>
            <a:r>
              <a:rPr sz="1800" b="0" spc="-5" dirty="0">
                <a:latin typeface="Calibri Light"/>
                <a:cs typeface="Calibri Light"/>
              </a:rPr>
              <a:t>Опыт </a:t>
            </a:r>
            <a:r>
              <a:rPr sz="1800" b="0" spc="-10" dirty="0">
                <a:latin typeface="Calibri Light"/>
                <a:cs typeface="Calibri Light"/>
              </a:rPr>
              <a:t>создания</a:t>
            </a:r>
            <a:r>
              <a:rPr sz="1800" b="0" spc="-2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и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10" dirty="0">
                <a:latin typeface="Calibri Light"/>
                <a:cs typeface="Calibri Light"/>
              </a:rPr>
              <a:t>использования</a:t>
            </a:r>
            <a:endParaRPr sz="1800">
              <a:latin typeface="Calibri Light"/>
              <a:cs typeface="Calibri Light"/>
            </a:endParaRPr>
          </a:p>
          <a:p>
            <a:pPr marL="234950" indent="-222250">
              <a:lnSpc>
                <a:spcPct val="100000"/>
              </a:lnSpc>
              <a:buAutoNum type="arabicPeriod" startAt="2"/>
              <a:tabLst>
                <a:tab pos="235585" algn="l"/>
              </a:tabLst>
            </a:pPr>
            <a:r>
              <a:rPr sz="1800" b="0" spc="-10" dirty="0">
                <a:latin typeface="Calibri Light"/>
                <a:cs typeface="Calibri Light"/>
              </a:rPr>
              <a:t>Технология</a:t>
            </a:r>
            <a:endParaRPr sz="1800">
              <a:latin typeface="Calibri Light"/>
              <a:cs typeface="Calibri Light"/>
            </a:endParaRPr>
          </a:p>
          <a:p>
            <a:pPr marL="234950" indent="-222250">
              <a:lnSpc>
                <a:spcPct val="100000"/>
              </a:lnSpc>
              <a:buAutoNum type="arabicPeriod" startAt="2"/>
              <a:tabLst>
                <a:tab pos="235585" algn="l"/>
              </a:tabLst>
            </a:pPr>
            <a:r>
              <a:rPr sz="1800" b="0" spc="10" dirty="0">
                <a:latin typeface="Calibri Light"/>
                <a:cs typeface="Calibri Light"/>
              </a:rPr>
              <a:t>API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97834" y="2785491"/>
            <a:ext cx="2381250" cy="2176145"/>
          </a:xfrm>
          <a:custGeom>
            <a:avLst/>
            <a:gdLst/>
            <a:ahLst/>
            <a:cxnLst/>
            <a:rect l="l" t="t" r="r" b="b"/>
            <a:pathLst>
              <a:path w="2381250" h="2176145">
                <a:moveTo>
                  <a:pt x="0" y="2175891"/>
                </a:moveTo>
                <a:lnTo>
                  <a:pt x="2380995" y="2175891"/>
                </a:lnTo>
                <a:lnTo>
                  <a:pt x="2380995" y="0"/>
                </a:lnTo>
                <a:lnTo>
                  <a:pt x="0" y="0"/>
                </a:lnTo>
                <a:lnTo>
                  <a:pt x="0" y="2175891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89401" y="3311397"/>
            <a:ext cx="2073910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Кабинет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клиента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Кабинет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банка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Источники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данных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Скоринг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54317" y="2785491"/>
            <a:ext cx="2381250" cy="2176145"/>
          </a:xfrm>
          <a:custGeom>
            <a:avLst/>
            <a:gdLst/>
            <a:ahLst/>
            <a:cxnLst/>
            <a:rect l="l" t="t" r="r" b="b"/>
            <a:pathLst>
              <a:path w="2381250" h="2176145">
                <a:moveTo>
                  <a:pt x="0" y="2175891"/>
                </a:moveTo>
                <a:lnTo>
                  <a:pt x="2380995" y="2175891"/>
                </a:lnTo>
                <a:lnTo>
                  <a:pt x="2380995" y="0"/>
                </a:lnTo>
                <a:lnTo>
                  <a:pt x="0" y="0"/>
                </a:lnTo>
                <a:lnTo>
                  <a:pt x="0" y="2175891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46901" y="3036696"/>
            <a:ext cx="1687195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Маркетинг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15" dirty="0">
                <a:latin typeface="Calibri"/>
                <a:cs typeface="Calibri"/>
              </a:rPr>
              <a:t>Методология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Процессы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20" dirty="0">
                <a:latin typeface="Calibri"/>
                <a:cs typeface="Calibri"/>
              </a:rPr>
              <a:t>Модель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кросс-  </a:t>
            </a:r>
            <a:r>
              <a:rPr sz="1800" spc="-10" dirty="0">
                <a:latin typeface="Calibri"/>
                <a:cs typeface="Calibri"/>
              </a:rPr>
              <a:t>продаж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Отчетность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10802" y="2785491"/>
            <a:ext cx="2381250" cy="2176145"/>
          </a:xfrm>
          <a:custGeom>
            <a:avLst/>
            <a:gdLst/>
            <a:ahLst/>
            <a:cxnLst/>
            <a:rect l="l" t="t" r="r" b="b"/>
            <a:pathLst>
              <a:path w="2381250" h="2176145">
                <a:moveTo>
                  <a:pt x="0" y="2175891"/>
                </a:moveTo>
                <a:lnTo>
                  <a:pt x="2380996" y="2175891"/>
                </a:lnTo>
                <a:lnTo>
                  <a:pt x="2380996" y="0"/>
                </a:lnTo>
                <a:lnTo>
                  <a:pt x="0" y="0"/>
                </a:lnTo>
                <a:lnTo>
                  <a:pt x="0" y="2175891"/>
                </a:lnTo>
                <a:close/>
              </a:path>
            </a:pathLst>
          </a:custGeom>
          <a:ln w="38100">
            <a:solidFill>
              <a:srgbClr val="1F5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304146" y="2899536"/>
            <a:ext cx="1972310" cy="194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877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Расширение  </a:t>
            </a:r>
            <a:r>
              <a:rPr sz="1800" spc="-5" dirty="0">
                <a:latin typeface="Calibri"/>
                <a:cs typeface="Calibri"/>
              </a:rPr>
              <a:t>каналов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продаж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25" dirty="0">
                <a:latin typeface="Calibri"/>
                <a:cs typeface="Calibri"/>
              </a:rPr>
              <a:t>Генерация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потока  </a:t>
            </a:r>
            <a:r>
              <a:rPr sz="1800" spc="-5" dirty="0">
                <a:latin typeface="Calibri"/>
                <a:cs typeface="Calibri"/>
              </a:rPr>
              <a:t>клиентов</a:t>
            </a:r>
            <a:endParaRPr sz="1800">
              <a:latin typeface="Calibri"/>
              <a:cs typeface="Calibri"/>
            </a:endParaRPr>
          </a:p>
          <a:p>
            <a:pPr marL="12700" marR="35369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Стаб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5" dirty="0">
                <a:latin typeface="Calibri"/>
                <a:cs typeface="Calibri"/>
              </a:rPr>
              <a:t>ци</a:t>
            </a:r>
            <a:r>
              <a:rPr sz="1800" dirty="0">
                <a:latin typeface="Calibri"/>
                <a:cs typeface="Calibri"/>
              </a:rPr>
              <a:t>я  </a:t>
            </a:r>
            <a:r>
              <a:rPr sz="1800" spc="-10" dirty="0">
                <a:latin typeface="Calibri"/>
                <a:cs typeface="Calibri"/>
              </a:rPr>
              <a:t>портфеля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его  </a:t>
            </a:r>
            <a:r>
              <a:rPr sz="1800" dirty="0">
                <a:latin typeface="Calibri"/>
                <a:cs typeface="Calibri"/>
              </a:rPr>
              <a:t>динамики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CA273B74-A240-4F34-A999-8924A214B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latin typeface="Cambria" panose="02040503050406030204" pitchFamily="18" charset="0"/>
                <a:cs typeface="Arial"/>
              </a:rPr>
              <a:t>Что влияет на резервы банка</a:t>
            </a: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F7609554-7ABE-49A6-8744-8D5C741CC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943268"/>
              </p:ext>
            </p:extLst>
          </p:nvPr>
        </p:nvGraphicFramePr>
        <p:xfrm>
          <a:off x="723264" y="1169946"/>
          <a:ext cx="11090275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Лист" r:id="rId6" imgW="6583680" imgH="3451896" progId="Excel.Sheet.12">
                  <p:embed/>
                </p:oleObj>
              </mc:Choice>
              <mc:Fallback>
                <p:oleObj name="Лист" r:id="rId6" imgW="6583680" imgH="3451896" progId="Excel.Sheet.12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4" y="1169946"/>
                        <a:ext cx="11090275" cy="436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1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F9A95-36E9-4FD5-AD2B-1D385111D79B}"/>
              </a:ext>
            </a:extLst>
          </p:cNvPr>
          <p:cNvSpPr txBox="1"/>
          <p:nvPr/>
        </p:nvSpPr>
        <p:spPr>
          <a:xfrm>
            <a:off x="7392837" y="218756"/>
            <a:ext cx="44380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latin typeface="Cambria" panose="02040503050406030204" pitchFamily="18" charset="0"/>
                <a:cs typeface="Arial"/>
              </a:rPr>
              <a:t>Что хочет видеть банк?</a:t>
            </a:r>
            <a:endParaRPr lang="en-US" sz="25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FE15E-CC0E-42BF-8513-441D5F9BECD3}"/>
              </a:ext>
            </a:extLst>
          </p:cNvPr>
          <p:cNvSpPr txBox="1"/>
          <p:nvPr/>
        </p:nvSpPr>
        <p:spPr>
          <a:xfrm>
            <a:off x="4029843" y="650961"/>
            <a:ext cx="792979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Четко сформулированную потребность в финансировании, подкрепленную расчетом (Бизнес-План/ТЭО) с обоснованием суммы и сроков возврата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Собственное участие не менее 30%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Действующий бизнес, который будет платить проценты на инвестиционной стадии и вернет кредит, если проект не реализуется.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Залоги с оформленными без изъянов документами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Полную прозрачность клиента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Отсутствие проблем с другими кредитными организациями, как у компании, так и у собственника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Возможность контроля за реализацией проекта на каждом этапе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Лояльность конечных собственников (поручительство)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11" name="Picture 4" descr="http://cbkg.ru/uploads/ipo_kl_35_.png">
            <a:extLst>
              <a:ext uri="{FF2B5EF4-FFF2-40B4-BE49-F238E27FC236}">
                <a16:creationId xmlns:a16="http://schemas.microsoft.com/office/drawing/2014/main" id="{21330477-B81D-44D8-B780-D717083E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386"/>
            <a:ext cx="3614686" cy="2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2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ADCDB-0B0D-4F0D-8E7F-8102CB87F375}"/>
              </a:ext>
            </a:extLst>
          </p:cNvPr>
          <p:cNvSpPr txBox="1"/>
          <p:nvPr/>
        </p:nvSpPr>
        <p:spPr>
          <a:xfrm>
            <a:off x="6012611" y="218756"/>
            <a:ext cx="581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Как выбрать банк и что делать дальше?</a:t>
            </a:r>
            <a:endParaRPr lang="en-US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FEAFA-95F5-4416-9C72-9518D8C2FDD0}"/>
              </a:ext>
            </a:extLst>
          </p:cNvPr>
          <p:cNvSpPr txBox="1"/>
          <p:nvPr/>
        </p:nvSpPr>
        <p:spPr>
          <a:xfrm>
            <a:off x="3980611" y="570087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Сделайте расчет проекта до обращения в Банк и начала реализации.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Определите свои потребности в финансировании: сумма, ставка, срок, имеющиеся активы для передачи в залог, готовность выступать поручителем.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Обозначьте для себя круг банков в Вашем регионе, составьте «длинный список»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Соберите информацию, определите устраивающие Вас условия.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Отправьте запрос в банки по «длинному списку»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Соберите ответы, определите для себя «короткий список» банков (2-5).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Собирайте документы и отвечайте на вопросы банков.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Получите решения и выберите наиболее удобное для Вас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Cambria" panose="02040503050406030204" pitchFamily="18" charset="0"/>
              </a:rPr>
              <a:t>Помните, если не хватает сил или знаний, есть Консультанты!</a:t>
            </a:r>
          </a:p>
        </p:txBody>
      </p:sp>
      <p:pic>
        <p:nvPicPr>
          <p:cNvPr id="11" name="Picture 4" descr="http://os1.i.ua/3/1/14188609_b6a5f79.jpg">
            <a:extLst>
              <a:ext uri="{FF2B5EF4-FFF2-40B4-BE49-F238E27FC236}">
                <a16:creationId xmlns:a16="http://schemas.microsoft.com/office/drawing/2014/main" id="{8B2A1B23-AF37-4F46-A3C5-B31EC230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8" y="1139157"/>
            <a:ext cx="3709920" cy="23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4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61B1D2-41F6-4356-ACB7-2001531725F5}"/>
              </a:ext>
            </a:extLst>
          </p:cNvPr>
          <p:cNvSpPr txBox="1"/>
          <p:nvPr/>
        </p:nvSpPr>
        <p:spPr>
          <a:xfrm>
            <a:off x="6012611" y="218756"/>
            <a:ext cx="5818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latin typeface="Cambria" panose="02040503050406030204" pitchFamily="18" charset="0"/>
                <a:cs typeface="Arial"/>
              </a:rPr>
              <a:t>Как банк смотрит клиента?</a:t>
            </a:r>
            <a:endParaRPr lang="en-US" sz="25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3868E-72CB-4101-91FD-8F3F9F3A1896}"/>
              </a:ext>
            </a:extLst>
          </p:cNvPr>
          <p:cNvSpPr txBox="1"/>
          <p:nvPr/>
        </p:nvSpPr>
        <p:spPr>
          <a:xfrm>
            <a:off x="3830128" y="998863"/>
            <a:ext cx="8229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900" dirty="0">
                <a:latin typeface="Cambria" panose="02040503050406030204" pitchFamily="18" charset="0"/>
              </a:rPr>
              <a:t>Проверяется юридическая составляющая: документы на компанию, документы на залог, документы на приобретаемые активы, на сделку.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900" dirty="0">
                <a:latin typeface="Cambria" panose="02040503050406030204" pitchFamily="18" charset="0"/>
              </a:rPr>
              <a:t>Залоги оценивают с позиции возможности продать, делают дисконт на судебные издержки, потери во времени и качество оформления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900" dirty="0">
                <a:latin typeface="Cambria" panose="02040503050406030204" pitchFamily="18" charset="0"/>
              </a:rPr>
              <a:t>Проверяют подноготную клиента, наличие нерешенных проблем в судах, с налоговой, с другими кредитными организациями у компании и у собственников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900" dirty="0">
                <a:latin typeface="Cambria" panose="02040503050406030204" pitchFamily="18" charset="0"/>
              </a:rPr>
              <a:t>Проверяют экономику: наличие неликвидных запасов, реальность и наличие отраженных на балансе активов, реальность </a:t>
            </a:r>
            <a:r>
              <a:rPr lang="ru-RU" sz="1900" dirty="0" err="1">
                <a:latin typeface="Cambria" panose="02040503050406030204" pitchFamily="18" charset="0"/>
              </a:rPr>
              <a:t>дебиторки</a:t>
            </a:r>
            <a:r>
              <a:rPr lang="ru-RU" sz="1900" dirty="0">
                <a:latin typeface="Cambria" panose="02040503050406030204" pitchFamily="18" charset="0"/>
              </a:rPr>
              <a:t>. Все выявленное «вычитается» из собственного капитала.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900" dirty="0">
                <a:latin typeface="Cambria" panose="02040503050406030204" pitchFamily="18" charset="0"/>
              </a:rPr>
              <a:t>Проверяют сделку: контрагентов, реальность экономики, потребность в финансировании.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900" dirty="0">
                <a:latin typeface="Cambria" panose="02040503050406030204" pitchFamily="18" charset="0"/>
              </a:rPr>
              <a:t>Выезжает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ru-RU" sz="1900" dirty="0">
                <a:latin typeface="Cambria" panose="02040503050406030204" pitchFamily="18" charset="0"/>
              </a:rPr>
              <a:t>на место и смотрит бизнес клиента</a:t>
            </a:r>
          </a:p>
        </p:txBody>
      </p:sp>
      <p:pic>
        <p:nvPicPr>
          <p:cNvPr id="11" name="Picture 2" descr="http://www.porknetwork.com/sites/protein/files/styles/archive_mobile_retina/public/field/image/focusonprofits61615.JPG?itok=a--ODr8W">
            <a:extLst>
              <a:ext uri="{FF2B5EF4-FFF2-40B4-BE49-F238E27FC236}">
                <a16:creationId xmlns:a16="http://schemas.microsoft.com/office/drawing/2014/main" id="{B9EEC4E7-0806-4645-8FC3-103D4E90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" y="1143910"/>
            <a:ext cx="3383874" cy="40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4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D0E80-2D5D-4DD3-B97B-AD50A2E75B1C}"/>
              </a:ext>
            </a:extLst>
          </p:cNvPr>
          <p:cNvSpPr txBox="1"/>
          <p:nvPr/>
        </p:nvSpPr>
        <p:spPr>
          <a:xfrm>
            <a:off x="6050922" y="56568"/>
            <a:ext cx="581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Как банк смотрит клиента?</a:t>
            </a:r>
            <a:endParaRPr lang="en-US" sz="20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C59A1-824F-4EAE-B40A-ED8F17E1E650}"/>
              </a:ext>
            </a:extLst>
          </p:cNvPr>
          <p:cNvSpPr txBox="1"/>
          <p:nvPr/>
        </p:nvSpPr>
        <p:spPr>
          <a:xfrm>
            <a:off x="4074689" y="563477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Отсутствие выручки равной «0» в отчетности, в любом из анализируемых периодов</a:t>
            </a:r>
            <a:endParaRPr lang="en-US" sz="2000" dirty="0">
              <a:latin typeface="Cambria" panose="02040503050406030204" pitchFamily="18" charset="0"/>
            </a:endParaRPr>
          </a:p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Отсутствие отрицательных чистых активов</a:t>
            </a:r>
            <a:endParaRPr lang="en-US" sz="2000" dirty="0">
              <a:latin typeface="Cambria" panose="02040503050406030204" pitchFamily="18" charset="0"/>
            </a:endParaRPr>
          </a:p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Отсутствие отрицательной динамики финансовых показателей деятельности, которая повлекла снижение чистых активов более чем на 25% от максимального значения</a:t>
            </a:r>
            <a:endParaRPr lang="en-US" sz="2000" dirty="0">
              <a:latin typeface="Cambria" panose="02040503050406030204" pitchFamily="18" charset="0"/>
            </a:endParaRPr>
          </a:p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Собственный капитал имеет положительное значение, </a:t>
            </a:r>
            <a:r>
              <a:rPr lang="ru-RU" sz="2000" u="sng" dirty="0">
                <a:latin typeface="Cambria" panose="02040503050406030204" pitchFamily="18" charset="0"/>
              </a:rPr>
              <a:t>на все анализируемые периоды</a:t>
            </a:r>
            <a:endParaRPr lang="en-US" sz="2000" u="sng" dirty="0">
              <a:latin typeface="Cambria" panose="02040503050406030204" pitchFamily="18" charset="0"/>
            </a:endParaRPr>
          </a:p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Нераспределённая прибыль имеет положительное значение, </a:t>
            </a:r>
            <a:r>
              <a:rPr lang="ru-RU" sz="2000" u="sng" dirty="0">
                <a:latin typeface="Cambria" panose="02040503050406030204" pitchFamily="18" charset="0"/>
              </a:rPr>
              <a:t>на все анализируемые периоды</a:t>
            </a:r>
            <a:endParaRPr lang="en-US" sz="2000" u="sng" dirty="0">
              <a:latin typeface="Cambria" panose="02040503050406030204" pitchFamily="18" charset="0"/>
            </a:endParaRPr>
          </a:p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Динамика выручки за 201</a:t>
            </a:r>
            <a:r>
              <a:rPr lang="en-US" sz="2000" dirty="0">
                <a:latin typeface="Cambria" panose="02040503050406030204" pitchFamily="18" charset="0"/>
              </a:rPr>
              <a:t>7</a:t>
            </a:r>
            <a:r>
              <a:rPr lang="ru-RU" sz="2000" dirty="0">
                <a:latin typeface="Cambria" panose="02040503050406030204" pitchFamily="18" charset="0"/>
              </a:rPr>
              <a:t>г., относительно выручки за 201</a:t>
            </a:r>
            <a:r>
              <a:rPr lang="en-US" sz="2000" dirty="0">
                <a:latin typeface="Cambria" panose="02040503050406030204" pitchFamily="18" charset="0"/>
              </a:rPr>
              <a:t>6 </a:t>
            </a:r>
            <a:r>
              <a:rPr lang="ru-RU" sz="2000" dirty="0">
                <a:latin typeface="Cambria" panose="02040503050406030204" pitchFamily="18" charset="0"/>
              </a:rPr>
              <a:t>г. </a:t>
            </a:r>
            <a:r>
              <a:rPr lang="ru-RU" sz="2000" u="sng" dirty="0">
                <a:latin typeface="Cambria" panose="02040503050406030204" pitchFamily="18" charset="0"/>
              </a:rPr>
              <a:t>Снижение не более 30%</a:t>
            </a:r>
            <a:endParaRPr lang="en-US" sz="2000" u="sng" dirty="0">
              <a:latin typeface="Cambria" panose="02040503050406030204" pitchFamily="18" charset="0"/>
            </a:endParaRPr>
          </a:p>
          <a:p>
            <a:pPr marL="285750" indent="-285750"/>
            <a:r>
              <a:rPr lang="ru-RU" sz="2000" dirty="0">
                <a:latin typeface="Cambria" panose="02040503050406030204" pitchFamily="18" charset="0"/>
              </a:rPr>
              <a:t>- Динамика выручки за 3, 6, 9месяцев 201</a:t>
            </a:r>
            <a:r>
              <a:rPr lang="en-US" sz="2000" dirty="0">
                <a:latin typeface="Cambria" panose="02040503050406030204" pitchFamily="18" charset="0"/>
              </a:rPr>
              <a:t>7 </a:t>
            </a:r>
            <a:r>
              <a:rPr lang="ru-RU" sz="2000" dirty="0">
                <a:latin typeface="Cambria" panose="02040503050406030204" pitchFamily="18" charset="0"/>
              </a:rPr>
              <a:t>г., относительно выручки за аналогичный период 201</a:t>
            </a:r>
            <a:r>
              <a:rPr lang="en-US" sz="2000" dirty="0">
                <a:latin typeface="Cambria" panose="02040503050406030204" pitchFamily="18" charset="0"/>
              </a:rPr>
              <a:t>6 </a:t>
            </a:r>
            <a:r>
              <a:rPr lang="ru-RU" sz="2000" dirty="0">
                <a:latin typeface="Cambria" panose="02040503050406030204" pitchFamily="18" charset="0"/>
              </a:rPr>
              <a:t>г. </a:t>
            </a:r>
            <a:r>
              <a:rPr lang="ru-RU" sz="2000" u="sng" dirty="0">
                <a:latin typeface="Cambria" panose="02040503050406030204" pitchFamily="18" charset="0"/>
              </a:rPr>
              <a:t>Снижение не более 40%</a:t>
            </a:r>
          </a:p>
          <a:p>
            <a:endParaRPr lang="ru-RU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ВАЖНА ПРАВИЛЬНАЯ ФИНАНСОВАЯ ОТЧЕТНОСТЬ!!!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sz="1900" dirty="0">
              <a:latin typeface="Cambria" panose="02040503050406030204" pitchFamily="18" charset="0"/>
            </a:endParaRPr>
          </a:p>
        </p:txBody>
      </p:sp>
      <p:pic>
        <p:nvPicPr>
          <p:cNvPr id="11" name="Picture 2" descr="http://www.incredibleoneenterprises.com/wp-content/uploads/2014/10/puzzle.jpg">
            <a:extLst>
              <a:ext uri="{FF2B5EF4-FFF2-40B4-BE49-F238E27FC236}">
                <a16:creationId xmlns:a16="http://schemas.microsoft.com/office/drawing/2014/main" id="{F56AE8D2-7F81-42FF-8DC5-EE7DD200A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435" r="21418" b="-435"/>
          <a:stretch/>
        </p:blipFill>
        <p:spPr bwMode="auto">
          <a:xfrm>
            <a:off x="0" y="998863"/>
            <a:ext cx="3735239" cy="33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5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276" y="4070648"/>
            <a:ext cx="706945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45462B"/>
                </a:solidFill>
                <a:latin typeface="Wingdings"/>
                <a:cs typeface="Wingdings"/>
              </a:rPr>
              <a:t></a:t>
            </a:r>
            <a:r>
              <a:rPr sz="1800" spc="-20" dirty="0">
                <a:solidFill>
                  <a:srgbClr val="45462B"/>
                </a:solidFill>
                <a:latin typeface="Cambria"/>
                <a:cs typeface="Cambria"/>
              </a:rPr>
              <a:t>Уменьшение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количества игроков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в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связи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с 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удорожанием</a:t>
            </a:r>
            <a:r>
              <a:rPr sz="1800" spc="-10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продукта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5276" y="4381333"/>
            <a:ext cx="72047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00000"/>
              </a:lnSpc>
            </a:pPr>
            <a:r>
              <a:rPr sz="1800" spc="-15" dirty="0">
                <a:solidFill>
                  <a:srgbClr val="45462B"/>
                </a:solidFill>
                <a:latin typeface="Wingdings"/>
                <a:cs typeface="Wingdings"/>
              </a:rPr>
              <a:t></a:t>
            </a:r>
            <a:r>
              <a:rPr lang="ru-RU" spc="-20" dirty="0">
                <a:solidFill>
                  <a:srgbClr val="45462B"/>
                </a:solidFill>
                <a:latin typeface="Cambria"/>
              </a:rPr>
              <a:t>По</a:t>
            </a:r>
            <a:r>
              <a:rPr spc="-20" dirty="0" err="1">
                <a:solidFill>
                  <a:srgbClr val="45462B"/>
                </a:solidFill>
                <a:latin typeface="Cambria"/>
              </a:rPr>
              <a:t>вышение</a:t>
            </a:r>
            <a:r>
              <a:rPr spc="-20" dirty="0">
                <a:solidFill>
                  <a:srgbClr val="45462B"/>
                </a:solidFill>
                <a:latin typeface="Cambria"/>
              </a:rPr>
              <a:t> количества отказов в </a:t>
            </a:r>
            <a:r>
              <a:rPr spc="-20" dirty="0" err="1">
                <a:solidFill>
                  <a:srgbClr val="45462B"/>
                </a:solidFill>
                <a:latin typeface="Cambria"/>
              </a:rPr>
              <a:t>предоставлении</a:t>
            </a:r>
            <a:r>
              <a:rPr spc="-20" dirty="0">
                <a:solidFill>
                  <a:srgbClr val="45462B"/>
                </a:solidFill>
                <a:latin typeface="Cambria"/>
              </a:rPr>
              <a:t> </a:t>
            </a:r>
            <a:r>
              <a:rPr spc="-20" dirty="0" err="1">
                <a:solidFill>
                  <a:srgbClr val="45462B"/>
                </a:solidFill>
                <a:latin typeface="Cambria"/>
              </a:rPr>
              <a:t>продукт</a:t>
            </a:r>
            <a:r>
              <a:rPr lang="ru-RU" spc="-20" dirty="0">
                <a:solidFill>
                  <a:srgbClr val="45462B"/>
                </a:solidFill>
                <a:latin typeface="Cambria"/>
              </a:rPr>
              <a:t>а </a:t>
            </a:r>
          </a:p>
          <a:p>
            <a:pPr marL="12065" marR="5080">
              <a:lnSpc>
                <a:spcPct val="100000"/>
              </a:lnSpc>
            </a:pPr>
            <a:r>
              <a:rPr lang="ru-RU" spc="-20" dirty="0">
                <a:solidFill>
                  <a:srgbClr val="45462B"/>
                </a:solidFill>
                <a:latin typeface="Wingdings"/>
                <a:cs typeface="Wingdings"/>
              </a:rPr>
              <a:t></a:t>
            </a:r>
            <a:r>
              <a:rPr spc="-20" dirty="0" err="1">
                <a:solidFill>
                  <a:srgbClr val="45462B"/>
                </a:solidFill>
                <a:latin typeface="Cambria"/>
              </a:rPr>
              <a:t>Дорого</a:t>
            </a:r>
            <a:r>
              <a:rPr lang="ru-RU" spc="-20" dirty="0">
                <a:solidFill>
                  <a:srgbClr val="45462B"/>
                </a:solidFill>
                <a:latin typeface="Cambria"/>
              </a:rPr>
              <a:t>й</a:t>
            </a:r>
            <a:r>
              <a:rPr spc="-20" dirty="0">
                <a:solidFill>
                  <a:srgbClr val="45462B"/>
                </a:solidFill>
                <a:latin typeface="Cambria"/>
              </a:rPr>
              <a:t> </a:t>
            </a:r>
            <a:r>
              <a:rPr spc="-20" dirty="0" err="1">
                <a:solidFill>
                  <a:srgbClr val="45462B"/>
                </a:solidFill>
                <a:latin typeface="Cambria"/>
              </a:rPr>
              <a:t>механизм</a:t>
            </a:r>
            <a:r>
              <a:rPr spc="-20" dirty="0">
                <a:solidFill>
                  <a:srgbClr val="45462B"/>
                </a:solidFill>
                <a:latin typeface="Cambria"/>
              </a:rPr>
              <a:t> «отложенного платежа» - 1% от суммы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4515">
              <a:lnSpc>
                <a:spcPct val="100000"/>
              </a:lnSpc>
            </a:pPr>
            <a:r>
              <a:rPr spc="-5" dirty="0"/>
              <a:t>Обеспечение </a:t>
            </a:r>
            <a:r>
              <a:rPr spc="-10" dirty="0"/>
              <a:t>участия </a:t>
            </a:r>
            <a:r>
              <a:rPr spc="-5" dirty="0"/>
              <a:t>в </a:t>
            </a:r>
            <a:r>
              <a:rPr spc="-10" dirty="0"/>
              <a:t>закупках на примере ГК</a:t>
            </a:r>
            <a:r>
              <a:rPr spc="220" dirty="0"/>
              <a:t> </a:t>
            </a:r>
            <a:r>
              <a:rPr spc="-35" dirty="0"/>
              <a:t>АВТОДОР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4901" y="721740"/>
            <a:ext cx="113652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Проблема 1 - </a:t>
            </a:r>
            <a:r>
              <a:rPr sz="1800" b="1" spc="-15" dirty="0">
                <a:latin typeface="Cambria"/>
                <a:cs typeface="Cambria"/>
              </a:rPr>
              <a:t>Необходимость </a:t>
            </a:r>
            <a:r>
              <a:rPr sz="1800" b="1" spc="-5" dirty="0">
                <a:latin typeface="Cambria"/>
                <a:cs typeface="Cambria"/>
              </a:rPr>
              <a:t>предоставления денежного </a:t>
            </a:r>
            <a:r>
              <a:rPr sz="1800" b="1" spc="-10" dirty="0">
                <a:latin typeface="Cambria"/>
                <a:cs typeface="Cambria"/>
              </a:rPr>
              <a:t>покрытия/банковской гарантии </a:t>
            </a:r>
            <a:r>
              <a:rPr sz="1800" b="1" dirty="0">
                <a:latin typeface="Cambria"/>
                <a:cs typeface="Cambria"/>
              </a:rPr>
              <a:t>для</a:t>
            </a:r>
            <a:r>
              <a:rPr sz="1800" b="1" spc="21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участия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в </a:t>
            </a:r>
            <a:r>
              <a:rPr sz="1800" b="1" spc="-10" dirty="0">
                <a:latin typeface="Cambria"/>
                <a:cs typeface="Cambria"/>
              </a:rPr>
              <a:t>конкурсе на </a:t>
            </a:r>
            <a:r>
              <a:rPr sz="1800" b="1" spc="-5" dirty="0">
                <a:latin typeface="Cambria"/>
                <a:cs typeface="Cambria"/>
              </a:rPr>
              <a:t>право заключения </a:t>
            </a:r>
            <a:r>
              <a:rPr sz="1800" b="1" spc="-10" dirty="0">
                <a:latin typeface="Cambria"/>
                <a:cs typeface="Cambria"/>
              </a:rPr>
              <a:t>контракта (тендерный</a:t>
            </a:r>
            <a:r>
              <a:rPr sz="1800" b="1" spc="8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кредит/займ).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126" y="4017771"/>
            <a:ext cx="198183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Отсечение 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нед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об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рос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ы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х  игроков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1600" y="3119393"/>
            <a:ext cx="76200" cy="833755"/>
          </a:xfrm>
          <a:custGeom>
            <a:avLst/>
            <a:gdLst/>
            <a:ahLst/>
            <a:cxnLst/>
            <a:rect l="l" t="t" r="r" b="b"/>
            <a:pathLst>
              <a:path w="76200" h="730250">
                <a:moveTo>
                  <a:pt x="31750" y="653669"/>
                </a:moveTo>
                <a:lnTo>
                  <a:pt x="0" y="653669"/>
                </a:lnTo>
                <a:lnTo>
                  <a:pt x="38100" y="729869"/>
                </a:lnTo>
                <a:lnTo>
                  <a:pt x="69850" y="666369"/>
                </a:lnTo>
                <a:lnTo>
                  <a:pt x="31750" y="666369"/>
                </a:lnTo>
                <a:lnTo>
                  <a:pt x="31750" y="653669"/>
                </a:lnTo>
                <a:close/>
              </a:path>
              <a:path w="76200" h="730250">
                <a:moveTo>
                  <a:pt x="44450" y="0"/>
                </a:moveTo>
                <a:lnTo>
                  <a:pt x="31750" y="0"/>
                </a:lnTo>
                <a:lnTo>
                  <a:pt x="31750" y="666369"/>
                </a:lnTo>
                <a:lnTo>
                  <a:pt x="44450" y="666369"/>
                </a:lnTo>
                <a:lnTo>
                  <a:pt x="44450" y="0"/>
                </a:lnTo>
                <a:close/>
              </a:path>
              <a:path w="76200" h="730250">
                <a:moveTo>
                  <a:pt x="76200" y="653669"/>
                </a:moveTo>
                <a:lnTo>
                  <a:pt x="44450" y="653669"/>
                </a:lnTo>
                <a:lnTo>
                  <a:pt x="44450" y="666369"/>
                </a:lnTo>
                <a:lnTo>
                  <a:pt x="69850" y="666369"/>
                </a:lnTo>
                <a:lnTo>
                  <a:pt x="76200" y="653669"/>
                </a:lnTo>
                <a:close/>
              </a:path>
            </a:pathLst>
          </a:custGeom>
          <a:solidFill>
            <a:srgbClr val="5B9BD4"/>
          </a:solid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1163" y="6086208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6171" y="6093853"/>
            <a:ext cx="2922651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059" y="5738583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4F0762-DECC-4BFF-88A3-4CEBF9925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BF2B3C-0EEC-4B78-94C1-E7ABE031C3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9" y="1573525"/>
            <a:ext cx="1431502" cy="1431502"/>
          </a:xfrm>
          <a:prstGeom prst="rect">
            <a:avLst/>
          </a:prstGeom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830BB02B-8A64-4F2A-9DFA-C8D96C498341}"/>
              </a:ext>
            </a:extLst>
          </p:cNvPr>
          <p:cNvSpPr/>
          <p:nvPr/>
        </p:nvSpPr>
        <p:spPr>
          <a:xfrm>
            <a:off x="7573751" y="3016515"/>
            <a:ext cx="76200" cy="1001255"/>
          </a:xfrm>
          <a:custGeom>
            <a:avLst/>
            <a:gdLst/>
            <a:ahLst/>
            <a:cxnLst/>
            <a:rect l="l" t="t" r="r" b="b"/>
            <a:pathLst>
              <a:path w="76200" h="730250">
                <a:moveTo>
                  <a:pt x="31750" y="653669"/>
                </a:moveTo>
                <a:lnTo>
                  <a:pt x="0" y="653669"/>
                </a:lnTo>
                <a:lnTo>
                  <a:pt x="38100" y="729869"/>
                </a:lnTo>
                <a:lnTo>
                  <a:pt x="69850" y="666369"/>
                </a:lnTo>
                <a:lnTo>
                  <a:pt x="31750" y="666369"/>
                </a:lnTo>
                <a:lnTo>
                  <a:pt x="31750" y="653669"/>
                </a:lnTo>
                <a:close/>
              </a:path>
              <a:path w="76200" h="730250">
                <a:moveTo>
                  <a:pt x="44450" y="0"/>
                </a:moveTo>
                <a:lnTo>
                  <a:pt x="31750" y="0"/>
                </a:lnTo>
                <a:lnTo>
                  <a:pt x="31750" y="666369"/>
                </a:lnTo>
                <a:lnTo>
                  <a:pt x="44450" y="666369"/>
                </a:lnTo>
                <a:lnTo>
                  <a:pt x="44450" y="0"/>
                </a:lnTo>
                <a:close/>
              </a:path>
              <a:path w="76200" h="730250">
                <a:moveTo>
                  <a:pt x="76200" y="653669"/>
                </a:moveTo>
                <a:lnTo>
                  <a:pt x="44450" y="653669"/>
                </a:lnTo>
                <a:lnTo>
                  <a:pt x="44450" y="666369"/>
                </a:lnTo>
                <a:lnTo>
                  <a:pt x="69850" y="666369"/>
                </a:lnTo>
                <a:lnTo>
                  <a:pt x="76200" y="653669"/>
                </a:lnTo>
                <a:close/>
              </a:path>
            </a:pathLst>
          </a:custGeom>
          <a:solidFill>
            <a:srgbClr val="5B9BD4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7777EA-A6A1-467A-9A4A-012490955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452481"/>
            <a:ext cx="1431502" cy="14315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D251E-4102-47BB-A3DE-2FE7DAFB397A}"/>
              </a:ext>
            </a:extLst>
          </p:cNvPr>
          <p:cNvSpPr txBox="1"/>
          <p:nvPr/>
        </p:nvSpPr>
        <p:spPr>
          <a:xfrm>
            <a:off x="6179874" y="52363"/>
            <a:ext cx="581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anose="02040503050406030204" pitchFamily="18" charset="0"/>
                <a:cs typeface="Arial"/>
              </a:rPr>
              <a:t>Пример «хорошего» баланса</a:t>
            </a:r>
            <a:endParaRPr lang="en-US" sz="2000" b="1" dirty="0">
              <a:latin typeface="Cambria" panose="02040503050406030204" pitchFamily="18" charset="0"/>
              <a:cs typeface="Arial"/>
            </a:endParaRPr>
          </a:p>
        </p:txBody>
      </p:sp>
      <p:pic>
        <p:nvPicPr>
          <p:cNvPr id="14" name="Рисунок 5">
            <a:extLst>
              <a:ext uri="{FF2B5EF4-FFF2-40B4-BE49-F238E27FC236}">
                <a16:creationId xmlns:a16="http://schemas.microsoft.com/office/drawing/2014/main" id="{D3E5D6D8-97EE-4F40-B741-668F80AB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1" t="16338" r="15768" b="1964"/>
          <a:stretch>
            <a:fillRect/>
          </a:stretch>
        </p:blipFill>
        <p:spPr bwMode="auto">
          <a:xfrm>
            <a:off x="3779715" y="1838217"/>
            <a:ext cx="30162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>
            <a:extLst>
              <a:ext uri="{FF2B5EF4-FFF2-40B4-BE49-F238E27FC236}">
                <a16:creationId xmlns:a16="http://schemas.microsoft.com/office/drawing/2014/main" id="{0E565F82-D9BD-4F58-A930-310ADFB1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15620" r="15260" b="4951"/>
          <a:stretch>
            <a:fillRect/>
          </a:stretch>
        </p:blipFill>
        <p:spPr bwMode="auto">
          <a:xfrm>
            <a:off x="7872291" y="1920766"/>
            <a:ext cx="29956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A6D7427-28D5-4E69-BBB9-D6454D71055D}"/>
              </a:ext>
            </a:extLst>
          </p:cNvPr>
          <p:cNvSpPr/>
          <p:nvPr/>
        </p:nvSpPr>
        <p:spPr>
          <a:xfrm>
            <a:off x="5589465" y="4068654"/>
            <a:ext cx="395288" cy="180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2B973E-3990-4B48-9B49-BA5F471E036F}"/>
              </a:ext>
            </a:extLst>
          </p:cNvPr>
          <p:cNvSpPr/>
          <p:nvPr/>
        </p:nvSpPr>
        <p:spPr>
          <a:xfrm>
            <a:off x="2510287" y="1023033"/>
            <a:ext cx="2876034" cy="925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>
                <a:solidFill>
                  <a:schemeClr val="tx1"/>
                </a:solidFill>
                <a:cs typeface="Arial" pitchFamily="34" charset="0"/>
              </a:rPr>
              <a:t>Наличие ОС говорит о том, что у предприятия есть материально-технические средства для исполнения контракта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084DF53-B6A1-4733-BF7B-4CC5DF5DA268}"/>
              </a:ext>
            </a:extLst>
          </p:cNvPr>
          <p:cNvCxnSpPr>
            <a:stCxn id="17" idx="3"/>
          </p:cNvCxnSpPr>
          <p:nvPr/>
        </p:nvCxnSpPr>
        <p:spPr>
          <a:xfrm>
            <a:off x="5386321" y="1485790"/>
            <a:ext cx="377769" cy="12017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591AD7A-7997-48E5-9622-0F7CAFDFFD68}"/>
              </a:ext>
            </a:extLst>
          </p:cNvPr>
          <p:cNvSpPr/>
          <p:nvPr/>
        </p:nvSpPr>
        <p:spPr>
          <a:xfrm>
            <a:off x="402707" y="2079437"/>
            <a:ext cx="2290640" cy="12557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cs typeface="Arial" pitchFamily="34" charset="0"/>
              </a:rPr>
              <a:t>Наличие Запасов говорит о том, что у предприятия есть ТМЦ для исполнения контракта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8FCB5F-C1C0-4290-A3D7-A0414B11CF8C}"/>
              </a:ext>
            </a:extLst>
          </p:cNvPr>
          <p:cNvSpPr/>
          <p:nvPr/>
        </p:nvSpPr>
        <p:spPr>
          <a:xfrm>
            <a:off x="793630" y="3552717"/>
            <a:ext cx="2930523" cy="13541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>
                <a:solidFill>
                  <a:schemeClr val="tx1"/>
                </a:solidFill>
                <a:cs typeface="Arial" pitchFamily="34" charset="0"/>
              </a:rPr>
              <a:t>Наличие ДтЗ  позволяет судить о наличии у предприятия оборотых средств для исполнения контракта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348D9B-2479-42AB-B0BF-F32828C9DF0C}"/>
              </a:ext>
            </a:extLst>
          </p:cNvPr>
          <p:cNvSpPr/>
          <p:nvPr/>
        </p:nvSpPr>
        <p:spPr>
          <a:xfrm>
            <a:off x="4502989" y="4997342"/>
            <a:ext cx="2786689" cy="7016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cs typeface="Arial" pitchFamily="34" charset="0"/>
              </a:rPr>
              <a:t>Положительный момент: Текущие активы (1200) выше Текущих обязательств (1500)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C7FBF2D-48D0-4D04-BC94-0B938234A66D}"/>
              </a:ext>
            </a:extLst>
          </p:cNvPr>
          <p:cNvSpPr/>
          <p:nvPr/>
        </p:nvSpPr>
        <p:spPr>
          <a:xfrm>
            <a:off x="6179874" y="1146065"/>
            <a:ext cx="2717888" cy="534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>
                <a:solidFill>
                  <a:schemeClr val="tx1"/>
                </a:solidFill>
                <a:cs typeface="Arial" pitchFamily="34" charset="0"/>
              </a:rPr>
              <a:t>Положительное значение Собственного капитала (1300)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2AC28CB-8123-4373-A5BF-729A797FE087}"/>
              </a:ext>
            </a:extLst>
          </p:cNvPr>
          <p:cNvCxnSpPr>
            <a:endCxn id="21" idx="0"/>
          </p:cNvCxnSpPr>
          <p:nvPr/>
        </p:nvCxnSpPr>
        <p:spPr>
          <a:xfrm>
            <a:off x="5754565" y="4244867"/>
            <a:ext cx="141769" cy="7524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DD37232-2073-4C9B-8734-91E919098219}"/>
              </a:ext>
            </a:extLst>
          </p:cNvPr>
          <p:cNvCxnSpPr>
            <a:endCxn id="21" idx="0"/>
          </p:cNvCxnSpPr>
          <p:nvPr/>
        </p:nvCxnSpPr>
        <p:spPr>
          <a:xfrm flipH="1">
            <a:off x="5896334" y="4435367"/>
            <a:ext cx="3947632" cy="5619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B13DB77-0E18-4950-8AFC-6952AE675737}"/>
              </a:ext>
            </a:extLst>
          </p:cNvPr>
          <p:cNvCxnSpPr>
            <a:stCxn id="19" idx="3"/>
          </p:cNvCxnSpPr>
          <p:nvPr/>
        </p:nvCxnSpPr>
        <p:spPr>
          <a:xfrm>
            <a:off x="2693347" y="2707293"/>
            <a:ext cx="3016249" cy="9909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AAE051B-1BA2-440C-BA70-5BA863532D4F}"/>
              </a:ext>
            </a:extLst>
          </p:cNvPr>
          <p:cNvCxnSpPr>
            <a:stCxn id="20" idx="3"/>
          </p:cNvCxnSpPr>
          <p:nvPr/>
        </p:nvCxnSpPr>
        <p:spPr>
          <a:xfrm flipV="1">
            <a:off x="3724153" y="3716228"/>
            <a:ext cx="1841500" cy="5135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2B7D986-5288-47EB-A42F-1DD42F536A49}"/>
              </a:ext>
            </a:extLst>
          </p:cNvPr>
          <p:cNvCxnSpPr>
            <a:stCxn id="40" idx="2"/>
          </p:cNvCxnSpPr>
          <p:nvPr/>
        </p:nvCxnSpPr>
        <p:spPr>
          <a:xfrm flipH="1">
            <a:off x="10498347" y="1750284"/>
            <a:ext cx="14904" cy="12928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F1EAB252-EA41-492B-B804-EAFC7E964D08}"/>
              </a:ext>
            </a:extLst>
          </p:cNvPr>
          <p:cNvSpPr/>
          <p:nvPr/>
        </p:nvSpPr>
        <p:spPr>
          <a:xfrm>
            <a:off x="5565654" y="3630503"/>
            <a:ext cx="1150937" cy="177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60CE3FF-D412-44C9-A032-79E83733B284}"/>
              </a:ext>
            </a:extLst>
          </p:cNvPr>
          <p:cNvSpPr/>
          <p:nvPr/>
        </p:nvSpPr>
        <p:spPr>
          <a:xfrm>
            <a:off x="8039819" y="4975117"/>
            <a:ext cx="3200400" cy="11398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cs typeface="Arial" pitchFamily="34" charset="0"/>
              </a:rPr>
              <a:t>Положительный момент: Снижение </a:t>
            </a:r>
            <a:r>
              <a:rPr lang="ru-RU" sz="1500" dirty="0" err="1">
                <a:solidFill>
                  <a:schemeClr val="tx1"/>
                </a:solidFill>
                <a:cs typeface="Arial" pitchFamily="34" charset="0"/>
              </a:rPr>
              <a:t>ДтЗ</a:t>
            </a:r>
            <a:r>
              <a:rPr lang="ru-RU" sz="1500" dirty="0">
                <a:solidFill>
                  <a:schemeClr val="tx1"/>
                </a:solidFill>
                <a:cs typeface="Arial" pitchFamily="34" charset="0"/>
              </a:rPr>
              <a:t> и </a:t>
            </a:r>
            <a:r>
              <a:rPr lang="ru-RU" sz="1500" dirty="0" err="1">
                <a:solidFill>
                  <a:schemeClr val="tx1"/>
                </a:solidFill>
                <a:cs typeface="Arial" pitchFamily="34" charset="0"/>
              </a:rPr>
              <a:t>КтЗ</a:t>
            </a:r>
            <a:r>
              <a:rPr lang="ru-RU" sz="1500" dirty="0">
                <a:solidFill>
                  <a:schemeClr val="tx1"/>
                </a:solidFill>
                <a:cs typeface="Arial" pitchFamily="34" charset="0"/>
              </a:rPr>
              <a:t> – с компанией рассчитываются Заказчики, а она исполняет обязательства перед Поставщиками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46E2C29-3C93-4F22-80DF-1A398B8B3688}"/>
              </a:ext>
            </a:extLst>
          </p:cNvPr>
          <p:cNvSpPr/>
          <p:nvPr/>
        </p:nvSpPr>
        <p:spPr>
          <a:xfrm>
            <a:off x="9645529" y="3941654"/>
            <a:ext cx="1152525" cy="1428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C3EB3BD-EDB4-4F6F-BE79-5AD146F40A50}"/>
              </a:ext>
            </a:extLst>
          </p:cNvPr>
          <p:cNvCxnSpPr>
            <a:stCxn id="35" idx="0"/>
            <a:endCxn id="34" idx="4"/>
          </p:cNvCxnSpPr>
          <p:nvPr/>
        </p:nvCxnSpPr>
        <p:spPr>
          <a:xfrm flipH="1" flipV="1">
            <a:off x="6141123" y="3808303"/>
            <a:ext cx="3498896" cy="11668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1F6D7FF9-7399-44E5-AA57-BABC66E077C1}"/>
              </a:ext>
            </a:extLst>
          </p:cNvPr>
          <p:cNvSpPr/>
          <p:nvPr/>
        </p:nvSpPr>
        <p:spPr>
          <a:xfrm>
            <a:off x="9645529" y="3055829"/>
            <a:ext cx="1152525" cy="1428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EF49229-BA0C-43BA-8A4F-6A77815C5221}"/>
              </a:ext>
            </a:extLst>
          </p:cNvPr>
          <p:cNvSpPr/>
          <p:nvPr/>
        </p:nvSpPr>
        <p:spPr>
          <a:xfrm>
            <a:off x="9645529" y="3043129"/>
            <a:ext cx="395287" cy="2714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B20844F-4888-4505-86AD-16E3832649A9}"/>
              </a:ext>
            </a:extLst>
          </p:cNvPr>
          <p:cNvSpPr/>
          <p:nvPr/>
        </p:nvSpPr>
        <p:spPr>
          <a:xfrm>
            <a:off x="8897762" y="670784"/>
            <a:ext cx="3230978" cy="10795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>
                <a:solidFill>
                  <a:schemeClr val="tx1"/>
                </a:solidFill>
                <a:cs typeface="Arial" pitchFamily="34" charset="0"/>
              </a:rPr>
              <a:t>Положительный момент: рост Нераспределённой прибыли (1370) – свидетельствует о наличии прибыли на протяжении нескольких отчётных периодов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AAD79D1-2ED1-4B55-A45E-B352CBBED94B}"/>
              </a:ext>
            </a:extLst>
          </p:cNvPr>
          <p:cNvCxnSpPr>
            <a:stCxn id="39" idx="0"/>
            <a:endCxn id="22" idx="2"/>
          </p:cNvCxnSpPr>
          <p:nvPr/>
        </p:nvCxnSpPr>
        <p:spPr>
          <a:xfrm flipH="1" flipV="1">
            <a:off x="7538818" y="1681053"/>
            <a:ext cx="2304355" cy="1362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F8AC1118-2A66-428B-8097-35F5A500CDCB}"/>
              </a:ext>
            </a:extLst>
          </p:cNvPr>
          <p:cNvSpPr/>
          <p:nvPr/>
        </p:nvSpPr>
        <p:spPr>
          <a:xfrm>
            <a:off x="5537078" y="2689304"/>
            <a:ext cx="395287" cy="1824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81162BBE-8085-47E8-90DF-960677A7F2EF}"/>
              </a:ext>
            </a:extLst>
          </p:cNvPr>
          <p:cNvSpPr/>
          <p:nvPr/>
        </p:nvSpPr>
        <p:spPr>
          <a:xfrm>
            <a:off x="5589465" y="3417244"/>
            <a:ext cx="395287" cy="180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ym typeface="Arial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A47A801-557E-486B-8E32-DA83A66EDFB1}"/>
              </a:ext>
            </a:extLst>
          </p:cNvPr>
          <p:cNvCxnSpPr/>
          <p:nvPr/>
        </p:nvCxnSpPr>
        <p:spPr>
          <a:xfrm flipH="1">
            <a:off x="9647624" y="4079270"/>
            <a:ext cx="983742" cy="9115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pic>
        <p:nvPicPr>
          <p:cNvPr id="9" name="Picture 2" descr="http://energysmi.ru/uploads/posts/2016-09/thumbs/14741880322foto.jpeg">
            <a:extLst>
              <a:ext uri="{FF2B5EF4-FFF2-40B4-BE49-F238E27FC236}">
                <a16:creationId xmlns:a16="http://schemas.microsoft.com/office/drawing/2014/main" id="{E210CB79-A911-4121-95FF-AC86A88C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8" y="1214570"/>
            <a:ext cx="3559951" cy="23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1CA7A-13CE-4BC7-B051-8CD12805EADD}"/>
              </a:ext>
            </a:extLst>
          </p:cNvPr>
          <p:cNvSpPr txBox="1"/>
          <p:nvPr/>
        </p:nvSpPr>
        <p:spPr>
          <a:xfrm>
            <a:off x="6012611" y="218756"/>
            <a:ext cx="5818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latin typeface="Cambria" panose="02040503050406030204" pitchFamily="18" charset="0"/>
                <a:cs typeface="Arial"/>
              </a:rPr>
              <a:t>Как «добежать» до кредита?</a:t>
            </a:r>
            <a:endParaRPr lang="en-US" sz="2500" b="1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14B6E-EB10-44D9-99A4-8640328D9656}"/>
              </a:ext>
            </a:extLst>
          </p:cNvPr>
          <p:cNvSpPr txBox="1"/>
          <p:nvPr/>
        </p:nvSpPr>
        <p:spPr>
          <a:xfrm>
            <a:off x="3842192" y="512376"/>
            <a:ext cx="82296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Запаситесь терпением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Не кладите яйца в </a:t>
            </a:r>
            <a:r>
              <a:rPr lang="ru-RU" strike="sngStrike" dirty="0">
                <a:latin typeface="Cambria" panose="02040503050406030204" pitchFamily="18" charset="0"/>
              </a:rPr>
              <a:t>один банк</a:t>
            </a:r>
            <a:r>
              <a:rPr lang="ru-RU" dirty="0">
                <a:latin typeface="Cambria" panose="02040503050406030204" pitchFamily="18" charset="0"/>
              </a:rPr>
              <a:t> одну корзину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Узнайте как можно больше о мерах государственной поддержки. Они с каждым годом становятся шире и доступнее.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Старайтесь не переборщить с «оптимизацией» налогов, это рассматривается банком как риск, да и отчетность выглядит непривлекательно.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Правильно формируйте отчетность, не забывайте учитывать на балансе Вашу интеллектуальную собственность, она увеличит Ваш капитал и сделает компанию более финансово привлекательной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Если у Вас не хватает времени или знаний, не бойтесь обращаться к консультантам. Они сэкономят Ваше время и, в конечном итоге, деньги!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Не отставайте от времени, получите электронную подпись, вы сможете общаться с банками и подавать документы не выходя из офиса.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Воспользуйтесь возможностью сообществ предпринимателей, они для этого и существуют!</a:t>
            </a:r>
          </a:p>
        </p:txBody>
      </p:sp>
    </p:spTree>
    <p:extLst>
      <p:ext uri="{BB962C8B-B14F-4D97-AF65-F5344CB8AC3E}">
        <p14:creationId xmlns:p14="http://schemas.microsoft.com/office/powerpoint/2010/main" val="30952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58FF8E5-795E-47EC-9E9C-2E7B9D2F301C}"/>
              </a:ext>
            </a:extLst>
          </p:cNvPr>
          <p:cNvSpPr txBox="1"/>
          <p:nvPr/>
        </p:nvSpPr>
        <p:spPr>
          <a:xfrm>
            <a:off x="3863439" y="110844"/>
            <a:ext cx="8260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Кто мы? Учредители</a:t>
            </a: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50E1143-BABF-4F94-A669-D89D9650E9FC}"/>
              </a:ext>
            </a:extLst>
          </p:cNvPr>
          <p:cNvSpPr/>
          <p:nvPr/>
        </p:nvSpPr>
        <p:spPr>
          <a:xfrm>
            <a:off x="1251678" y="854192"/>
            <a:ext cx="2922650" cy="566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ABD6F06C-E3B5-47BC-8962-D21AAC441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3606" y="2101953"/>
            <a:ext cx="607949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30" dirty="0">
                <a:solidFill>
                  <a:srgbClr val="002060"/>
                </a:solidFill>
                <a:latin typeface="Cambria" pitchFamily="18" charset="0"/>
                <a:cs typeface="Arial"/>
              </a:rPr>
              <a:t>АНО </a:t>
            </a:r>
            <a:r>
              <a:rPr spc="-5" dirty="0">
                <a:solidFill>
                  <a:srgbClr val="002060"/>
                </a:solidFill>
                <a:latin typeface="Cambria" pitchFamily="18" charset="0"/>
                <a:cs typeface="Arial"/>
              </a:rPr>
              <a:t>«Ц</a:t>
            </a:r>
            <a:r>
              <a:rPr lang="ru-RU" spc="-5" dirty="0">
                <a:solidFill>
                  <a:srgbClr val="002060"/>
                </a:solidFill>
                <a:latin typeface="Cambria" pitchFamily="18" charset="0"/>
                <a:cs typeface="Arial"/>
              </a:rPr>
              <a:t>ФКП</a:t>
            </a:r>
            <a:r>
              <a:rPr spc="-5" dirty="0">
                <a:solidFill>
                  <a:srgbClr val="002060"/>
                </a:solidFill>
                <a:latin typeface="Cambria" pitchFamily="18" charset="0"/>
                <a:cs typeface="Arial"/>
              </a:rPr>
              <a:t>»</a:t>
            </a: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24F2677C-E955-49FD-824C-304328324121}"/>
              </a:ext>
            </a:extLst>
          </p:cNvPr>
          <p:cNvSpPr/>
          <p:nvPr/>
        </p:nvSpPr>
        <p:spPr>
          <a:xfrm>
            <a:off x="7645656" y="846957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358F5D3-9C5A-4370-B1A8-D4C55BE74D95}"/>
              </a:ext>
            </a:extLst>
          </p:cNvPr>
          <p:cNvSpPr/>
          <p:nvPr/>
        </p:nvSpPr>
        <p:spPr>
          <a:xfrm rot="5400000">
            <a:off x="5652726" y="1241483"/>
            <a:ext cx="352337" cy="1208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DB069AB-4B6F-4AD2-9B82-E629C9CFD858}"/>
              </a:ext>
            </a:extLst>
          </p:cNvPr>
          <p:cNvSpPr/>
          <p:nvPr/>
        </p:nvSpPr>
        <p:spPr>
          <a:xfrm>
            <a:off x="5294877" y="743414"/>
            <a:ext cx="1091595" cy="99553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50/50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FF4D70F-3284-4EC2-8E99-E22CD9E7344D}"/>
              </a:ext>
            </a:extLst>
          </p:cNvPr>
          <p:cNvSpPr/>
          <p:nvPr/>
        </p:nvSpPr>
        <p:spPr>
          <a:xfrm rot="10800000">
            <a:off x="6433245" y="948208"/>
            <a:ext cx="1092307" cy="458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D7F0CDE2-1486-4148-A772-0D2E251CA899}"/>
              </a:ext>
            </a:extLst>
          </p:cNvPr>
          <p:cNvSpPr/>
          <p:nvPr/>
        </p:nvSpPr>
        <p:spPr>
          <a:xfrm>
            <a:off x="4151784" y="908720"/>
            <a:ext cx="1092307" cy="458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B3F9E35-B8BB-4EB2-A76C-DF5C05887622}"/>
              </a:ext>
            </a:extLst>
          </p:cNvPr>
          <p:cNvSpPr txBox="1"/>
          <p:nvPr/>
        </p:nvSpPr>
        <p:spPr>
          <a:xfrm>
            <a:off x="158360" y="1960578"/>
            <a:ext cx="5194953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buClr>
                <a:srgbClr val="00AF50"/>
              </a:buClr>
              <a:buSzPct val="84375"/>
              <a:buFont typeface="Wingdings"/>
              <a:buChar char=""/>
              <a:tabLst>
                <a:tab pos="357505" algn="l"/>
              </a:tabLst>
            </a:pPr>
            <a:endParaRPr sz="1600" dirty="0">
              <a:latin typeface="Cambria" pitchFamily="18" charset="0"/>
              <a:cs typeface="Arial"/>
            </a:endParaRPr>
          </a:p>
          <a:p>
            <a:pPr marL="12700" lvl="0">
              <a:tabLst>
                <a:tab pos="949960" algn="l"/>
                <a:tab pos="1187450" algn="l"/>
                <a:tab pos="2486660" algn="l"/>
                <a:tab pos="3830954" algn="l"/>
              </a:tabLst>
            </a:pPr>
            <a:r>
              <a:rPr lang="ru-RU" sz="1600" u="heavy" spc="-390" dirty="0">
                <a:solidFill>
                  <a:prstClr val="black"/>
                </a:solidFill>
                <a:latin typeface="Cambria" pitchFamily="18" charset="0"/>
                <a:cs typeface="Times New Roman"/>
              </a:rPr>
              <a:t> </a:t>
            </a:r>
          </a:p>
          <a:p>
            <a:pPr marL="12700" lvl="0">
              <a:tabLst>
                <a:tab pos="949960" algn="l"/>
                <a:tab pos="1187450" algn="l"/>
                <a:tab pos="2486660" algn="l"/>
                <a:tab pos="3830954" algn="l"/>
              </a:tabLst>
            </a:pPr>
            <a:r>
              <a:rPr lang="ru-RU" sz="1600" b="1" u="heavy" spc="30" dirty="0">
                <a:solidFill>
                  <a:prstClr val="black"/>
                </a:solidFill>
                <a:latin typeface="Cambria" pitchFamily="18" charset="0"/>
                <a:cs typeface="Arial"/>
              </a:rPr>
              <a:t>М</a:t>
            </a:r>
            <a:r>
              <a:rPr lang="ru-RU" sz="1600" b="1" u="heavy" dirty="0">
                <a:solidFill>
                  <a:prstClr val="black"/>
                </a:solidFill>
                <a:latin typeface="Cambria" pitchFamily="18" charset="0"/>
                <a:cs typeface="Arial"/>
              </a:rPr>
              <a:t>и</a:t>
            </a:r>
            <a:r>
              <a:rPr lang="ru-RU" sz="1600" b="1" u="heavy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сс</a:t>
            </a:r>
            <a:r>
              <a:rPr lang="ru-RU" sz="1600" b="1" u="heavy" dirty="0">
                <a:solidFill>
                  <a:prstClr val="black"/>
                </a:solidFill>
                <a:latin typeface="Cambria" pitchFamily="18" charset="0"/>
                <a:cs typeface="Arial"/>
              </a:rPr>
              <a:t>ия</a:t>
            </a:r>
            <a:r>
              <a:rPr lang="ru-RU" sz="1600" b="1" dirty="0">
                <a:solidFill>
                  <a:prstClr val="black"/>
                </a:solidFill>
                <a:latin typeface="Cambria" pitchFamily="18" charset="0"/>
                <a:cs typeface="Arial"/>
              </a:rPr>
              <a:t>	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-	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П</a:t>
            </a:r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о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в</a:t>
            </a:r>
            <a:r>
              <a:rPr lang="ru-RU" sz="1600" spc="-25" dirty="0">
                <a:solidFill>
                  <a:prstClr val="black"/>
                </a:solidFill>
                <a:latin typeface="Cambria" pitchFamily="18" charset="0"/>
                <a:cs typeface="Arial"/>
              </a:rPr>
              <a:t>ы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ш</a:t>
            </a:r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е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н</a:t>
            </a:r>
            <a:r>
              <a:rPr lang="ru-RU" sz="16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и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е	д</a:t>
            </a:r>
            <a:r>
              <a:rPr lang="ru-RU" sz="1600" spc="-35" dirty="0">
                <a:solidFill>
                  <a:prstClr val="black"/>
                </a:solidFill>
                <a:latin typeface="Cambria" pitchFamily="18" charset="0"/>
                <a:cs typeface="Arial"/>
              </a:rPr>
              <a:t>о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с</a:t>
            </a:r>
            <a:r>
              <a:rPr lang="ru-RU" sz="1600" spc="30" dirty="0">
                <a:solidFill>
                  <a:prstClr val="black"/>
                </a:solidFill>
                <a:latin typeface="Cambria" pitchFamily="18" charset="0"/>
                <a:cs typeface="Arial"/>
              </a:rPr>
              <a:t>т</a:t>
            </a:r>
            <a:r>
              <a:rPr lang="ru-RU" sz="16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у</a:t>
            </a:r>
            <a:r>
              <a:rPr lang="ru-RU" sz="1600" spc="-30" dirty="0">
                <a:solidFill>
                  <a:prstClr val="black"/>
                </a:solidFill>
                <a:latin typeface="Cambria" pitchFamily="18" charset="0"/>
                <a:cs typeface="Arial"/>
              </a:rPr>
              <a:t>п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н</a:t>
            </a:r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о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сти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	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ф</a:t>
            </a:r>
            <a:r>
              <a:rPr lang="ru-RU" sz="16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и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н</a:t>
            </a:r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а</a:t>
            </a:r>
            <a:r>
              <a:rPr lang="ru-RU" sz="1600" spc="-25" dirty="0">
                <a:solidFill>
                  <a:prstClr val="black"/>
                </a:solidFill>
                <a:latin typeface="Cambria" pitchFamily="18" charset="0"/>
                <a:cs typeface="Arial"/>
              </a:rPr>
              <a:t>н</a:t>
            </a:r>
            <a:r>
              <a:rPr lang="ru-RU" sz="1600" spc="30" dirty="0">
                <a:solidFill>
                  <a:prstClr val="black"/>
                </a:solidFill>
                <a:latin typeface="Cambria" pitchFamily="18" charset="0"/>
                <a:cs typeface="Arial"/>
              </a:rPr>
              <a:t>с</a:t>
            </a:r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о</a:t>
            </a:r>
            <a:r>
              <a:rPr lang="ru-RU" sz="16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в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ых</a:t>
            </a:r>
            <a:endParaRPr lang="ru-RU" sz="1600" dirty="0">
              <a:solidFill>
                <a:prstClr val="black"/>
              </a:solidFill>
              <a:latin typeface="Cambria" pitchFamily="18" charset="0"/>
              <a:cs typeface="Arial"/>
            </a:endParaRPr>
          </a:p>
          <a:p>
            <a:pPr marL="13970" lvl="0"/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инструментов 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для </a:t>
            </a:r>
            <a:r>
              <a:rPr lang="ru-RU" sz="1600" spc="-10" dirty="0">
                <a:solidFill>
                  <a:prstClr val="black"/>
                </a:solidFill>
                <a:latin typeface="Cambria" pitchFamily="18" charset="0"/>
                <a:cs typeface="Arial"/>
              </a:rPr>
              <a:t>предпринимателей </a:t>
            </a: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в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  <a:cs typeface="Arial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Cambria" pitchFamily="18" charset="0"/>
                <a:cs typeface="Arial"/>
              </a:rPr>
              <a:t>РФ:</a:t>
            </a:r>
            <a:r>
              <a:rPr lang="ru-RU" sz="1600" u="heavy" spc="-390" dirty="0">
                <a:solidFill>
                  <a:prstClr val="black"/>
                </a:solidFill>
                <a:latin typeface="Cambria" pitchFamily="18" charset="0"/>
                <a:cs typeface="Times New Roman"/>
              </a:rPr>
              <a:t> </a:t>
            </a:r>
            <a:endParaRPr lang="ru-RU" sz="2150" dirty="0">
              <a:latin typeface="Cambria" pitchFamily="18" charset="0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SzPct val="84375"/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lang="ru-RU" sz="1600" dirty="0">
                <a:latin typeface="Cambria" pitchFamily="18" charset="0"/>
                <a:cs typeface="Arial"/>
              </a:rPr>
              <a:t>Банковские</a:t>
            </a:r>
            <a:r>
              <a:rPr lang="ru-RU" sz="1600" spc="-105" dirty="0">
                <a:latin typeface="Cambria" pitchFamily="18" charset="0"/>
                <a:cs typeface="Arial"/>
              </a:rPr>
              <a:t> </a:t>
            </a:r>
            <a:r>
              <a:rPr lang="ru-RU" sz="1600" spc="-5" dirty="0">
                <a:latin typeface="Cambria" pitchFamily="18" charset="0"/>
                <a:cs typeface="Arial"/>
              </a:rPr>
              <a:t>гарантии;</a:t>
            </a: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SzPct val="84375"/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spc="-5" dirty="0" err="1">
                <a:latin typeface="Cambria" pitchFamily="18" charset="0"/>
                <a:cs typeface="Arial"/>
              </a:rPr>
              <a:t>Кредиты</a:t>
            </a:r>
            <a:r>
              <a:rPr lang="ru-RU" sz="1600" spc="-5" dirty="0">
                <a:latin typeface="Cambria" pitchFamily="18" charset="0"/>
                <a:cs typeface="Arial"/>
              </a:rPr>
              <a:t>;</a:t>
            </a: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SzPct val="84375"/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spc="-15" dirty="0" err="1">
                <a:latin typeface="Cambria" pitchFamily="18" charset="0"/>
                <a:cs typeface="Arial"/>
              </a:rPr>
              <a:t>Гранты</a:t>
            </a:r>
            <a:r>
              <a:rPr sz="1600" spc="-15" dirty="0">
                <a:latin typeface="Cambria" pitchFamily="18" charset="0"/>
                <a:cs typeface="Arial"/>
              </a:rPr>
              <a:t>, </a:t>
            </a:r>
            <a:r>
              <a:rPr sz="1600" spc="-5" dirty="0">
                <a:latin typeface="Cambria" pitchFamily="18" charset="0"/>
                <a:cs typeface="Arial"/>
              </a:rPr>
              <a:t>субсидии,</a:t>
            </a:r>
            <a:r>
              <a:rPr sz="1600" spc="-25" dirty="0">
                <a:latin typeface="Cambria" pitchFamily="18" charset="0"/>
                <a:cs typeface="Arial"/>
              </a:rPr>
              <a:t> </a:t>
            </a:r>
            <a:r>
              <a:rPr sz="1600" dirty="0" err="1">
                <a:latin typeface="Cambria" pitchFamily="18" charset="0"/>
                <a:cs typeface="Arial"/>
              </a:rPr>
              <a:t>займы</a:t>
            </a:r>
            <a:r>
              <a:rPr lang="ru-RU" sz="1600" dirty="0">
                <a:latin typeface="Cambria" pitchFamily="18" charset="0"/>
                <a:cs typeface="Arial"/>
              </a:rPr>
              <a:t>;</a:t>
            </a: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SzPct val="84375"/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spc="-10" dirty="0" err="1">
                <a:latin typeface="Cambria" pitchFamily="18" charset="0"/>
                <a:cs typeface="Arial"/>
              </a:rPr>
              <a:t>Государственные</a:t>
            </a:r>
            <a:r>
              <a:rPr sz="1600" spc="-114" dirty="0">
                <a:latin typeface="Cambria" pitchFamily="18" charset="0"/>
                <a:cs typeface="Arial"/>
              </a:rPr>
              <a:t> </a:t>
            </a:r>
            <a:r>
              <a:rPr sz="1600" dirty="0">
                <a:latin typeface="Cambria" pitchFamily="18" charset="0"/>
                <a:cs typeface="Arial"/>
              </a:rPr>
              <a:t>контракты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A3D15-A47D-4EF7-8FCB-5BFAFB912B3B}"/>
              </a:ext>
            </a:extLst>
          </p:cNvPr>
          <p:cNvSpPr txBox="1"/>
          <p:nvPr/>
        </p:nvSpPr>
        <p:spPr>
          <a:xfrm>
            <a:off x="716137" y="4319345"/>
            <a:ext cx="4274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itchFamily="18" charset="0"/>
              </a:rPr>
              <a:t>Задача – упростить доступ предпринимателей к кредитным и инвестиционным ресурсам, мерам Государственной поддержки</a:t>
            </a: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24" name="Стрелка вниз 2">
            <a:extLst>
              <a:ext uri="{FF2B5EF4-FFF2-40B4-BE49-F238E27FC236}">
                <a16:creationId xmlns:a16="http://schemas.microsoft.com/office/drawing/2014/main" id="{6CB7402F-EAC3-4A7F-9FA6-AFB6EED7C0E5}"/>
              </a:ext>
            </a:extLst>
          </p:cNvPr>
          <p:cNvSpPr/>
          <p:nvPr/>
        </p:nvSpPr>
        <p:spPr>
          <a:xfrm>
            <a:off x="527231" y="3979323"/>
            <a:ext cx="4463576" cy="455168"/>
          </a:xfrm>
          <a:prstGeom prst="downArrow">
            <a:avLst/>
          </a:prstGeom>
          <a:solidFill>
            <a:srgbClr val="154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C9B82337-184A-4656-AF7C-78A6CD9C404C}"/>
              </a:ext>
            </a:extLst>
          </p:cNvPr>
          <p:cNvSpPr/>
          <p:nvPr/>
        </p:nvSpPr>
        <p:spPr>
          <a:xfrm>
            <a:off x="5353312" y="2665196"/>
            <a:ext cx="189971" cy="2814953"/>
          </a:xfrm>
          <a:custGeom>
            <a:avLst/>
            <a:gdLst/>
            <a:ahLst/>
            <a:cxnLst/>
            <a:rect l="l" t="t" r="r" b="b"/>
            <a:pathLst>
              <a:path h="3683000">
                <a:moveTo>
                  <a:pt x="0" y="0"/>
                </a:moveTo>
                <a:lnTo>
                  <a:pt x="0" y="3683000"/>
                </a:lnTo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28AA00B4-AF7A-4551-BF67-E0EA086C62DC}"/>
              </a:ext>
            </a:extLst>
          </p:cNvPr>
          <p:cNvSpPr/>
          <p:nvPr/>
        </p:nvSpPr>
        <p:spPr>
          <a:xfrm>
            <a:off x="5353312" y="3912212"/>
            <a:ext cx="896133" cy="116820"/>
          </a:xfrm>
          <a:custGeom>
            <a:avLst/>
            <a:gdLst/>
            <a:ahLst/>
            <a:cxnLst/>
            <a:rect l="l" t="t" r="r" b="b"/>
            <a:pathLst>
              <a:path w="789939" h="132714">
                <a:moveTo>
                  <a:pt x="733278" y="66294"/>
                </a:moveTo>
                <a:lnTo>
                  <a:pt x="661924" y="107950"/>
                </a:lnTo>
                <a:lnTo>
                  <a:pt x="659638" y="116713"/>
                </a:lnTo>
                <a:lnTo>
                  <a:pt x="663575" y="123444"/>
                </a:lnTo>
                <a:lnTo>
                  <a:pt x="667512" y="130302"/>
                </a:lnTo>
                <a:lnTo>
                  <a:pt x="676275" y="132588"/>
                </a:lnTo>
                <a:lnTo>
                  <a:pt x="765576" y="80518"/>
                </a:lnTo>
                <a:lnTo>
                  <a:pt x="761619" y="80518"/>
                </a:lnTo>
                <a:lnTo>
                  <a:pt x="761619" y="78613"/>
                </a:lnTo>
                <a:lnTo>
                  <a:pt x="754379" y="78613"/>
                </a:lnTo>
                <a:lnTo>
                  <a:pt x="733278" y="66294"/>
                </a:lnTo>
                <a:close/>
              </a:path>
              <a:path w="789939" h="132714">
                <a:moveTo>
                  <a:pt x="708695" y="51943"/>
                </a:moveTo>
                <a:lnTo>
                  <a:pt x="0" y="51943"/>
                </a:lnTo>
                <a:lnTo>
                  <a:pt x="0" y="80518"/>
                </a:lnTo>
                <a:lnTo>
                  <a:pt x="708913" y="80518"/>
                </a:lnTo>
                <a:lnTo>
                  <a:pt x="733278" y="66294"/>
                </a:lnTo>
                <a:lnTo>
                  <a:pt x="708695" y="51943"/>
                </a:lnTo>
                <a:close/>
              </a:path>
              <a:path w="789939" h="132714">
                <a:moveTo>
                  <a:pt x="765359" y="51943"/>
                </a:moveTo>
                <a:lnTo>
                  <a:pt x="761619" y="51943"/>
                </a:lnTo>
                <a:lnTo>
                  <a:pt x="761619" y="80518"/>
                </a:lnTo>
                <a:lnTo>
                  <a:pt x="765576" y="80518"/>
                </a:lnTo>
                <a:lnTo>
                  <a:pt x="789939" y="66294"/>
                </a:lnTo>
                <a:lnTo>
                  <a:pt x="765359" y="51943"/>
                </a:lnTo>
                <a:close/>
              </a:path>
              <a:path w="789939" h="132714">
                <a:moveTo>
                  <a:pt x="754379" y="53975"/>
                </a:moveTo>
                <a:lnTo>
                  <a:pt x="733278" y="66294"/>
                </a:lnTo>
                <a:lnTo>
                  <a:pt x="754379" y="78613"/>
                </a:lnTo>
                <a:lnTo>
                  <a:pt x="754379" y="53975"/>
                </a:lnTo>
                <a:close/>
              </a:path>
              <a:path w="789939" h="132714">
                <a:moveTo>
                  <a:pt x="761619" y="53975"/>
                </a:moveTo>
                <a:lnTo>
                  <a:pt x="754379" y="53975"/>
                </a:lnTo>
                <a:lnTo>
                  <a:pt x="754379" y="78613"/>
                </a:lnTo>
                <a:lnTo>
                  <a:pt x="761619" y="78613"/>
                </a:lnTo>
                <a:lnTo>
                  <a:pt x="761619" y="53975"/>
                </a:lnTo>
                <a:close/>
              </a:path>
              <a:path w="789939" h="132714">
                <a:moveTo>
                  <a:pt x="676275" y="0"/>
                </a:moveTo>
                <a:lnTo>
                  <a:pt x="667512" y="2286"/>
                </a:lnTo>
                <a:lnTo>
                  <a:pt x="663575" y="9144"/>
                </a:lnTo>
                <a:lnTo>
                  <a:pt x="659638" y="15875"/>
                </a:lnTo>
                <a:lnTo>
                  <a:pt x="661924" y="24638"/>
                </a:lnTo>
                <a:lnTo>
                  <a:pt x="733278" y="66294"/>
                </a:lnTo>
                <a:lnTo>
                  <a:pt x="754379" y="53975"/>
                </a:lnTo>
                <a:lnTo>
                  <a:pt x="761619" y="53975"/>
                </a:lnTo>
                <a:lnTo>
                  <a:pt x="761619" y="51943"/>
                </a:lnTo>
                <a:lnTo>
                  <a:pt x="765359" y="51943"/>
                </a:lnTo>
                <a:lnTo>
                  <a:pt x="6762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27E76C-5EB4-4644-85F5-34DAA0961B29}"/>
              </a:ext>
            </a:extLst>
          </p:cNvPr>
          <p:cNvSpPr txBox="1"/>
          <p:nvPr/>
        </p:nvSpPr>
        <p:spPr>
          <a:xfrm>
            <a:off x="6280245" y="2463053"/>
            <a:ext cx="572640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  <a:sym typeface="PF Square Sans Pro" charset="0"/>
              </a:rPr>
              <a:t>Соглашения о взаимодействии с финансовыми организациями и институтами развития, с федеральной и региональной инфраструктурой поддержки бизнеса(ОЭЗ, РЦИ, ЦКР, ЦПП, Корпорации развития регионов, Агентства по инвестиционному развитию регионов)</a:t>
            </a:r>
            <a:endParaRPr lang="en-US" sz="1600" spc="5" dirty="0">
              <a:solidFill>
                <a:prstClr val="black"/>
              </a:solidFill>
              <a:latin typeface="Cambria" pitchFamily="18" charset="0"/>
              <a:cs typeface="Arial"/>
            </a:endParaRPr>
          </a:p>
          <a:p>
            <a:pPr algn="just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Участие во всех мероприятиях, связанных с финансами – что позволяет всегда быть в курсе последних новостей!</a:t>
            </a:r>
          </a:p>
          <a:p>
            <a:pPr algn="just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Аккредитация в Государственных и коммерческих банках, государственных корпорациях, коммерческих структурах и государственных ведомствах!</a:t>
            </a:r>
          </a:p>
          <a:p>
            <a:pPr algn="just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600" spc="5" dirty="0">
                <a:solidFill>
                  <a:prstClr val="black"/>
                </a:solidFill>
                <a:latin typeface="Cambria" pitchFamily="18" charset="0"/>
                <a:cs typeface="Arial"/>
              </a:rPr>
              <a:t> Региональные мероприятия с представлением на уровне первых лиц регионов!</a:t>
            </a:r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BA0B317A-3C83-4592-8DC6-90C206FE11D6}"/>
              </a:ext>
            </a:extLst>
          </p:cNvPr>
          <p:cNvSpPr/>
          <p:nvPr/>
        </p:nvSpPr>
        <p:spPr>
          <a:xfrm>
            <a:off x="4363765" y="6106026"/>
            <a:ext cx="2922650" cy="566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6251F90D-BF02-4806-9CEE-ACB4109DC039}"/>
              </a:ext>
            </a:extLst>
          </p:cNvPr>
          <p:cNvSpPr/>
          <p:nvPr/>
        </p:nvSpPr>
        <p:spPr>
          <a:xfrm>
            <a:off x="9124664" y="6106026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1" descr="C:\Users\Тома\Desktop\преза Нальчик\cfkp_from_gimp.png">
            <a:extLst>
              <a:ext uri="{FF2B5EF4-FFF2-40B4-BE49-F238E27FC236}">
                <a16:creationId xmlns:a16="http://schemas.microsoft.com/office/drawing/2014/main" id="{A632B43D-6EB5-4E59-8388-083A26AF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74" y="5869090"/>
            <a:ext cx="2260366" cy="988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9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82141" y="2186178"/>
            <a:ext cx="1514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6007BA-4ECF-4F1F-A0AB-291D514E1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5B4FA8-AE94-4648-BC97-40415A471288}"/>
              </a:ext>
            </a:extLst>
          </p:cNvPr>
          <p:cNvSpPr txBox="1"/>
          <p:nvPr/>
        </p:nvSpPr>
        <p:spPr>
          <a:xfrm>
            <a:off x="4517654" y="14917"/>
            <a:ext cx="738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2060"/>
                </a:solidFill>
                <a:latin typeface="Cambria" panose="02040503050406030204" pitchFamily="18" charset="0"/>
                <a:cs typeface=""/>
              </a:defRPr>
            </a:lvl1pPr>
          </a:lstStyle>
          <a:p>
            <a:pPr algn="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Миссия - Повышение	доступности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финансовых</a:t>
            </a:r>
          </a:p>
          <a:p>
            <a:pPr algn="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инструментов для малого и среднего бизнеса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1663230-9B48-4B50-80B0-528AA523E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8093"/>
              </p:ext>
            </p:extLst>
          </p:nvPr>
        </p:nvGraphicFramePr>
        <p:xfrm>
          <a:off x="630283" y="821518"/>
          <a:ext cx="10931434" cy="49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903">
                  <a:extLst>
                    <a:ext uri="{9D8B030D-6E8A-4147-A177-3AD203B41FA5}">
                      <a16:colId xmlns:a16="http://schemas.microsoft.com/office/drawing/2014/main" val="1216258581"/>
                    </a:ext>
                  </a:extLst>
                </a:gridCol>
                <a:gridCol w="6135531">
                  <a:extLst>
                    <a:ext uri="{9D8B030D-6E8A-4147-A177-3AD203B41FA5}">
                      <a16:colId xmlns:a16="http://schemas.microsoft.com/office/drawing/2014/main" val="3202423715"/>
                    </a:ext>
                  </a:extLst>
                </a:gridCol>
              </a:tblGrid>
              <a:tr h="4030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Ценностное предложение для МСБ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Продукты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347845"/>
                  </a:ext>
                </a:extLst>
              </a:tr>
              <a:tr h="4583382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/>
                        <a:t>Повысить вероятность получения финансирования </a:t>
                      </a:r>
                      <a:r>
                        <a:rPr lang="ru-RU" sz="1600" dirty="0"/>
                        <a:t>за счёт повышения осведомлённости о вариантах и требованиях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/>
                        <a:t>Снизить время и финансовые затраты на разработку бизнес-плана</a:t>
                      </a:r>
                    </a:p>
                    <a:p>
                      <a:pPr marL="285750" lvl="0" indent="-2857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/>
                        <a:t>Снизить затраты на маркетинговые исследования </a:t>
                      </a:r>
                      <a:r>
                        <a:rPr lang="ru-RU" sz="1600" dirty="0"/>
                        <a:t>и продвижение продукта на отечественный и зарубежные рынки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компании на соответствие требованиям Институтов развития.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- Оценка кредитоспособности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- Разработка бизнес-плана, финансовой модели, с целью привлечения финансирования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Структурирование сделки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2. 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</a:rPr>
                        <a:t>Выбор наиболее актуальных инструментов финансирования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</a:rPr>
                        <a:t>3. Проведение мероприятий </a:t>
                      </a:r>
                      <a:r>
                        <a:rPr lang="ru-RU" sz="1400" b="0" dirty="0">
                          <a:solidFill>
                            <a:prstClr val="black"/>
                          </a:solidFill>
                        </a:rPr>
                        <a:t>для обеспечения</a:t>
                      </a:r>
                      <a:r>
                        <a:rPr lang="ru-RU" sz="1400" b="0" baseline="0" dirty="0">
                          <a:solidFill>
                            <a:prstClr val="black"/>
                          </a:solidFill>
                        </a:rPr>
                        <a:t> достоверного (рыночного)</a:t>
                      </a:r>
                      <a:r>
                        <a:rPr lang="ru-RU" sz="1400" b="1" baseline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prstClr val="black"/>
                          </a:solidFill>
                        </a:rPr>
                        <a:t>отражения результатов операционной деятельности </a:t>
                      </a:r>
                      <a:r>
                        <a:rPr lang="ru-RU" sz="1400" b="1" baseline="0" dirty="0">
                          <a:solidFill>
                            <a:prstClr val="black"/>
                          </a:solidFill>
                        </a:rPr>
                        <a:t>в бухгалтерской отчетности</a:t>
                      </a:r>
                      <a:endParaRPr lang="ru-RU" sz="1400" b="1" dirty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prstClr val="black"/>
                          </a:solidFill>
                        </a:rPr>
                        <a:t>4. 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</a:rPr>
                        <a:t>Подготовка заявок и сопровождение </a:t>
                      </a: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в выбранных финансовых организациях и институтах развития до момента получения средств.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5. 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</a:rPr>
                        <a:t>Консультирование</a:t>
                      </a: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 по вопросам реализации проекта на всех этапах.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6. Предоставление </a:t>
                      </a:r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market-place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ru-RU" sz="1400" b="0" dirty="0">
                          <a:solidFill>
                            <a:prstClr val="black"/>
                          </a:solidFill>
                        </a:rPr>
                        <a:t>инфраструктуры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для подбора подходящего </a:t>
                      </a:r>
                      <a:r>
                        <a:rPr lang="ru-RU" sz="1400" dirty="0" err="1">
                          <a:solidFill>
                            <a:prstClr val="black"/>
                          </a:solidFill>
                        </a:rPr>
                        <a:t>парнёра</a:t>
                      </a: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-института-развития</a:t>
                      </a:r>
                      <a:endParaRPr lang="ru-RU" sz="1400" b="1" dirty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prstClr val="black"/>
                          </a:solidFill>
                        </a:rPr>
                        <a:t>7.</a:t>
                      </a:r>
                      <a:r>
                        <a:rPr lang="ru-RU" sz="1400" b="0" baseline="0" dirty="0">
                          <a:solidFill>
                            <a:prstClr val="black"/>
                          </a:solidFill>
                        </a:rPr>
                        <a:t> Дальнейшее сопровождение проекта, поддержка в операционной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prstClr val="black"/>
                          </a:solidFill>
                        </a:rPr>
                        <a:t>8. Полный отказ от </a:t>
                      </a:r>
                      <a:r>
                        <a:rPr lang="en-US" sz="1400" b="1" baseline="0" dirty="0">
                          <a:solidFill>
                            <a:prstClr val="black"/>
                          </a:solidFill>
                        </a:rPr>
                        <a:t>success fee</a:t>
                      </a:r>
                      <a:r>
                        <a:rPr lang="ru-RU" sz="1400" b="1" baseline="0" dirty="0">
                          <a:solidFill>
                            <a:prstClr val="black"/>
                          </a:solidFill>
                        </a:rPr>
                        <a:t> по сделке</a:t>
                      </a:r>
                      <a:r>
                        <a:rPr lang="ru-RU" sz="1400" b="0" baseline="0" dirty="0">
                          <a:solidFill>
                            <a:prstClr val="black"/>
                          </a:solidFill>
                        </a:rPr>
                        <a:t>, переход на </a:t>
                      </a:r>
                      <a:r>
                        <a:rPr lang="ru-RU" sz="1400" b="1" u="sng" baseline="0" dirty="0">
                          <a:solidFill>
                            <a:prstClr val="black"/>
                          </a:solidFill>
                        </a:rPr>
                        <a:t>сервисную модель по типу МФЦ</a:t>
                      </a:r>
                      <a:endParaRPr lang="en-US" sz="1400" b="1" u="sng" dirty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prstClr val="black"/>
                        </a:solidFill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0505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16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AD337B-7391-4C59-B75E-CED7E1C5C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1" y="644470"/>
            <a:ext cx="2207188" cy="759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69471-70EA-416F-AABC-B8FC7C703D6B}"/>
              </a:ext>
            </a:extLst>
          </p:cNvPr>
          <p:cNvSpPr txBox="1"/>
          <p:nvPr/>
        </p:nvSpPr>
        <p:spPr>
          <a:xfrm>
            <a:off x="638493" y="5004126"/>
            <a:ext cx="7704334" cy="956484"/>
          </a:xfrm>
          <a:prstGeom prst="rect">
            <a:avLst/>
          </a:prstGeom>
          <a:noFill/>
          <a:ln w="9525">
            <a:noFill/>
          </a:ln>
          <a:effectLst/>
          <a:extLst/>
        </p:spPr>
        <p:txBody>
          <a:bodyPr vert="horz" wrap="square" lIns="76200" tIns="76200" rIns="76200" bIns="762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</a:rPr>
              <a:t>В результате:</a:t>
            </a:r>
          </a:p>
          <a:p>
            <a:pPr marL="342900" indent="-342900" algn="l"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Бренд ЦФКП знают во многих регионах – создано облако доверия </a:t>
            </a:r>
          </a:p>
          <a:p>
            <a:pPr marL="342900" indent="-342900" algn="l"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Деловая Россия в регионах позиционируется как четкий и понятный инструмент поддержки МСП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11D76-9423-42BD-B221-F7CCCCF85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34" y="149624"/>
            <a:ext cx="9289915" cy="6571361"/>
          </a:xfrm>
          <a:prstGeom prst="rect">
            <a:avLst/>
          </a:prstGeom>
        </p:spPr>
      </p:pic>
      <p:sp>
        <p:nvSpPr>
          <p:cNvPr id="8" name="object 23">
            <a:extLst>
              <a:ext uri="{FF2B5EF4-FFF2-40B4-BE49-F238E27FC236}">
                <a16:creationId xmlns:a16="http://schemas.microsoft.com/office/drawing/2014/main" id="{7EF3D0BC-FE85-4499-9641-A41DB5596269}"/>
              </a:ext>
            </a:extLst>
          </p:cNvPr>
          <p:cNvSpPr/>
          <p:nvPr/>
        </p:nvSpPr>
        <p:spPr>
          <a:xfrm>
            <a:off x="217251" y="5700888"/>
            <a:ext cx="2149639" cy="519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08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B9ACE43-3892-470A-96B2-836A79BBB9FC}"/>
              </a:ext>
            </a:extLst>
          </p:cNvPr>
          <p:cNvSpPr txBox="1"/>
          <p:nvPr/>
        </p:nvSpPr>
        <p:spPr>
          <a:xfrm>
            <a:off x="5981349" y="97812"/>
            <a:ext cx="602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 b="1">
                <a:latin typeface="Arial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Льготный лизинг. Для кого и для чего? 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7CB9FE-401D-458E-9311-A23727358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" y="54737"/>
            <a:ext cx="2637179" cy="891686"/>
          </a:xfrm>
          <a:prstGeom prst="rect">
            <a:avLst/>
          </a:prstGeom>
        </p:spPr>
      </p:pic>
      <p:sp>
        <p:nvSpPr>
          <p:cNvPr id="14" name="object 21">
            <a:extLst>
              <a:ext uri="{FF2B5EF4-FFF2-40B4-BE49-F238E27FC236}">
                <a16:creationId xmlns:a16="http://schemas.microsoft.com/office/drawing/2014/main" id="{145C7EA1-FE75-47C3-8B66-6E5C666956AE}"/>
              </a:ext>
            </a:extLst>
          </p:cNvPr>
          <p:cNvSpPr/>
          <p:nvPr/>
        </p:nvSpPr>
        <p:spPr>
          <a:xfrm>
            <a:off x="4363765" y="6106026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442D4C54-46EC-4E6F-9EA1-A8ACF64C9F16}"/>
              </a:ext>
            </a:extLst>
          </p:cNvPr>
          <p:cNvSpPr/>
          <p:nvPr/>
        </p:nvSpPr>
        <p:spPr>
          <a:xfrm>
            <a:off x="9124664" y="6106026"/>
            <a:ext cx="2686177" cy="58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" descr="C:\Users\Тома\Desktop\преза Нальчик\cfkp_from_gimp.png">
            <a:extLst>
              <a:ext uri="{FF2B5EF4-FFF2-40B4-BE49-F238E27FC236}">
                <a16:creationId xmlns:a16="http://schemas.microsoft.com/office/drawing/2014/main" id="{F479F519-85B9-4B21-9389-1F3583A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274" y="5869090"/>
            <a:ext cx="2260366" cy="98891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9699B4-E2EE-4BE2-8283-280980752B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65" t="24954" r="21766" b="23547"/>
          <a:stretch/>
        </p:blipFill>
        <p:spPr>
          <a:xfrm>
            <a:off x="910032" y="887134"/>
            <a:ext cx="10142634" cy="48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4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B9ACE43-3892-470A-96B2-836A79BBB9FC}"/>
              </a:ext>
            </a:extLst>
          </p:cNvPr>
          <p:cNvSpPr txBox="1"/>
          <p:nvPr/>
        </p:nvSpPr>
        <p:spPr>
          <a:xfrm>
            <a:off x="6557632" y="131052"/>
            <a:ext cx="513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 b="1">
                <a:latin typeface="Arial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Льготный лизинг. Кому выгодно? 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7CB9FE-401D-458E-9311-A23727358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" y="54737"/>
            <a:ext cx="2637179" cy="891686"/>
          </a:xfrm>
          <a:prstGeom prst="rect">
            <a:avLst/>
          </a:prstGeom>
        </p:spPr>
      </p:pic>
      <p:sp>
        <p:nvSpPr>
          <p:cNvPr id="14" name="object 21">
            <a:extLst>
              <a:ext uri="{FF2B5EF4-FFF2-40B4-BE49-F238E27FC236}">
                <a16:creationId xmlns:a16="http://schemas.microsoft.com/office/drawing/2014/main" id="{145C7EA1-FE75-47C3-8B66-6E5C666956AE}"/>
              </a:ext>
            </a:extLst>
          </p:cNvPr>
          <p:cNvSpPr/>
          <p:nvPr/>
        </p:nvSpPr>
        <p:spPr>
          <a:xfrm>
            <a:off x="4363765" y="6106026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442D4C54-46EC-4E6F-9EA1-A8ACF64C9F16}"/>
              </a:ext>
            </a:extLst>
          </p:cNvPr>
          <p:cNvSpPr/>
          <p:nvPr/>
        </p:nvSpPr>
        <p:spPr>
          <a:xfrm>
            <a:off x="9124664" y="6106026"/>
            <a:ext cx="2686177" cy="58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" descr="C:\Users\Тома\Desktop\преза Нальчик\cfkp_from_gimp.png">
            <a:extLst>
              <a:ext uri="{FF2B5EF4-FFF2-40B4-BE49-F238E27FC236}">
                <a16:creationId xmlns:a16="http://schemas.microsoft.com/office/drawing/2014/main" id="{F479F519-85B9-4B21-9389-1F3583A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274" y="5869090"/>
            <a:ext cx="2260366" cy="98891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5DD534-AB0F-470E-BC5A-1D50BEF91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34" t="34569" r="20903" b="14691"/>
          <a:stretch/>
        </p:blipFill>
        <p:spPr>
          <a:xfrm>
            <a:off x="734177" y="746620"/>
            <a:ext cx="10590843" cy="49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15F81E8-D936-4376-95E8-A1A532F10606}"/>
              </a:ext>
            </a:extLst>
          </p:cNvPr>
          <p:cNvSpPr txBox="1"/>
          <p:nvPr/>
        </p:nvSpPr>
        <p:spPr>
          <a:xfrm>
            <a:off x="4040777" y="42835"/>
            <a:ext cx="7881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2060"/>
                </a:solidFill>
                <a:latin typeface="Cambria" panose="02040503050406030204" pitchFamily="18" charset="0"/>
                <a:cs typeface=""/>
              </a:defRPr>
            </a:lvl1pPr>
          </a:lstStyle>
          <a:p>
            <a:pPr algn="r"/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Новые возможности для МСБ 2018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AD337B-7391-4C59-B75E-CED7E1C5C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" y="137015"/>
            <a:ext cx="3513353" cy="94284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01132D-B7A1-45C1-A1D4-9E503B0CD612}"/>
              </a:ext>
            </a:extLst>
          </p:cNvPr>
          <p:cNvSpPr/>
          <p:nvPr/>
        </p:nvSpPr>
        <p:spPr>
          <a:xfrm>
            <a:off x="956345" y="1057014"/>
            <a:ext cx="3380764" cy="1501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Программа стимулирования льготного кредитования                          (Программа 6,5) , реализуемая АО «Корпорация МСП»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804E4-4708-49CE-B24C-9D51A99A8497}"/>
              </a:ext>
            </a:extLst>
          </p:cNvPr>
          <p:cNvSpPr/>
          <p:nvPr/>
        </p:nvSpPr>
        <p:spPr>
          <a:xfrm>
            <a:off x="4655890" y="1057013"/>
            <a:ext cx="2617365" cy="1577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Программа льготного лизинга оборудования для ИМП, реализуемая АО «Корпорация МСП»  через РЛК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0A97A1-F2CA-41B7-86E8-B5146645D254}"/>
              </a:ext>
            </a:extLst>
          </p:cNvPr>
          <p:cNvSpPr/>
          <p:nvPr/>
        </p:nvSpPr>
        <p:spPr>
          <a:xfrm>
            <a:off x="7592036" y="1040237"/>
            <a:ext cx="4127384" cy="1577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Программа льготного кредитования в рамках ПП №1706 от 30.12.2017г, реализуемая Министерством экономического развития России, при участии АО «Корпорация МСП»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3A3D40-FF3E-44B0-B8F0-783D81E4EC62}"/>
              </a:ext>
            </a:extLst>
          </p:cNvPr>
          <p:cNvSpPr/>
          <p:nvPr/>
        </p:nvSpPr>
        <p:spPr>
          <a:xfrm>
            <a:off x="956345" y="3087149"/>
            <a:ext cx="2422581" cy="302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УСЛОВИЯ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8726EC-10B3-482D-B077-202CB209E8C9}"/>
              </a:ext>
            </a:extLst>
          </p:cNvPr>
          <p:cNvSpPr/>
          <p:nvPr/>
        </p:nvSpPr>
        <p:spPr>
          <a:xfrm>
            <a:off x="3652929" y="3087148"/>
            <a:ext cx="3658076" cy="302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dirty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Условия: </a:t>
            </a:r>
            <a:endParaRPr lang="en-US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Процентная ставка </a:t>
            </a:r>
          </a:p>
          <a:p>
            <a:r>
              <a:rPr lang="ru-RU" sz="1200" dirty="0">
                <a:latin typeface="Cambria" panose="02040503050406030204" pitchFamily="18" charset="0"/>
              </a:rPr>
              <a:t>6 % годовых - для российского оборудования </a:t>
            </a:r>
            <a:endParaRPr lang="en-US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8 % годовых - для иностранного оборудования</a:t>
            </a:r>
          </a:p>
          <a:p>
            <a:r>
              <a:rPr lang="ru-RU" sz="1200" dirty="0">
                <a:latin typeface="Cambria" panose="02040503050406030204" pitchFamily="18" charset="0"/>
              </a:rPr>
              <a:t>Сумма финансирования От 5 млн рублей до 200 млн рублей</a:t>
            </a:r>
          </a:p>
          <a:p>
            <a:r>
              <a:rPr lang="ru-RU" sz="1200" dirty="0">
                <a:latin typeface="Cambria" panose="02040503050406030204" pitchFamily="18" charset="0"/>
              </a:rPr>
              <a:t>Авансовый платеж От 15% от стоимости предмета лизинга</a:t>
            </a:r>
          </a:p>
          <a:p>
            <a:r>
              <a:rPr lang="ru-RU" sz="1200" dirty="0">
                <a:latin typeface="Cambria" panose="02040503050406030204" pitchFamily="18" charset="0"/>
              </a:rPr>
              <a:t>Срок лизинга До 60 месяцев </a:t>
            </a:r>
          </a:p>
          <a:p>
            <a:r>
              <a:rPr lang="ru-RU" sz="1200" dirty="0">
                <a:latin typeface="Cambria" panose="02040503050406030204" pitchFamily="18" charset="0"/>
              </a:rPr>
              <a:t>График платежей  Равномерный (аннуитетный) / убывающий / сезонный</a:t>
            </a:r>
            <a:endParaRPr lang="en-US" sz="1200" dirty="0">
              <a:latin typeface="Cambria" panose="02040503050406030204" pitchFamily="18" charset="0"/>
            </a:endParaRPr>
          </a:p>
          <a:p>
            <a:endParaRPr lang="ru-RU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Периодичность платежей</a:t>
            </a:r>
            <a:r>
              <a:rPr lang="en-US" sz="1200" dirty="0">
                <a:latin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</a:rPr>
              <a:t>Ежемесячно</a:t>
            </a:r>
          </a:p>
          <a:p>
            <a:pPr algn="ctr"/>
            <a:endParaRPr lang="ru-RU" sz="2000" dirty="0">
              <a:latin typeface="Cambria" panose="02040503050406030204" pitchFamily="18" charset="0"/>
            </a:endParaRPr>
          </a:p>
          <a:p>
            <a:pPr algn="ctr"/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FCA69-39F9-4466-8C28-8A8328113B35}"/>
              </a:ext>
            </a:extLst>
          </p:cNvPr>
          <p:cNvSpPr/>
          <p:nvPr/>
        </p:nvSpPr>
        <p:spPr>
          <a:xfrm>
            <a:off x="7667536" y="2978331"/>
            <a:ext cx="4051883" cy="3248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Условия: </a:t>
            </a:r>
          </a:p>
          <a:p>
            <a:r>
              <a:rPr lang="ru-RU" dirty="0">
                <a:latin typeface="Cambria" panose="02040503050406030204" pitchFamily="18" charset="0"/>
              </a:rPr>
              <a:t>Ставка - 6,5</a:t>
            </a:r>
          </a:p>
          <a:p>
            <a:r>
              <a:rPr lang="ru-RU" dirty="0">
                <a:latin typeface="Cambria" panose="02040503050406030204" pitchFamily="18" charset="0"/>
              </a:rPr>
              <a:t>Сумма для инвестиционных проектов – 3 млн до 1 млрд. рублей</a:t>
            </a:r>
          </a:p>
          <a:p>
            <a:r>
              <a:rPr lang="ru-RU" dirty="0">
                <a:latin typeface="Cambria" panose="02040503050406030204" pitchFamily="18" charset="0"/>
              </a:rPr>
              <a:t>Срок для инвестиционных проектов – </a:t>
            </a:r>
          </a:p>
          <a:p>
            <a:r>
              <a:rPr lang="ru-RU" dirty="0">
                <a:latin typeface="Cambria" panose="02040503050406030204" pitchFamily="18" charset="0"/>
              </a:rPr>
              <a:t>до 10 лет</a:t>
            </a:r>
          </a:p>
          <a:p>
            <a:r>
              <a:rPr lang="ru-RU" dirty="0">
                <a:latin typeface="Cambria" panose="02040503050406030204" pitchFamily="18" charset="0"/>
              </a:rPr>
              <a:t>Сумма для оборотных кредитов 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От 3 до 100 млн. рублей</a:t>
            </a:r>
          </a:p>
          <a:p>
            <a:r>
              <a:rPr lang="ru-RU" dirty="0">
                <a:latin typeface="Cambria" panose="02040503050406030204" pitchFamily="18" charset="0"/>
              </a:rPr>
              <a:t>Срок для оборотных кредитов</a:t>
            </a:r>
          </a:p>
          <a:p>
            <a:r>
              <a:rPr lang="ru-RU" dirty="0">
                <a:latin typeface="Cambria" panose="02040503050406030204" pitchFamily="18" charset="0"/>
              </a:rPr>
              <a:t>- До 3 лет</a:t>
            </a:r>
          </a:p>
          <a:p>
            <a:pPr marL="285750" indent="-285750">
              <a:buFontTx/>
              <a:buChar char="-"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D1F75B-2AA3-45F3-AEB4-0D99472A8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834" y="2483841"/>
            <a:ext cx="736833" cy="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AD337B-7391-4C59-B75E-CED7E1C5C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70" y="5621339"/>
            <a:ext cx="3732908" cy="100176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4D264E-5EDB-490F-8DAD-CB735EB77562}"/>
              </a:ext>
            </a:extLst>
          </p:cNvPr>
          <p:cNvSpPr/>
          <p:nvPr/>
        </p:nvSpPr>
        <p:spPr>
          <a:xfrm>
            <a:off x="1015068" y="234894"/>
            <a:ext cx="10301680" cy="8892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Программа льготного кредитования в рамках ПП №1706 от 30.12.2017г, реализуемая Министерством экономического развития России, при участии АО «Корпорация МСП»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6B19B2-EFB6-42A8-A82B-B83FB39B27CC}"/>
              </a:ext>
            </a:extLst>
          </p:cNvPr>
          <p:cNvSpPr/>
          <p:nvPr/>
        </p:nvSpPr>
        <p:spPr>
          <a:xfrm>
            <a:off x="662729" y="4790114"/>
            <a:ext cx="6495718" cy="1832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Условия: </a:t>
            </a:r>
          </a:p>
          <a:p>
            <a:r>
              <a:rPr lang="ru-RU" dirty="0"/>
              <a:t>Ставка - 6,5%</a:t>
            </a:r>
          </a:p>
          <a:p>
            <a:r>
              <a:rPr lang="ru-RU" dirty="0"/>
              <a:t>Сумма для инвестиционных проектов:  3 млн до 1 млрд. рублей</a:t>
            </a:r>
          </a:p>
          <a:p>
            <a:r>
              <a:rPr lang="ru-RU" dirty="0"/>
              <a:t>Срок для инвестиционных проектов:   до 10 лет</a:t>
            </a:r>
          </a:p>
          <a:p>
            <a:r>
              <a:rPr lang="ru-RU" dirty="0"/>
              <a:t>Сумма для оборотных кредитов:   от 3 до 100 млн. рублей</a:t>
            </a:r>
          </a:p>
          <a:p>
            <a:r>
              <a:rPr lang="ru-RU" dirty="0"/>
              <a:t>Срок для оборотных кредитов: - до 3 лет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B4948C-77E2-4054-90C7-CEE72E087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32" y="0"/>
            <a:ext cx="736833" cy="736833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5A7CD13D-C51C-4219-ACD9-FDF152A221C0}"/>
              </a:ext>
            </a:extLst>
          </p:cNvPr>
          <p:cNvSpPr/>
          <p:nvPr/>
        </p:nvSpPr>
        <p:spPr>
          <a:xfrm>
            <a:off x="5352175" y="1344338"/>
            <a:ext cx="2600587" cy="1958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  <a:r>
              <a:rPr lang="ru-RU" dirty="0"/>
              <a:t> 2</a:t>
            </a:r>
            <a:r>
              <a:rPr lang="en-US" dirty="0"/>
              <a:t>0</a:t>
            </a:r>
            <a:r>
              <a:rPr lang="ru-RU" dirty="0"/>
              <a:t> Банков-партнеров</a:t>
            </a:r>
          </a:p>
          <a:p>
            <a:pPr algn="ctr"/>
            <a:r>
              <a:rPr lang="ru-RU" dirty="0"/>
              <a:t>(список утверждается Комиссией МНЭК России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029B230-D7A4-4469-B2F4-F02F0F06A55D}"/>
              </a:ext>
            </a:extLst>
          </p:cNvPr>
          <p:cNvSpPr/>
          <p:nvPr/>
        </p:nvSpPr>
        <p:spPr>
          <a:xfrm>
            <a:off x="9102054" y="1523649"/>
            <a:ext cx="2214694" cy="1681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МИНЭК России</a:t>
            </a:r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0D42B059-453F-47A7-B911-29279B9F483A}"/>
              </a:ext>
            </a:extLst>
          </p:cNvPr>
          <p:cNvSpPr/>
          <p:nvPr/>
        </p:nvSpPr>
        <p:spPr>
          <a:xfrm>
            <a:off x="4321727" y="2067886"/>
            <a:ext cx="1013669" cy="51592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6,5%</a:t>
            </a:r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E2AA79AE-1E6F-4C8E-8991-F782FA8A9064}"/>
              </a:ext>
            </a:extLst>
          </p:cNvPr>
          <p:cNvSpPr/>
          <p:nvPr/>
        </p:nvSpPr>
        <p:spPr>
          <a:xfrm>
            <a:off x="7952762" y="1781613"/>
            <a:ext cx="1149292" cy="1084277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3,1% 3,5%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B66E85F-BEB3-42CA-BBAD-27B29032449D}"/>
              </a:ext>
            </a:extLst>
          </p:cNvPr>
          <p:cNvSpPr/>
          <p:nvPr/>
        </p:nvSpPr>
        <p:spPr>
          <a:xfrm>
            <a:off x="1058411" y="1997983"/>
            <a:ext cx="3263317" cy="964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Заемщик это: </a:t>
            </a:r>
          </a:p>
          <a:p>
            <a:pPr algn="ctr"/>
            <a:r>
              <a:rPr lang="ru-RU" sz="1000" dirty="0"/>
              <a:t>Субъекты  малого и среднего предпринимательства, включенные в Единый реестр субъектов малого и среднего предпринимательства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AA021C2-99D7-422D-BD52-631E0611A5D8}"/>
              </a:ext>
            </a:extLst>
          </p:cNvPr>
          <p:cNvSpPr/>
          <p:nvPr/>
        </p:nvSpPr>
        <p:spPr>
          <a:xfrm>
            <a:off x="788565" y="3816991"/>
            <a:ext cx="4957894" cy="730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Объем программы ограничен                                      (40 </a:t>
            </a:r>
            <a:r>
              <a:rPr lang="ru-RU" dirty="0" err="1">
                <a:solidFill>
                  <a:srgbClr val="FF0000"/>
                </a:solidFill>
              </a:rPr>
              <a:t>млрд.рублей</a:t>
            </a:r>
            <a:r>
              <a:rPr lang="ru-RU" dirty="0">
                <a:solidFill>
                  <a:srgbClr val="FF0000"/>
                </a:solidFill>
              </a:rPr>
              <a:t>)!!!!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4764" y="174992"/>
            <a:ext cx="6909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Финансирование в рамках ПП №1706                      от 30.12.2017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629" y="834434"/>
            <a:ext cx="3133898" cy="969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МСП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Заемщик</a:t>
            </a:r>
          </a:p>
        </p:txBody>
      </p:sp>
      <p:cxnSp>
        <p:nvCxnSpPr>
          <p:cNvPr id="11" name="Соединительная линия уступом 10"/>
          <p:cNvCxnSpPr>
            <a:cxnSpLocks/>
            <a:stCxn id="8" idx="2"/>
          </p:cNvCxnSpPr>
          <p:nvPr/>
        </p:nvCxnSpPr>
        <p:spPr>
          <a:xfrm rot="16200000" flipH="1">
            <a:off x="1980417" y="1539840"/>
            <a:ext cx="515570" cy="10432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5469" y="4490153"/>
            <a:ext cx="33389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Направление кредитной заявки в банки-партнеры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Анализ документов заемщика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Анализ  на предмет соответствия параметрам ПП1706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Принятие решения КК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Формирование реестра заемщиков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3204" y="2319246"/>
            <a:ext cx="3092334" cy="20033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13204" y="4489403"/>
            <a:ext cx="3092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Оценка реестра заемщиков;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Подтверждение возможности финансирования в рамках           ПП 1706 от 30.12.2017;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Направление в банки партнеры- информации по представленным проектам;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Направление субсидий в банки-партнеры</a:t>
            </a:r>
          </a:p>
        </p:txBody>
      </p:sp>
      <p:cxnSp>
        <p:nvCxnSpPr>
          <p:cNvPr id="17" name="Соединительная линия уступом 16"/>
          <p:cNvCxnSpPr>
            <a:cxnSpLocks/>
            <a:endCxn id="13" idx="1"/>
          </p:cNvCxnSpPr>
          <p:nvPr/>
        </p:nvCxnSpPr>
        <p:spPr>
          <a:xfrm flipV="1">
            <a:off x="4305993" y="3320931"/>
            <a:ext cx="407211" cy="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985267" y="2293609"/>
            <a:ext cx="3092334" cy="2243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67732" y="2392627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</a:t>
            </a:r>
            <a:r>
              <a:rPr lang="ru-RU" dirty="0"/>
              <a:t> 2</a:t>
            </a:r>
            <a:r>
              <a:rPr lang="en-US" dirty="0"/>
              <a:t>0</a:t>
            </a:r>
            <a:r>
              <a:rPr lang="ru-RU" dirty="0"/>
              <a:t>Банки-партнеры</a:t>
            </a:r>
          </a:p>
        </p:txBody>
      </p:sp>
      <p:cxnSp>
        <p:nvCxnSpPr>
          <p:cNvPr id="29" name="Соединительная линия уступом 28"/>
          <p:cNvCxnSpPr>
            <a:cxnSpLocks/>
          </p:cNvCxnSpPr>
          <p:nvPr/>
        </p:nvCxnSpPr>
        <p:spPr>
          <a:xfrm flipV="1">
            <a:off x="7815178" y="3218526"/>
            <a:ext cx="1106631" cy="10240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899873" y="4610525"/>
            <a:ext cx="3092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Одобрение;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Финансирование;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Контроль за целевым использованием</a:t>
            </a:r>
          </a:p>
        </p:txBody>
      </p:sp>
      <p:cxnSp>
        <p:nvCxnSpPr>
          <p:cNvPr id="31" name="Соединительная линия уступом 30"/>
          <p:cNvCxnSpPr>
            <a:cxnSpLocks/>
            <a:stCxn id="50" idx="0"/>
            <a:endCxn id="8" idx="3"/>
          </p:cNvCxnSpPr>
          <p:nvPr/>
        </p:nvCxnSpPr>
        <p:spPr>
          <a:xfrm rot="16200000" flipV="1">
            <a:off x="6380860" y="-1778276"/>
            <a:ext cx="967848" cy="716251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Original file ‎ (SVG file, nominally 48 × 48 pixels, file size: 16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99" y="1661904"/>
            <a:ext cx="573578" cy="573578"/>
          </a:xfrm>
          <a:prstGeom prst="rect">
            <a:avLst/>
          </a:prstGeom>
        </p:spPr>
      </p:pic>
      <p:pic>
        <p:nvPicPr>
          <p:cNvPr id="36" name="Рисунок 35" descr="Original file ‎ (SVG file, nominally 48 × 48 pixels, file size: 16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92" y="3246119"/>
            <a:ext cx="573578" cy="573578"/>
          </a:xfrm>
          <a:prstGeom prst="rect">
            <a:avLst/>
          </a:prstGeom>
        </p:spPr>
      </p:pic>
      <p:pic>
        <p:nvPicPr>
          <p:cNvPr id="37" name="Рисунок 36" descr="Original file ‎ (SVG file, nominally 48 × 48 pixels, file size: 16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92">
            <a:off x="7911612" y="3266950"/>
            <a:ext cx="621556" cy="573578"/>
          </a:xfrm>
          <a:prstGeom prst="rect">
            <a:avLst/>
          </a:prstGeom>
        </p:spPr>
      </p:pic>
      <p:pic>
        <p:nvPicPr>
          <p:cNvPr id="38" name="Рисунок 37" descr="Original file ‎ (1,125 × 809 pixels, file size: 370 KB, MIME typ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18" y="868622"/>
            <a:ext cx="804166" cy="577994"/>
          </a:xfrm>
          <a:prstGeom prst="rect">
            <a:avLst/>
          </a:prstGeom>
        </p:spPr>
      </p:pic>
      <p:pic>
        <p:nvPicPr>
          <p:cNvPr id="41" name="Рисунок 40" descr="Файл:&lt;strong&gt;Sberbank&lt;/strong&gt;.svg — Википедия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15" y="3005473"/>
            <a:ext cx="2144684" cy="536171"/>
          </a:xfrm>
          <a:prstGeom prst="rect">
            <a:avLst/>
          </a:prstGeom>
        </p:spPr>
      </p:pic>
      <p:pic>
        <p:nvPicPr>
          <p:cNvPr id="43" name="Рисунок 42" descr="Файл История файла Использование ..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9" b="-8209"/>
          <a:stretch/>
        </p:blipFill>
        <p:spPr>
          <a:xfrm>
            <a:off x="1109637" y="3661490"/>
            <a:ext cx="1128565" cy="4657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04149" y="3877303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10-20  рабочих дней</a:t>
            </a: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C82652AE-7A2C-4D3B-B919-2F54EF3BB577}"/>
              </a:ext>
            </a:extLst>
          </p:cNvPr>
          <p:cNvSpPr/>
          <p:nvPr/>
        </p:nvSpPr>
        <p:spPr>
          <a:xfrm>
            <a:off x="9605473" y="6204246"/>
            <a:ext cx="2236007" cy="464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B0FC6C-4AA7-44B4-84F2-8EF2B452B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8" y="6114882"/>
            <a:ext cx="1822202" cy="731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D63CAB-BB03-4B08-A88F-854E59EE75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10181" r="11760" b="29764"/>
          <a:stretch/>
        </p:blipFill>
        <p:spPr>
          <a:xfrm>
            <a:off x="2482008" y="3565819"/>
            <a:ext cx="1079337" cy="6722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866B0C4-FB76-4F7B-832C-3E98B70271BF}"/>
              </a:ext>
            </a:extLst>
          </p:cNvPr>
          <p:cNvSpPr txBox="1"/>
          <p:nvPr/>
        </p:nvSpPr>
        <p:spPr>
          <a:xfrm>
            <a:off x="1335015" y="4181558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1-3  месяца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2DB336-721F-4589-94F7-0E3F20681B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21681" r="19997" b="20623"/>
          <a:stretch/>
        </p:blipFill>
        <p:spPr>
          <a:xfrm>
            <a:off x="5431020" y="2399645"/>
            <a:ext cx="1569699" cy="866173"/>
          </a:xfrm>
          <a:prstGeom prst="rect">
            <a:avLst/>
          </a:prstGeom>
        </p:spPr>
      </p:pic>
      <p:pic>
        <p:nvPicPr>
          <p:cNvPr id="46" name="Рисунок 45" descr="Original file ‎ (1,125 × 809 pixels, file size: 370 KB, MIME type ...">
            <a:extLst>
              <a:ext uri="{FF2B5EF4-FFF2-40B4-BE49-F238E27FC236}">
                <a16:creationId xmlns:a16="http://schemas.microsoft.com/office/drawing/2014/main" id="{F6BA8044-945C-44FE-A747-14A4E9AF1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57" y="2786788"/>
            <a:ext cx="804166" cy="5779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F48996-CB76-425E-830F-D2BF280DB7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0449"/>
          <a:stretch/>
        </p:blipFill>
        <p:spPr>
          <a:xfrm>
            <a:off x="4800651" y="3541644"/>
            <a:ext cx="1147443" cy="3693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8792B3C-CD4E-4902-90A4-5C1167C54B2C}"/>
              </a:ext>
            </a:extLst>
          </p:cNvPr>
          <p:cNvSpPr txBox="1"/>
          <p:nvPr/>
        </p:nvSpPr>
        <p:spPr>
          <a:xfrm>
            <a:off x="5004149" y="3168565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Комиссия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122638D-EB79-4A4F-8702-E128488747B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9430" y="3511133"/>
            <a:ext cx="1372279" cy="2316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948654-369F-4E89-9529-7EE6B7C0C1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34" y="3626232"/>
            <a:ext cx="320515" cy="320515"/>
          </a:xfrm>
          <a:prstGeom prst="rect">
            <a:avLst/>
          </a:prstGeom>
        </p:spPr>
      </p:pic>
      <p:sp>
        <p:nvSpPr>
          <p:cNvPr id="50" name="Скругленный прямоугольник 19">
            <a:extLst>
              <a:ext uri="{FF2B5EF4-FFF2-40B4-BE49-F238E27FC236}">
                <a16:creationId xmlns:a16="http://schemas.microsoft.com/office/drawing/2014/main" id="{1462981A-F7A4-4425-949F-2EFD0A1D825C}"/>
              </a:ext>
            </a:extLst>
          </p:cNvPr>
          <p:cNvSpPr/>
          <p:nvPr/>
        </p:nvSpPr>
        <p:spPr>
          <a:xfrm>
            <a:off x="8899873" y="2286905"/>
            <a:ext cx="3092334" cy="2243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FFC8C0-58A5-4177-B846-0DFD0D5A6D71}"/>
              </a:ext>
            </a:extLst>
          </p:cNvPr>
          <p:cNvSpPr txBox="1"/>
          <p:nvPr/>
        </p:nvSpPr>
        <p:spPr>
          <a:xfrm>
            <a:off x="9279334" y="2269156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</a:t>
            </a:r>
            <a:r>
              <a:rPr lang="ru-RU" dirty="0"/>
              <a:t> 2</a:t>
            </a:r>
            <a:r>
              <a:rPr lang="en-US" dirty="0"/>
              <a:t>0</a:t>
            </a:r>
            <a:r>
              <a:rPr lang="ru-RU" dirty="0"/>
              <a:t>Банки-партнеры</a:t>
            </a:r>
          </a:p>
        </p:txBody>
      </p:sp>
      <p:pic>
        <p:nvPicPr>
          <p:cNvPr id="55" name="Рисунок 54" descr="Файл:&lt;strong&gt;Sberbank&lt;/strong&gt;.svg — Википедия">
            <a:extLst>
              <a:ext uri="{FF2B5EF4-FFF2-40B4-BE49-F238E27FC236}">
                <a16:creationId xmlns:a16="http://schemas.microsoft.com/office/drawing/2014/main" id="{F395105C-286F-451D-9C8E-76ABE5E54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13" y="2632394"/>
            <a:ext cx="2144684" cy="53617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6AFED65-1273-4C0B-B1D3-7EB814175F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10181" r="11760" b="29764"/>
          <a:stretch/>
        </p:blipFill>
        <p:spPr>
          <a:xfrm>
            <a:off x="10770366" y="3248880"/>
            <a:ext cx="1079337" cy="672266"/>
          </a:xfrm>
          <a:prstGeom prst="rect">
            <a:avLst/>
          </a:prstGeom>
        </p:spPr>
      </p:pic>
      <p:pic>
        <p:nvPicPr>
          <p:cNvPr id="57" name="Рисунок 56" descr="Файл История файла Использование ...">
            <a:extLst>
              <a:ext uri="{FF2B5EF4-FFF2-40B4-BE49-F238E27FC236}">
                <a16:creationId xmlns:a16="http://schemas.microsoft.com/office/drawing/2014/main" id="{A26E4B6B-D58F-4438-A6DE-94DACF17E5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9" b="-8209"/>
          <a:stretch/>
        </p:blipFill>
        <p:spPr>
          <a:xfrm>
            <a:off x="9317475" y="3175680"/>
            <a:ext cx="1128565" cy="4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314" y="2470530"/>
            <a:ext cx="8387080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solidFill>
                  <a:srgbClr val="45462B"/>
                </a:solidFill>
                <a:latin typeface="Cambria"/>
                <a:cs typeface="Cambria"/>
              </a:rPr>
              <a:t>Уменьшение</a:t>
            </a:r>
            <a:r>
              <a:rPr sz="1600" spc="-6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количества</a:t>
            </a:r>
            <a:r>
              <a:rPr sz="1600" spc="-6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игроков</a:t>
            </a:r>
            <a:r>
              <a:rPr sz="1600" spc="-4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600" spc="-2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связи</a:t>
            </a:r>
            <a:r>
              <a:rPr sz="1600" spc="-3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600" spc="-10" dirty="0">
                <a:solidFill>
                  <a:srgbClr val="45462B"/>
                </a:solidFill>
                <a:latin typeface="Cambria"/>
                <a:cs typeface="Cambria"/>
              </a:rPr>
              <a:t> удорожанием</a:t>
            </a:r>
            <a:r>
              <a:rPr sz="1600" spc="-7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продукта</a:t>
            </a:r>
            <a:endParaRPr sz="1600" dirty="0">
              <a:latin typeface="Cambria"/>
              <a:cs typeface="Cambria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15" dirty="0">
                <a:solidFill>
                  <a:srgbClr val="45462B"/>
                </a:solidFill>
                <a:latin typeface="Cambria"/>
                <a:cs typeface="Cambria"/>
              </a:rPr>
              <a:t>Установление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заказчиком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дополнительных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требований к банкам-гарантам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приводит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к 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ситуации, </a:t>
            </a:r>
            <a:r>
              <a:rPr sz="1600" spc="-20" dirty="0">
                <a:solidFill>
                  <a:srgbClr val="45462B"/>
                </a:solidFill>
                <a:latin typeface="Cambria"/>
                <a:cs typeface="Cambria"/>
              </a:rPr>
              <a:t>когда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для ряда компаний,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которые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обслуживаются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не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в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крупных банках, 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получение гарантии является,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фактически,</a:t>
            </a:r>
            <a:r>
              <a:rPr sz="1600" spc="-26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невозможным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4314" y="3598545"/>
            <a:ext cx="772858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>
                <a:solidFill>
                  <a:srgbClr val="45462B"/>
                </a:solidFill>
                <a:latin typeface="Cambria"/>
                <a:cs typeface="Cambria"/>
              </a:rPr>
              <a:t>Проблемы получения гарантии в </a:t>
            </a:r>
            <a:r>
              <a:rPr sz="1600" b="1" i="1" spc="-5" dirty="0">
                <a:solidFill>
                  <a:srgbClr val="45462B"/>
                </a:solidFill>
                <a:latin typeface="Cambria"/>
                <a:cs typeface="Cambria"/>
              </a:rPr>
              <a:t>крупных банках-партнерах  ГК</a:t>
            </a:r>
            <a:r>
              <a:rPr sz="1600" b="1" i="1" spc="-7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b="1" i="1" spc="-10" dirty="0">
                <a:solidFill>
                  <a:srgbClr val="45462B"/>
                </a:solidFill>
                <a:latin typeface="Cambria"/>
                <a:cs typeface="Cambria"/>
              </a:rPr>
              <a:t>АВТОДОР: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4314" y="3918966"/>
            <a:ext cx="8199120" cy="170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Длительный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срок</a:t>
            </a:r>
            <a:r>
              <a:rPr sz="1600" spc="-5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рассмотрения</a:t>
            </a:r>
            <a:endParaRPr sz="16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«Неподъёмность» пакета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запрашиваемых</a:t>
            </a:r>
            <a:r>
              <a:rPr sz="1600" spc="-16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документов</a:t>
            </a:r>
            <a:endParaRPr sz="1600">
              <a:latin typeface="Cambria"/>
              <a:cs typeface="Cambria"/>
            </a:endParaRPr>
          </a:p>
          <a:p>
            <a:pPr marL="299085" marR="415290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Отсутствие в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штате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субъекта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МСП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финансистов,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умеющих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работать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с банками -  существенное</a:t>
            </a:r>
            <a:r>
              <a:rPr sz="1600" spc="-8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увеличение</a:t>
            </a:r>
            <a:r>
              <a:rPr sz="1600" spc="-8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сроков</a:t>
            </a:r>
            <a:r>
              <a:rPr sz="1600" spc="-1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-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немотивированный</a:t>
            </a:r>
            <a:r>
              <a:rPr sz="1600" spc="-5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отказ</a:t>
            </a:r>
            <a:r>
              <a:rPr sz="1600" spc="-1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со</a:t>
            </a:r>
            <a:r>
              <a:rPr sz="1600" spc="-3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стороны</a:t>
            </a:r>
            <a:r>
              <a:rPr sz="1600" spc="-4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банка</a:t>
            </a:r>
            <a:r>
              <a:rPr sz="1600" spc="-1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в  предоставлении</a:t>
            </a:r>
            <a:r>
              <a:rPr sz="1600" spc="-14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гарантии</a:t>
            </a:r>
            <a:endParaRPr sz="16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solidFill>
                  <a:srgbClr val="45462B"/>
                </a:solidFill>
                <a:latin typeface="Cambria"/>
                <a:cs typeface="Cambria"/>
              </a:rPr>
              <a:t>Необходимость </a:t>
            </a:r>
            <a:r>
              <a:rPr sz="1600" spc="-10" dirty="0">
                <a:solidFill>
                  <a:srgbClr val="45462B"/>
                </a:solidFill>
                <a:latin typeface="Cambria"/>
                <a:cs typeface="Cambria"/>
              </a:rPr>
              <a:t>твердых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залогов – гарантийные депозиты, залог недвижимости</a:t>
            </a:r>
            <a:r>
              <a:rPr sz="1600" spc="-25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45462B"/>
                </a:solidFill>
                <a:latin typeface="Cambria"/>
                <a:cs typeface="Cambria"/>
              </a:rPr>
              <a:t>и </a:t>
            </a:r>
            <a:r>
              <a:rPr sz="1600" dirty="0">
                <a:solidFill>
                  <a:srgbClr val="45462B"/>
                </a:solidFill>
                <a:latin typeface="Cambria"/>
                <a:cs typeface="Cambria"/>
              </a:rPr>
              <a:t>пр.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5945">
              <a:lnSpc>
                <a:spcPct val="100000"/>
              </a:lnSpc>
            </a:pPr>
            <a:r>
              <a:rPr spc="-35" dirty="0"/>
              <a:t>Гарантия </a:t>
            </a:r>
            <a:r>
              <a:rPr spc="-10" dirty="0"/>
              <a:t>исполнения </a:t>
            </a:r>
            <a:r>
              <a:rPr spc="-5" dirty="0"/>
              <a:t>и </a:t>
            </a:r>
            <a:r>
              <a:rPr spc="-10" dirty="0"/>
              <a:t>авансирования </a:t>
            </a:r>
            <a:r>
              <a:rPr spc="-5" dirty="0"/>
              <a:t>по </a:t>
            </a:r>
            <a:r>
              <a:rPr spc="-15" dirty="0"/>
              <a:t>контракту </a:t>
            </a:r>
            <a:r>
              <a:rPr spc="-10" dirty="0"/>
              <a:t>на примере ГК </a:t>
            </a:r>
            <a:r>
              <a:rPr spc="55" dirty="0"/>
              <a:t> </a:t>
            </a:r>
            <a:r>
              <a:rPr spc="-35" dirty="0"/>
              <a:t>АВТОДОР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901" y="803783"/>
            <a:ext cx="112375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Проблема </a:t>
            </a:r>
            <a:r>
              <a:rPr sz="1800" b="1" spc="-5" dirty="0">
                <a:latin typeface="Cambria"/>
                <a:cs typeface="Cambria"/>
              </a:rPr>
              <a:t>2 </a:t>
            </a:r>
            <a:r>
              <a:rPr sz="1800" b="1" dirty="0">
                <a:latin typeface="Cambria"/>
                <a:cs typeface="Cambria"/>
              </a:rPr>
              <a:t>- </a:t>
            </a:r>
            <a:r>
              <a:rPr sz="1800" b="1" spc="-15" dirty="0">
                <a:latin typeface="Cambria"/>
                <a:cs typeface="Cambria"/>
              </a:rPr>
              <a:t>Необходимость </a:t>
            </a:r>
            <a:r>
              <a:rPr sz="1800" b="1" spc="-5" dirty="0">
                <a:latin typeface="Cambria"/>
                <a:cs typeface="Cambria"/>
              </a:rPr>
              <a:t>предоставления </a:t>
            </a:r>
            <a:r>
              <a:rPr sz="1800" b="1" spc="-10" dirty="0">
                <a:latin typeface="Cambria"/>
                <a:cs typeface="Cambria"/>
              </a:rPr>
              <a:t>гарантии </a:t>
            </a:r>
            <a:r>
              <a:rPr sz="1800" b="1" dirty="0">
                <a:latin typeface="Cambria"/>
                <a:cs typeface="Cambria"/>
              </a:rPr>
              <a:t>в целях </a:t>
            </a:r>
            <a:r>
              <a:rPr sz="1800" b="1" spc="-5" dirty="0">
                <a:latin typeface="Cambria"/>
                <a:cs typeface="Cambria"/>
              </a:rPr>
              <a:t>надлежащего исполнения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контракта.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2894234"/>
            <a:ext cx="198183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Отсечение 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нед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об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рос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ы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х  игроков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51163" y="6086208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6171" y="6093853"/>
            <a:ext cx="2922651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6059" y="5738583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E30643E4-82BB-4A92-8248-8FBC8FF3DFC8}"/>
              </a:ext>
            </a:extLst>
          </p:cNvPr>
          <p:cNvSpPr/>
          <p:nvPr/>
        </p:nvSpPr>
        <p:spPr>
          <a:xfrm>
            <a:off x="1401479" y="2105405"/>
            <a:ext cx="76200" cy="730250"/>
          </a:xfrm>
          <a:custGeom>
            <a:avLst/>
            <a:gdLst/>
            <a:ahLst/>
            <a:cxnLst/>
            <a:rect l="l" t="t" r="r" b="b"/>
            <a:pathLst>
              <a:path w="76200" h="730250">
                <a:moveTo>
                  <a:pt x="31750" y="653669"/>
                </a:moveTo>
                <a:lnTo>
                  <a:pt x="0" y="653669"/>
                </a:lnTo>
                <a:lnTo>
                  <a:pt x="38100" y="729869"/>
                </a:lnTo>
                <a:lnTo>
                  <a:pt x="69850" y="666369"/>
                </a:lnTo>
                <a:lnTo>
                  <a:pt x="31750" y="666369"/>
                </a:lnTo>
                <a:lnTo>
                  <a:pt x="31750" y="653669"/>
                </a:lnTo>
                <a:close/>
              </a:path>
              <a:path w="76200" h="730250">
                <a:moveTo>
                  <a:pt x="44450" y="0"/>
                </a:moveTo>
                <a:lnTo>
                  <a:pt x="31750" y="0"/>
                </a:lnTo>
                <a:lnTo>
                  <a:pt x="31750" y="666369"/>
                </a:lnTo>
                <a:lnTo>
                  <a:pt x="44450" y="666369"/>
                </a:lnTo>
                <a:lnTo>
                  <a:pt x="44450" y="0"/>
                </a:lnTo>
                <a:close/>
              </a:path>
              <a:path w="76200" h="730250">
                <a:moveTo>
                  <a:pt x="76200" y="653669"/>
                </a:moveTo>
                <a:lnTo>
                  <a:pt x="44450" y="653669"/>
                </a:lnTo>
                <a:lnTo>
                  <a:pt x="44450" y="666369"/>
                </a:lnTo>
                <a:lnTo>
                  <a:pt x="69850" y="666369"/>
                </a:lnTo>
                <a:lnTo>
                  <a:pt x="76200" y="653669"/>
                </a:lnTo>
                <a:close/>
              </a:path>
            </a:pathLst>
          </a:custGeom>
          <a:solidFill>
            <a:srgbClr val="5B9BD4"/>
          </a:solid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93AFE0-F285-4B36-A4A9-2A59ED273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" y="1069953"/>
            <a:ext cx="976873" cy="976873"/>
          </a:xfrm>
          <a:prstGeom prst="rect">
            <a:avLst/>
          </a:prstGeom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94EA62F1-32A7-46BD-ABB2-B24E60C739E0}"/>
              </a:ext>
            </a:extLst>
          </p:cNvPr>
          <p:cNvSpPr/>
          <p:nvPr/>
        </p:nvSpPr>
        <p:spPr>
          <a:xfrm>
            <a:off x="7994898" y="2112344"/>
            <a:ext cx="51863" cy="380117"/>
          </a:xfrm>
          <a:custGeom>
            <a:avLst/>
            <a:gdLst/>
            <a:ahLst/>
            <a:cxnLst/>
            <a:rect l="l" t="t" r="r" b="b"/>
            <a:pathLst>
              <a:path w="76200" h="730250">
                <a:moveTo>
                  <a:pt x="31750" y="653669"/>
                </a:moveTo>
                <a:lnTo>
                  <a:pt x="0" y="653669"/>
                </a:lnTo>
                <a:lnTo>
                  <a:pt x="38100" y="729869"/>
                </a:lnTo>
                <a:lnTo>
                  <a:pt x="69850" y="666369"/>
                </a:lnTo>
                <a:lnTo>
                  <a:pt x="31750" y="666369"/>
                </a:lnTo>
                <a:lnTo>
                  <a:pt x="31750" y="653669"/>
                </a:lnTo>
                <a:close/>
              </a:path>
              <a:path w="76200" h="730250">
                <a:moveTo>
                  <a:pt x="44450" y="0"/>
                </a:moveTo>
                <a:lnTo>
                  <a:pt x="31750" y="0"/>
                </a:lnTo>
                <a:lnTo>
                  <a:pt x="31750" y="666369"/>
                </a:lnTo>
                <a:lnTo>
                  <a:pt x="44450" y="666369"/>
                </a:lnTo>
                <a:lnTo>
                  <a:pt x="44450" y="0"/>
                </a:lnTo>
                <a:close/>
              </a:path>
              <a:path w="76200" h="730250">
                <a:moveTo>
                  <a:pt x="76200" y="653669"/>
                </a:moveTo>
                <a:lnTo>
                  <a:pt x="44450" y="653669"/>
                </a:lnTo>
                <a:lnTo>
                  <a:pt x="44450" y="666369"/>
                </a:lnTo>
                <a:lnTo>
                  <a:pt x="69850" y="666369"/>
                </a:lnTo>
                <a:lnTo>
                  <a:pt x="76200" y="653669"/>
                </a:lnTo>
                <a:close/>
              </a:path>
            </a:pathLst>
          </a:custGeom>
          <a:solidFill>
            <a:srgbClr val="5B9BD4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33F4E9-1BE0-4BF3-B447-336C77D27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6ADDD6-14C6-4869-9374-4C55C8704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45" y="1086995"/>
            <a:ext cx="976874" cy="9768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761" y="1679955"/>
            <a:ext cx="367792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0" dirty="0">
                <a:solidFill>
                  <a:srgbClr val="13398A"/>
                </a:solidFill>
                <a:latin typeface="Cambria"/>
                <a:cs typeface="Cambria"/>
              </a:rPr>
              <a:t>Алексей</a:t>
            </a:r>
            <a:r>
              <a:rPr sz="3500" b="0" spc="-105" dirty="0">
                <a:solidFill>
                  <a:srgbClr val="13398A"/>
                </a:solidFill>
                <a:latin typeface="Cambria"/>
                <a:cs typeface="Cambria"/>
              </a:rPr>
              <a:t> </a:t>
            </a:r>
            <a:r>
              <a:rPr sz="3500" b="0" spc="-5" dirty="0">
                <a:solidFill>
                  <a:srgbClr val="13398A"/>
                </a:solidFill>
                <a:latin typeface="Cambria"/>
                <a:cs typeface="Cambria"/>
              </a:rPr>
              <a:t>Порошин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761" y="2218944"/>
            <a:ext cx="6512559" cy="3521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Член </a:t>
            </a:r>
            <a:r>
              <a:rPr sz="1800" spc="-10" dirty="0">
                <a:latin typeface="Cambria"/>
                <a:cs typeface="Cambria"/>
              </a:rPr>
              <a:t>Генерального</a:t>
            </a:r>
            <a:r>
              <a:rPr sz="1800" spc="-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совета,</a:t>
            </a:r>
          </a:p>
          <a:p>
            <a:pPr marL="12700" marR="407670">
              <a:lnSpc>
                <a:spcPct val="100000"/>
              </a:lnSpc>
            </a:pPr>
            <a:r>
              <a:rPr lang="ru-RU" sz="1800" dirty="0">
                <a:latin typeface="Cambria"/>
                <a:cs typeface="Cambria"/>
              </a:rPr>
              <a:t>Руководитель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Центра </a:t>
            </a:r>
            <a:r>
              <a:rPr sz="1800" dirty="0">
                <a:latin typeface="Cambria"/>
                <a:cs typeface="Cambria"/>
              </a:rPr>
              <a:t>финансово-кредитной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поддержки  </a:t>
            </a:r>
            <a:r>
              <a:rPr sz="1800" dirty="0">
                <a:latin typeface="Cambria"/>
                <a:cs typeface="Cambria"/>
              </a:rPr>
              <a:t>ДЕЛОВАЯ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РОССИЯ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3000" spc="-5" dirty="0">
                <a:latin typeface="Cambria"/>
                <a:cs typeface="Cambria"/>
              </a:rPr>
              <a:t>+7(495)150-43-01</a:t>
            </a:r>
            <a:endParaRPr sz="3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3000" u="heavy" spc="-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finance</a:t>
            </a:r>
            <a:r>
              <a:rPr sz="3000" u="heavy" spc="-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@</a:t>
            </a:r>
            <a:r>
              <a:rPr lang="en-US" sz="3000" u="heavy" spc="-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cfcp</a:t>
            </a:r>
            <a:r>
              <a:rPr sz="3000" u="heavy" spc="-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.ru</a:t>
            </a:r>
            <a:endParaRPr sz="3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sz="4400" spc="-10" dirty="0">
                <a:solidFill>
                  <a:srgbClr val="7E7E7E"/>
                </a:solidFill>
                <a:latin typeface="Cambria"/>
                <a:cs typeface="Cambria"/>
              </a:rPr>
              <a:t>МЫ </a:t>
            </a:r>
            <a:r>
              <a:rPr sz="4400" spc="-5" dirty="0">
                <a:solidFill>
                  <a:srgbClr val="7E7E7E"/>
                </a:solidFill>
                <a:latin typeface="Cambria"/>
                <a:cs typeface="Cambria"/>
              </a:rPr>
              <a:t>НА </a:t>
            </a:r>
            <a:r>
              <a:rPr sz="4400" spc="-15" dirty="0">
                <a:solidFill>
                  <a:srgbClr val="7E7E7E"/>
                </a:solidFill>
                <a:latin typeface="Cambria"/>
                <a:cs typeface="Cambria"/>
              </a:rPr>
              <a:t>ВАШЕЙ СТОРОНЕ!</a:t>
            </a:r>
            <a:endParaRPr sz="4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2305" y="1592326"/>
            <a:ext cx="6544945" cy="2569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mbria"/>
                <a:cs typeface="Cambria"/>
              </a:rPr>
              <a:t>Требования </a:t>
            </a:r>
            <a:r>
              <a:rPr sz="1800" b="1" dirty="0">
                <a:latin typeface="Cambria"/>
                <a:cs typeface="Cambria"/>
              </a:rPr>
              <a:t>к </a:t>
            </a:r>
            <a:r>
              <a:rPr sz="1800" b="1" spc="-5" dirty="0">
                <a:latin typeface="Cambria"/>
                <a:cs typeface="Cambria"/>
              </a:rPr>
              <a:t>банкам</a:t>
            </a:r>
            <a:r>
              <a:rPr sz="1800" b="1" spc="-6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гарантам:</a:t>
            </a:r>
            <a:endParaRPr sz="1800" dirty="0">
              <a:latin typeface="Cambria"/>
              <a:cs typeface="Cambria"/>
            </a:endParaRPr>
          </a:p>
          <a:p>
            <a:pPr marL="182880" marR="5715" indent="-1701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3515" algn="l"/>
              </a:tabLst>
            </a:pPr>
            <a:r>
              <a:rPr sz="1800" spc="-15" dirty="0" err="1">
                <a:latin typeface="Cambria"/>
                <a:cs typeface="Cambria"/>
              </a:rPr>
              <a:t>Гарант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должен </a:t>
            </a:r>
            <a:r>
              <a:rPr sz="1800" spc="-10" dirty="0">
                <a:latin typeface="Cambria"/>
                <a:cs typeface="Cambria"/>
              </a:rPr>
              <a:t>иметь </a:t>
            </a:r>
            <a:r>
              <a:rPr sz="1800" spc="-5" dirty="0">
                <a:latin typeface="Cambria"/>
                <a:cs typeface="Cambria"/>
              </a:rPr>
              <a:t>рейтинг международных рейтинговых  агентств  </a:t>
            </a:r>
            <a:r>
              <a:rPr sz="1800" spc="-10" dirty="0">
                <a:latin typeface="Cambria"/>
                <a:cs typeface="Cambria"/>
              </a:rPr>
              <a:t>«Стэндард  </a:t>
            </a:r>
            <a:r>
              <a:rPr sz="1800" spc="-5" dirty="0">
                <a:latin typeface="Cambria"/>
                <a:cs typeface="Cambria"/>
              </a:rPr>
              <a:t>энд  Пурс»  (Standard  </a:t>
            </a:r>
            <a:r>
              <a:rPr sz="1800" dirty="0">
                <a:latin typeface="Cambria"/>
                <a:cs typeface="Cambria"/>
              </a:rPr>
              <a:t>&amp;  </a:t>
            </a:r>
            <a:r>
              <a:rPr sz="1800" spc="-5" dirty="0">
                <a:latin typeface="Cambria"/>
                <a:cs typeface="Cambria"/>
              </a:rPr>
              <a:t>Poor’s),   </a:t>
            </a:r>
            <a:r>
              <a:rPr sz="1800" spc="3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и/или</a:t>
            </a:r>
            <a:endParaRPr sz="1800" dirty="0">
              <a:latin typeface="Cambria"/>
              <a:cs typeface="Cambria"/>
            </a:endParaRPr>
          </a:p>
          <a:p>
            <a:pPr marL="182880" algn="just">
              <a:lnSpc>
                <a:spcPct val="100000"/>
              </a:lnSpc>
            </a:pPr>
            <a:r>
              <a:rPr sz="1800" spc="-15" dirty="0">
                <a:latin typeface="Cambria"/>
                <a:cs typeface="Cambria"/>
              </a:rPr>
              <a:t>«Мудис  </a:t>
            </a:r>
            <a:r>
              <a:rPr sz="1800" spc="-5" dirty="0">
                <a:latin typeface="Cambria"/>
                <a:cs typeface="Cambria"/>
              </a:rPr>
              <a:t>Инвестор  </a:t>
            </a:r>
            <a:r>
              <a:rPr sz="1800" spc="-10" dirty="0">
                <a:latin typeface="Cambria"/>
                <a:cs typeface="Cambria"/>
              </a:rPr>
              <a:t>Сервис»  </a:t>
            </a:r>
            <a:r>
              <a:rPr sz="1800" spc="-5" dirty="0">
                <a:latin typeface="Cambria"/>
                <a:cs typeface="Cambria"/>
              </a:rPr>
              <a:t>(Moody’s  </a:t>
            </a:r>
            <a:r>
              <a:rPr sz="1800" spc="-15" dirty="0">
                <a:latin typeface="Cambria"/>
                <a:cs typeface="Cambria"/>
              </a:rPr>
              <a:t>Investor  </a:t>
            </a:r>
            <a:r>
              <a:rPr sz="1800" dirty="0">
                <a:latin typeface="Cambria"/>
                <a:cs typeface="Cambria"/>
              </a:rPr>
              <a:t>Service) 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и/или</a:t>
            </a:r>
            <a:endParaRPr sz="1800" dirty="0">
              <a:latin typeface="Cambria"/>
              <a:cs typeface="Cambria"/>
            </a:endParaRPr>
          </a:p>
          <a:p>
            <a:pPr marL="182880" marR="8255" algn="just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«Фитч </a:t>
            </a:r>
            <a:r>
              <a:rPr sz="1800" spc="-5" dirty="0">
                <a:latin typeface="Cambria"/>
                <a:cs typeface="Cambria"/>
              </a:rPr>
              <a:t>Рейтингз» </a:t>
            </a:r>
            <a:r>
              <a:rPr sz="1800" spc="-10" dirty="0">
                <a:latin typeface="Cambria"/>
                <a:cs typeface="Cambria"/>
              </a:rPr>
              <a:t>(Fitch Ratings) </a:t>
            </a:r>
            <a:r>
              <a:rPr sz="1800" spc="-5" dirty="0">
                <a:latin typeface="Cambria"/>
                <a:cs typeface="Cambria"/>
              </a:rPr>
              <a:t>не более </a:t>
            </a:r>
            <a:r>
              <a:rPr sz="1800" dirty="0">
                <a:latin typeface="Cambria"/>
                <a:cs typeface="Cambria"/>
              </a:rPr>
              <a:t>чем </a:t>
            </a:r>
            <a:r>
              <a:rPr sz="1800" spc="-5" dirty="0" err="1">
                <a:latin typeface="Cambria"/>
                <a:cs typeface="Cambria"/>
              </a:rPr>
              <a:t>на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lang="ru-RU" spc="-5" dirty="0">
                <a:latin typeface="Cambria"/>
                <a:cs typeface="Cambria"/>
              </a:rPr>
              <a:t>4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</a:t>
            </a:r>
            <a:r>
              <a:rPr lang="ru-RU" sz="1800" spc="-10" dirty="0">
                <a:latin typeface="Cambria"/>
                <a:cs typeface="Cambria"/>
              </a:rPr>
              <a:t>четыре</a:t>
            </a:r>
            <a:r>
              <a:rPr sz="1800" spc="-10" dirty="0">
                <a:latin typeface="Cambria"/>
                <a:cs typeface="Cambria"/>
              </a:rPr>
              <a:t>)  </a:t>
            </a:r>
            <a:r>
              <a:rPr sz="1800" dirty="0">
                <a:latin typeface="Cambria"/>
                <a:cs typeface="Cambria"/>
              </a:rPr>
              <a:t>ступени </a:t>
            </a:r>
            <a:r>
              <a:rPr sz="1800" spc="-10" dirty="0">
                <a:latin typeface="Cambria"/>
                <a:cs typeface="Cambria"/>
              </a:rPr>
              <a:t>ниже </a:t>
            </a:r>
            <a:r>
              <a:rPr sz="1800" spc="-5" dirty="0">
                <a:latin typeface="Cambria"/>
                <a:cs typeface="Cambria"/>
              </a:rPr>
              <a:t>суверенного </a:t>
            </a:r>
            <a:r>
              <a:rPr sz="1800" spc="-10" dirty="0">
                <a:latin typeface="Cambria"/>
                <a:cs typeface="Cambria"/>
              </a:rPr>
              <a:t>рейтинга Российской Федерации,  </a:t>
            </a:r>
            <a:r>
              <a:rPr sz="1800" dirty="0">
                <a:latin typeface="Cambria"/>
                <a:cs typeface="Cambria"/>
              </a:rPr>
              <a:t>присвоенного </a:t>
            </a:r>
            <a:r>
              <a:rPr sz="1800" spc="-5" dirty="0">
                <a:latin typeface="Cambria"/>
                <a:cs typeface="Cambria"/>
              </a:rPr>
              <a:t>соответствующим рейтинговым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5" dirty="0" err="1">
                <a:latin typeface="Cambria"/>
                <a:cs typeface="Cambria"/>
              </a:rPr>
              <a:t>агентством</a:t>
            </a:r>
            <a:r>
              <a:rPr sz="1800" spc="-5" dirty="0">
                <a:latin typeface="Cambria"/>
                <a:cs typeface="Cambria"/>
              </a:rPr>
              <a:t>.</a:t>
            </a:r>
            <a:endParaRPr lang="ru-RU" sz="1800" spc="-5" dirty="0">
              <a:latin typeface="Cambria"/>
              <a:cs typeface="Cambria"/>
            </a:endParaRPr>
          </a:p>
          <a:p>
            <a:pPr marL="182880" marR="8255" algn="just">
              <a:lnSpc>
                <a:spcPct val="100000"/>
              </a:lnSpc>
            </a:pPr>
            <a:endParaRPr lang="ru-RU" spc="-5" dirty="0">
              <a:latin typeface="Cambria"/>
              <a:cs typeface="Cambria"/>
            </a:endParaRPr>
          </a:p>
          <a:p>
            <a:pPr marL="182880" marR="8255" algn="just">
              <a:lnSpc>
                <a:spcPct val="100000"/>
              </a:lnSpc>
            </a:pPr>
            <a:r>
              <a:rPr lang="ru-RU" sz="1800" b="1" spc="-5" dirty="0">
                <a:latin typeface="Cambria"/>
                <a:cs typeface="Cambria"/>
              </a:rPr>
              <a:t>Таким требованиям отвечает не более 30 банков!</a:t>
            </a:r>
            <a:endParaRPr sz="1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4905">
              <a:lnSpc>
                <a:spcPct val="100000"/>
              </a:lnSpc>
            </a:pPr>
            <a:r>
              <a:rPr spc="-35" dirty="0"/>
              <a:t>Гарантия </a:t>
            </a:r>
            <a:r>
              <a:rPr spc="-10" dirty="0"/>
              <a:t>исполнения </a:t>
            </a:r>
            <a:r>
              <a:rPr spc="-5" dirty="0"/>
              <a:t>и </a:t>
            </a:r>
            <a:r>
              <a:rPr spc="-10" dirty="0"/>
              <a:t>авансирования</a:t>
            </a:r>
            <a:r>
              <a:rPr spc="275" dirty="0"/>
              <a:t> </a:t>
            </a:r>
            <a:r>
              <a:rPr spc="-5" dirty="0"/>
              <a:t>по</a:t>
            </a:r>
          </a:p>
          <a:p>
            <a:pPr marL="7096759">
              <a:lnSpc>
                <a:spcPct val="100000"/>
              </a:lnSpc>
            </a:pPr>
            <a:r>
              <a:rPr spc="-15" dirty="0"/>
              <a:t>контракту </a:t>
            </a:r>
            <a:r>
              <a:rPr spc="-10" dirty="0"/>
              <a:t>на примере ГК</a:t>
            </a:r>
            <a:r>
              <a:rPr spc="130" dirty="0"/>
              <a:t> </a:t>
            </a:r>
            <a:r>
              <a:rPr spc="-35" dirty="0"/>
              <a:t>АВТОДОР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991" y="341629"/>
            <a:ext cx="131191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Проблема</a:t>
            </a:r>
            <a:r>
              <a:rPr sz="1800" b="1" spc="-114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491" y="1193546"/>
            <a:ext cx="4173092" cy="3121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A32BA5-C2F3-4EE5-9AD1-1A489F1C1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038" y="263652"/>
            <a:ext cx="72542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mbria"/>
                <a:cs typeface="Cambria"/>
              </a:rPr>
              <a:t>Финансовая доступность субъектов МСП </a:t>
            </a:r>
            <a:r>
              <a:rPr sz="1800" b="1" spc="-10" dirty="0">
                <a:latin typeface="Cambria"/>
                <a:cs typeface="Cambria"/>
              </a:rPr>
              <a:t>на </a:t>
            </a:r>
            <a:r>
              <a:rPr sz="1800" b="1" dirty="0">
                <a:latin typeface="Cambria"/>
                <a:cs typeface="Cambria"/>
              </a:rPr>
              <a:t>примере ГК </a:t>
            </a:r>
            <a:r>
              <a:rPr sz="1800" b="1" spc="-25" dirty="0">
                <a:latin typeface="Cambria"/>
                <a:cs typeface="Cambria"/>
              </a:rPr>
              <a:t>АВТОДОР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142" y="262635"/>
            <a:ext cx="11144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Р</a:t>
            </a:r>
            <a:r>
              <a:rPr spc="-5" dirty="0"/>
              <a:t>еше</a:t>
            </a:r>
            <a:r>
              <a:rPr spc="-15" dirty="0"/>
              <a:t>ни</a:t>
            </a:r>
            <a:r>
              <a:rPr spc="-5" dirty="0"/>
              <a:t>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3897" y="1178559"/>
            <a:ext cx="7616825" cy="386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Развитие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доступных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финансовых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продуктов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с помощью финансовых  институтов,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узконаправленных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на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сектор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44, 223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и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185-ФЗ, </a:t>
            </a:r>
            <a:r>
              <a:rPr sz="1700" spc="-40" dirty="0">
                <a:solidFill>
                  <a:srgbClr val="45462B"/>
                </a:solidFill>
                <a:latin typeface="Cambria"/>
                <a:cs typeface="Cambria"/>
              </a:rPr>
              <a:t>где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любой 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финансовый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продукт </a:t>
            </a:r>
            <a:r>
              <a:rPr sz="1700" spc="-15" dirty="0">
                <a:solidFill>
                  <a:srgbClr val="45462B"/>
                </a:solidFill>
                <a:latin typeface="Cambria"/>
                <a:cs typeface="Cambria"/>
              </a:rPr>
              <a:t>возможно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получить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в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течение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2-3 дней без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залогов  и</a:t>
            </a:r>
            <a:r>
              <a:rPr sz="1700" spc="-8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обременений</a:t>
            </a:r>
            <a:endParaRPr sz="1700">
              <a:latin typeface="Cambria"/>
              <a:cs typeface="Cambria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Механизм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получения тендерных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займов суммой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до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40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млн 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реализовывать через </a:t>
            </a:r>
            <a:r>
              <a:rPr sz="1700" spc="-15" dirty="0">
                <a:solidFill>
                  <a:srgbClr val="45462B"/>
                </a:solidFill>
                <a:latin typeface="Cambria"/>
                <a:cs typeface="Cambria"/>
              </a:rPr>
              <a:t>МФО,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ориентированные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на </a:t>
            </a:r>
            <a:r>
              <a:rPr sz="1700" spc="-15" dirty="0">
                <a:solidFill>
                  <a:srgbClr val="45462B"/>
                </a:solidFill>
                <a:latin typeface="Cambria"/>
                <a:cs typeface="Cambria"/>
              </a:rPr>
              <a:t>этот </a:t>
            </a:r>
            <a:r>
              <a:rPr sz="1700" spc="-25" dirty="0">
                <a:solidFill>
                  <a:srgbClr val="45462B"/>
                </a:solidFill>
                <a:latin typeface="Cambria"/>
                <a:cs typeface="Cambria"/>
              </a:rPr>
              <a:t>сегмент.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Свыше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40 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млн -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через банки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партнеры, </a:t>
            </a:r>
            <a:r>
              <a:rPr sz="1700" spc="-30" dirty="0">
                <a:solidFill>
                  <a:srgbClr val="45462B"/>
                </a:solidFill>
                <a:latin typeface="Cambria"/>
                <a:cs typeface="Cambria"/>
              </a:rPr>
              <a:t>где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процесс занимает больше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времени  (однако,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все-равно укладывается в </a:t>
            </a:r>
            <a:r>
              <a:rPr sz="1700" spc="5" dirty="0">
                <a:solidFill>
                  <a:srgbClr val="45462B"/>
                </a:solidFill>
                <a:latin typeface="Cambria"/>
                <a:cs typeface="Cambria"/>
              </a:rPr>
              <a:t>нужные</a:t>
            </a:r>
            <a:r>
              <a:rPr sz="1700" spc="-13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сроки)</a:t>
            </a:r>
            <a:endParaRPr sz="1700">
              <a:latin typeface="Cambria"/>
              <a:cs typeface="Cambria"/>
            </a:endParaRPr>
          </a:p>
          <a:p>
            <a:pPr marL="299085" marR="6350" indent="-286385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Возможность получения нескольких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продуктов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в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режиме «одного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окна», 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экономя время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и </a:t>
            </a:r>
            <a:r>
              <a:rPr sz="1700" spc="-15" dirty="0">
                <a:solidFill>
                  <a:srgbClr val="45462B"/>
                </a:solidFill>
                <a:latin typeface="Cambria"/>
                <a:cs typeface="Cambria"/>
              </a:rPr>
              <a:t>трудозатраты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–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создание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продуктового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маркет-плэйс </a:t>
            </a:r>
            <a:r>
              <a:rPr sz="1700" spc="-20" dirty="0">
                <a:solidFill>
                  <a:srgbClr val="45462B"/>
                </a:solidFill>
                <a:latin typeface="Cambria"/>
                <a:cs typeface="Cambria"/>
              </a:rPr>
              <a:t>на 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торговой</a:t>
            </a:r>
            <a:r>
              <a:rPr sz="1700" spc="-10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площадке</a:t>
            </a:r>
            <a:endParaRPr sz="1700">
              <a:latin typeface="Cambria"/>
              <a:cs typeface="Cambria"/>
            </a:endParaRPr>
          </a:p>
          <a:p>
            <a:pPr marL="299085" marR="6350" indent="-286385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Определение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в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«едином окне» по каждому поставщику кредитного 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лимита,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который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позволяет ему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точно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знать, </a:t>
            </a:r>
            <a:r>
              <a:rPr sz="1700" spc="-15" dirty="0">
                <a:solidFill>
                  <a:srgbClr val="45462B"/>
                </a:solidFill>
                <a:latin typeface="Cambria"/>
                <a:cs typeface="Cambria"/>
              </a:rPr>
              <a:t>какой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у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него максимальный 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предел на </a:t>
            </a:r>
            <a:r>
              <a:rPr sz="1700" spc="-10" dirty="0">
                <a:solidFill>
                  <a:srgbClr val="45462B"/>
                </a:solidFill>
                <a:latin typeface="Cambria"/>
                <a:cs typeface="Cambria"/>
              </a:rPr>
              <a:t>рынке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по </a:t>
            </a:r>
            <a:r>
              <a:rPr sz="1700" dirty="0">
                <a:solidFill>
                  <a:srgbClr val="45462B"/>
                </a:solidFill>
                <a:latin typeface="Cambria"/>
                <a:cs typeface="Cambria"/>
              </a:rPr>
              <a:t>получению гарантии на исполнение</a:t>
            </a:r>
            <a:r>
              <a:rPr sz="1700" spc="-16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45462B"/>
                </a:solidFill>
                <a:latin typeface="Cambria"/>
                <a:cs typeface="Cambria"/>
              </a:rPr>
              <a:t>контракта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344" y="1129538"/>
            <a:ext cx="3494659" cy="2947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70B737-CD8F-400E-AF06-B6A975971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59650">
              <a:lnSpc>
                <a:spcPct val="100000"/>
              </a:lnSpc>
            </a:pPr>
            <a:r>
              <a:rPr spc="-20" dirty="0">
                <a:latin typeface="Arial"/>
                <a:cs typeface="Arial"/>
              </a:rPr>
              <a:t>Повсеместный </a:t>
            </a:r>
            <a:r>
              <a:rPr spc="-25" dirty="0">
                <a:latin typeface="Arial"/>
                <a:cs typeface="Arial"/>
              </a:rPr>
              <a:t>уход </a:t>
            </a:r>
            <a:r>
              <a:rPr spc="-5" dirty="0">
                <a:latin typeface="Arial"/>
                <a:cs typeface="Arial"/>
              </a:rPr>
              <a:t>в</a:t>
            </a:r>
            <a:r>
              <a:rPr spc="13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«цифру»:</a:t>
            </a:r>
          </a:p>
          <a:p>
            <a:pPr marL="8892540">
              <a:lnSpc>
                <a:spcPct val="100000"/>
              </a:lnSpc>
            </a:pPr>
            <a:r>
              <a:rPr spc="-25" dirty="0">
                <a:latin typeface="Arial"/>
                <a:cs typeface="Arial"/>
              </a:rPr>
              <a:t>это </a:t>
            </a:r>
            <a:r>
              <a:rPr spc="-5" dirty="0">
                <a:latin typeface="Arial"/>
                <a:cs typeface="Arial"/>
              </a:rPr>
              <a:t>уже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происходит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391" y="1264030"/>
            <a:ext cx="10982325" cy="127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Постепенное распространение </a:t>
            </a:r>
            <a:r>
              <a:rPr sz="1800" dirty="0">
                <a:latin typeface="Calibri"/>
                <a:cs typeface="Calibri"/>
              </a:rPr>
              <a:t>он-лайн </a:t>
            </a:r>
            <a:r>
              <a:rPr sz="1800" spc="-5" dirty="0">
                <a:latin typeface="Calibri"/>
                <a:cs typeface="Calibri"/>
              </a:rPr>
              <a:t>платформ не </a:t>
            </a:r>
            <a:r>
              <a:rPr sz="1800" spc="-15" dirty="0">
                <a:latin typeface="Calibri"/>
                <a:cs typeface="Calibri"/>
              </a:rPr>
              <a:t>только </a:t>
            </a:r>
            <a:r>
              <a:rPr sz="1800" spc="-10" dirty="0">
                <a:latin typeface="Calibri"/>
                <a:cs typeface="Calibri"/>
              </a:rPr>
              <a:t>отвечает </a:t>
            </a:r>
            <a:r>
              <a:rPr sz="1800" dirty="0">
                <a:latin typeface="Calibri"/>
                <a:cs typeface="Calibri"/>
              </a:rPr>
              <a:t>потребностям </a:t>
            </a:r>
            <a:r>
              <a:rPr sz="1800" spc="-10" dirty="0">
                <a:latin typeface="Calibri"/>
                <a:cs typeface="Calibri"/>
              </a:rPr>
              <a:t>массового потребителя, </a:t>
            </a:r>
            <a:r>
              <a:rPr sz="1800" spc="-5" dirty="0">
                <a:latin typeface="Calibri"/>
                <a:cs typeface="Calibri"/>
              </a:rPr>
              <a:t>но 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позволяет средним по размеру </a:t>
            </a:r>
            <a:r>
              <a:rPr sz="1800" dirty="0">
                <a:latin typeface="Calibri"/>
                <a:cs typeface="Calibri"/>
              </a:rPr>
              <a:t>банкам </a:t>
            </a:r>
            <a:r>
              <a:rPr sz="1800" spc="-5" dirty="0">
                <a:latin typeface="Calibri"/>
                <a:cs typeface="Calibri"/>
              </a:rPr>
              <a:t>достигать </a:t>
            </a:r>
            <a:r>
              <a:rPr sz="1800" spc="-15" dirty="0">
                <a:latin typeface="Calibri"/>
                <a:cs typeface="Calibri"/>
              </a:rPr>
              <a:t>результатов, </a:t>
            </a:r>
            <a:r>
              <a:rPr sz="1800" dirty="0">
                <a:latin typeface="Calibri"/>
                <a:cs typeface="Calibri"/>
              </a:rPr>
              <a:t>сопоставимых с </a:t>
            </a:r>
            <a:r>
              <a:rPr sz="1800" spc="-15" dirty="0">
                <a:latin typeface="Calibri"/>
                <a:cs typeface="Calibri"/>
              </a:rPr>
              <a:t>результатами </a:t>
            </a:r>
            <a:r>
              <a:rPr sz="1800" spc="-10" dirty="0">
                <a:latin typeface="Calibri"/>
                <a:cs typeface="Calibri"/>
              </a:rPr>
              <a:t>лидеров  </a:t>
            </a:r>
            <a:r>
              <a:rPr sz="1800" spc="-5" dirty="0">
                <a:latin typeface="Calibri"/>
                <a:cs typeface="Calibri"/>
              </a:rPr>
              <a:t>индустрии.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800" b="1" spc="-30" dirty="0">
                <a:latin typeface="Calibri"/>
                <a:cs typeface="Calibri"/>
              </a:rPr>
              <a:t>Топ-10 </a:t>
            </a:r>
            <a:r>
              <a:rPr sz="1800" b="1" spc="-10" dirty="0">
                <a:latin typeface="Calibri"/>
                <a:cs typeface="Calibri"/>
              </a:rPr>
              <a:t>банков </a:t>
            </a:r>
            <a:r>
              <a:rPr sz="1800" spc="-5" dirty="0">
                <a:latin typeface="Calibri"/>
                <a:cs typeface="Calibri"/>
              </a:rPr>
              <a:t>по количеству </a:t>
            </a:r>
            <a:r>
              <a:rPr sz="1800" dirty="0">
                <a:latin typeface="Calibri"/>
                <a:cs typeface="Calibri"/>
              </a:rPr>
              <a:t>выданных банковских гарантий, </a:t>
            </a:r>
            <a:r>
              <a:rPr sz="1800" spc="-10" dirty="0">
                <a:latin typeface="Calibri"/>
                <a:cs typeface="Calibri"/>
              </a:rPr>
              <a:t>Реестр </a:t>
            </a:r>
            <a:r>
              <a:rPr sz="1800" spc="-55" dirty="0">
                <a:latin typeface="Calibri"/>
                <a:cs typeface="Calibri"/>
              </a:rPr>
              <a:t>БГ, </a:t>
            </a:r>
            <a:r>
              <a:rPr sz="1800" spc="-10" dirty="0">
                <a:latin typeface="Calibri"/>
                <a:cs typeface="Calibri"/>
              </a:rPr>
              <a:t>44-ФЗ </a:t>
            </a:r>
            <a:r>
              <a:rPr sz="1800" dirty="0" err="1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декабрь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</a:t>
            </a:r>
            <a:r>
              <a:rPr lang="ru-RU" sz="1800" spc="-5" dirty="0">
                <a:latin typeface="Calibri"/>
                <a:cs typeface="Calibri"/>
              </a:rPr>
              <a:t>7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года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42940"/>
              </p:ext>
            </p:extLst>
          </p:nvPr>
        </p:nvGraphicFramePr>
        <p:xfrm>
          <a:off x="478090" y="2682239"/>
          <a:ext cx="10723309" cy="2986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0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5029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Кол-во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Сумма,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Средняя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гарантии,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460"/>
                        </a:lnSpc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Держава</a:t>
                      </a:r>
                      <a:endParaRPr sz="1400" b="1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31 468</a:t>
                      </a:r>
                      <a:endParaRPr sz="1400" b="1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7 302 111 398</a:t>
                      </a:r>
                      <a:endParaRPr sz="1400" b="1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232 049</a:t>
                      </a:r>
                      <a:endParaRPr sz="1400" b="1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6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Современный Коммерческий Инновационный 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23 367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56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3 585 330 897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153 436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65"/>
                        </a:lnSpc>
                      </a:pPr>
                      <a:r>
                        <a:rPr lang="ru-RU" sz="1400" b="1" dirty="0" err="1">
                          <a:latin typeface="+mn-lt"/>
                          <a:cs typeface="Calibri"/>
                        </a:rPr>
                        <a:t>Бинбанк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5 984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3 761 960 150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628 670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91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9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СОВКОМБАНК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62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5 670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62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4 282 536 039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62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755 297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СБЕРБАНК РОССИИ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4 816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37 959 565 728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7 881 970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Абсолют 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4 679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10 165 039 589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2 172 481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Восточный 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4 081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5 804 364 034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1 422 290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2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62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К2 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67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3 346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67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1 441 280 557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675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430 747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ГЛОБЭКСБАНК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3 161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4 340 279 014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1 373 072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ИНТЕРПРОМБАНК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2 665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3 519 029 072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570"/>
                        </a:lnSpc>
                      </a:pPr>
                      <a:r>
                        <a:rPr lang="ru-RU" sz="1400" b="1" dirty="0">
                          <a:latin typeface="+mn-lt"/>
                          <a:cs typeface="Calibri"/>
                        </a:rPr>
                        <a:t>1 320 461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9133585" y="6141897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8721" y="6149543"/>
            <a:ext cx="2922651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559" y="579426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03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F2E5B6-81F6-49A9-AD0A-63FCAAE57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148" y="183641"/>
            <a:ext cx="4847590" cy="91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24255" algn="r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Скоринг </a:t>
            </a:r>
            <a:r>
              <a:rPr dirty="0">
                <a:latin typeface="Arial"/>
                <a:cs typeface="Arial"/>
              </a:rPr>
              <a:t>vs </a:t>
            </a:r>
            <a:r>
              <a:rPr spc="-15" dirty="0">
                <a:latin typeface="Arial"/>
                <a:cs typeface="Arial"/>
              </a:rPr>
              <a:t>посещение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банка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-  </a:t>
            </a:r>
            <a:r>
              <a:rPr spc="-25" dirty="0">
                <a:latin typeface="Arial"/>
                <a:cs typeface="Arial"/>
              </a:rPr>
              <a:t>возможность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качественного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закрытия </a:t>
            </a:r>
            <a:r>
              <a:rPr spc="-5" dirty="0">
                <a:latin typeface="Arial"/>
                <a:cs typeface="Arial"/>
              </a:rPr>
              <a:t> сделки в </a:t>
            </a:r>
            <a:r>
              <a:rPr spc="-15" dirty="0">
                <a:latin typeface="Arial"/>
                <a:cs typeface="Arial"/>
              </a:rPr>
              <a:t>рекордные</a:t>
            </a:r>
            <a:r>
              <a:rPr spc="-5" dirty="0">
                <a:latin typeface="Arial"/>
                <a:cs typeface="Arial"/>
              </a:rPr>
              <a:t> сроки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391" y="1219834"/>
            <a:ext cx="11262995" cy="167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Современные </a:t>
            </a:r>
            <a:r>
              <a:rPr sz="1800" dirty="0">
                <a:latin typeface="Calibri"/>
                <a:cs typeface="Calibri"/>
              </a:rPr>
              <a:t>он-лайн </a:t>
            </a:r>
            <a:r>
              <a:rPr sz="1800" spc="-5" dirty="0">
                <a:latin typeface="Calibri"/>
                <a:cs typeface="Calibri"/>
              </a:rPr>
              <a:t>платформы </a:t>
            </a:r>
            <a:r>
              <a:rPr sz="1800" spc="-10" dirty="0">
                <a:latin typeface="Calibri"/>
                <a:cs typeface="Calibri"/>
              </a:rPr>
              <a:t>позволяют </a:t>
            </a:r>
            <a:r>
              <a:rPr sz="1800" spc="-5" dirty="0">
                <a:latin typeface="Calibri"/>
                <a:cs typeface="Calibri"/>
              </a:rPr>
              <a:t>использовать </a:t>
            </a:r>
            <a:r>
              <a:rPr sz="1800" spc="-10" dirty="0">
                <a:latin typeface="Calibri"/>
                <a:cs typeface="Calibri"/>
              </a:rPr>
              <a:t>технологии </a:t>
            </a:r>
            <a:r>
              <a:rPr sz="1800" spc="-5" dirty="0">
                <a:latin typeface="Calibri"/>
                <a:cs typeface="Calibri"/>
              </a:rPr>
              <a:t>экспресс-скоринга </a:t>
            </a:r>
            <a:r>
              <a:rPr sz="1800" spc="-10" dirty="0">
                <a:latin typeface="Calibri"/>
                <a:cs typeface="Calibri"/>
              </a:rPr>
              <a:t>кредитного </a:t>
            </a:r>
            <a:r>
              <a:rPr sz="1800" spc="-5" dirty="0">
                <a:latin typeface="Calibri"/>
                <a:cs typeface="Calibri"/>
              </a:rPr>
              <a:t>качества  заемщика, </a:t>
            </a:r>
            <a:r>
              <a:rPr sz="1800" spc="-15" dirty="0">
                <a:latin typeface="Calibri"/>
                <a:cs typeface="Calibri"/>
              </a:rPr>
              <a:t>что </a:t>
            </a:r>
            <a:r>
              <a:rPr sz="1800" spc="-5" dirty="0">
                <a:latin typeface="Calibri"/>
                <a:cs typeface="Calibri"/>
              </a:rPr>
              <a:t>радикально </a:t>
            </a:r>
            <a:r>
              <a:rPr sz="1800" spc="-10" dirty="0">
                <a:latin typeface="Calibri"/>
                <a:cs typeface="Calibri"/>
              </a:rPr>
              <a:t>сокращает </a:t>
            </a:r>
            <a:r>
              <a:rPr sz="1800" dirty="0">
                <a:latin typeface="Calibri"/>
                <a:cs typeface="Calibri"/>
              </a:rPr>
              <a:t>сроки принятия </a:t>
            </a:r>
            <a:r>
              <a:rPr sz="1800" spc="-10" dirty="0">
                <a:latin typeface="Calibri"/>
                <a:cs typeface="Calibri"/>
              </a:rPr>
              <a:t>банками </a:t>
            </a:r>
            <a:r>
              <a:rPr sz="1800" spc="-5" dirty="0">
                <a:latin typeface="Calibri"/>
                <a:cs typeface="Calibri"/>
              </a:rPr>
              <a:t>решений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заключения </a:t>
            </a:r>
            <a:r>
              <a:rPr sz="1800" spc="-10" dirty="0">
                <a:latin typeface="Calibri"/>
                <a:cs typeface="Calibri"/>
              </a:rPr>
              <a:t>сделок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при сохранении  качества </a:t>
            </a:r>
            <a:r>
              <a:rPr sz="1800" spc="-10" dirty="0">
                <a:latin typeface="Calibri"/>
                <a:cs typeface="Calibri"/>
              </a:rPr>
              <a:t>кредитного </a:t>
            </a:r>
            <a:r>
              <a:rPr sz="1800" dirty="0">
                <a:latin typeface="Calibri"/>
                <a:cs typeface="Calibri"/>
              </a:rPr>
              <a:t>анализа </a:t>
            </a:r>
            <a:r>
              <a:rPr sz="1800" spc="-5" dirty="0">
                <a:latin typeface="Calibri"/>
                <a:cs typeface="Calibri"/>
              </a:rPr>
              <a:t>на приемлемом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уровне.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Calibri"/>
                <a:cs typeface="Calibri"/>
              </a:rPr>
              <a:t>Актуальный срок </a:t>
            </a:r>
            <a:r>
              <a:rPr sz="1800" dirty="0">
                <a:latin typeface="Calibri"/>
                <a:cs typeface="Calibri"/>
              </a:rPr>
              <a:t>принятия </a:t>
            </a:r>
            <a:r>
              <a:rPr sz="1800" spc="-5" dirty="0">
                <a:latin typeface="Calibri"/>
                <a:cs typeface="Calibri"/>
              </a:rPr>
              <a:t>решения </a:t>
            </a:r>
            <a:r>
              <a:rPr sz="1800" dirty="0">
                <a:latin typeface="Calibri"/>
                <a:cs typeface="Calibri"/>
              </a:rPr>
              <a:t>и закрытия </a:t>
            </a:r>
            <a:r>
              <a:rPr sz="1800" spc="-10" dirty="0">
                <a:latin typeface="Calibri"/>
                <a:cs typeface="Calibri"/>
              </a:rPr>
              <a:t>сделки </a:t>
            </a:r>
            <a:r>
              <a:rPr sz="1800" dirty="0">
                <a:latin typeface="Calibri"/>
                <a:cs typeface="Calibri"/>
              </a:rPr>
              <a:t>в он-лайн – </a:t>
            </a:r>
            <a:r>
              <a:rPr sz="1800" u="heavy" spc="-5" dirty="0">
                <a:solidFill>
                  <a:srgbClr val="2D75B6"/>
                </a:solidFill>
                <a:latin typeface="Calibri"/>
                <a:cs typeface="Calibri"/>
              </a:rPr>
              <a:t>1-2 </a:t>
            </a:r>
            <a:r>
              <a:rPr sz="1800" u="heavy" dirty="0">
                <a:solidFill>
                  <a:srgbClr val="2D75B6"/>
                </a:solidFill>
                <a:latin typeface="Calibri"/>
                <a:cs typeface="Calibri"/>
              </a:rPr>
              <a:t>рабочих</a:t>
            </a:r>
            <a:r>
              <a:rPr sz="1800" u="heavy" spc="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2D75B6"/>
                </a:solidFill>
                <a:latin typeface="Calibri"/>
                <a:cs typeface="Calibri"/>
              </a:rPr>
              <a:t>дня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срок становится </a:t>
            </a:r>
            <a:r>
              <a:rPr sz="1800" u="heavy" spc="-5" dirty="0">
                <a:solidFill>
                  <a:srgbClr val="2D75B6"/>
                </a:solidFill>
                <a:latin typeface="Calibri"/>
                <a:cs typeface="Calibri"/>
              </a:rPr>
              <a:t>нормой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большинства участников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рынка.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164" y="3421634"/>
            <a:ext cx="2776220" cy="1991360"/>
          </a:xfrm>
          <a:custGeom>
            <a:avLst/>
            <a:gdLst/>
            <a:ahLst/>
            <a:cxnLst/>
            <a:rect l="l" t="t" r="r" b="b"/>
            <a:pathLst>
              <a:path w="2776220" h="1991360">
                <a:moveTo>
                  <a:pt x="2290292" y="0"/>
                </a:moveTo>
                <a:lnTo>
                  <a:pt x="0" y="0"/>
                </a:lnTo>
                <a:lnTo>
                  <a:pt x="0" y="1990978"/>
                </a:lnTo>
                <a:lnTo>
                  <a:pt x="2290292" y="1990978"/>
                </a:lnTo>
                <a:lnTo>
                  <a:pt x="2776067" y="995552"/>
                </a:lnTo>
                <a:lnTo>
                  <a:pt x="2290292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164" y="3421634"/>
            <a:ext cx="2776220" cy="1991360"/>
          </a:xfrm>
          <a:custGeom>
            <a:avLst/>
            <a:gdLst/>
            <a:ahLst/>
            <a:cxnLst/>
            <a:rect l="l" t="t" r="r" b="b"/>
            <a:pathLst>
              <a:path w="2776220" h="1991360">
                <a:moveTo>
                  <a:pt x="0" y="0"/>
                </a:moveTo>
                <a:lnTo>
                  <a:pt x="2290292" y="0"/>
                </a:lnTo>
                <a:lnTo>
                  <a:pt x="2776067" y="995552"/>
                </a:lnTo>
                <a:lnTo>
                  <a:pt x="2290292" y="1990978"/>
                </a:lnTo>
                <a:lnTo>
                  <a:pt x="0" y="199097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1607" y="3982084"/>
            <a:ext cx="235458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Идентификация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юридического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лица:</a:t>
            </a:r>
            <a:endParaRPr sz="1400">
              <a:latin typeface="Calibri"/>
              <a:cs typeface="Calibri"/>
            </a:endParaRPr>
          </a:p>
          <a:p>
            <a:pPr marL="255904" marR="247015" indent="-317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Анализ безусловных и  условных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стоп-факторов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2508" y="3422522"/>
            <a:ext cx="3264535" cy="1990089"/>
          </a:xfrm>
          <a:custGeom>
            <a:avLst/>
            <a:gdLst/>
            <a:ahLst/>
            <a:cxnLst/>
            <a:rect l="l" t="t" r="r" b="b"/>
            <a:pathLst>
              <a:path w="3264535" h="1990089">
                <a:moveTo>
                  <a:pt x="2756027" y="0"/>
                </a:moveTo>
                <a:lnTo>
                  <a:pt x="0" y="0"/>
                </a:lnTo>
                <a:lnTo>
                  <a:pt x="508507" y="995044"/>
                </a:lnTo>
                <a:lnTo>
                  <a:pt x="0" y="1990089"/>
                </a:lnTo>
                <a:lnTo>
                  <a:pt x="2756027" y="1990089"/>
                </a:lnTo>
                <a:lnTo>
                  <a:pt x="3264407" y="995044"/>
                </a:lnTo>
                <a:lnTo>
                  <a:pt x="2756027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2508" y="3422522"/>
            <a:ext cx="3264535" cy="1990089"/>
          </a:xfrm>
          <a:custGeom>
            <a:avLst/>
            <a:gdLst/>
            <a:ahLst/>
            <a:cxnLst/>
            <a:rect l="l" t="t" r="r" b="b"/>
            <a:pathLst>
              <a:path w="3264535" h="1990089">
                <a:moveTo>
                  <a:pt x="0" y="0"/>
                </a:moveTo>
                <a:lnTo>
                  <a:pt x="2756027" y="0"/>
                </a:lnTo>
                <a:lnTo>
                  <a:pt x="3264407" y="995044"/>
                </a:lnTo>
                <a:lnTo>
                  <a:pt x="2756027" y="1990089"/>
                </a:lnTo>
                <a:lnTo>
                  <a:pt x="0" y="1990089"/>
                </a:lnTo>
                <a:lnTo>
                  <a:pt x="508507" y="99504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36746" y="3875785"/>
            <a:ext cx="1996439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Скоринг </a:t>
            </a:r>
            <a:r>
              <a:rPr sz="1400" spc="-5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получение  рейтинга  </a:t>
            </a:r>
            <a:r>
              <a:rPr sz="1400" spc="-15" dirty="0">
                <a:latin typeface="Calibri"/>
                <a:cs typeface="Calibri"/>
              </a:rPr>
              <a:t>благонадежности </a:t>
            </a:r>
            <a:r>
              <a:rPr sz="1400" spc="-5" dirty="0">
                <a:latin typeface="Calibri"/>
                <a:cs typeface="Calibri"/>
              </a:rPr>
              <a:t>и  финансовой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устойчивости  заемщика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4126" y="3427348"/>
            <a:ext cx="3241675" cy="1990725"/>
          </a:xfrm>
          <a:custGeom>
            <a:avLst/>
            <a:gdLst/>
            <a:ahLst/>
            <a:cxnLst/>
            <a:rect l="l" t="t" r="r" b="b"/>
            <a:pathLst>
              <a:path w="3241675" h="1990725">
                <a:moveTo>
                  <a:pt x="2733040" y="0"/>
                </a:moveTo>
                <a:lnTo>
                  <a:pt x="0" y="0"/>
                </a:lnTo>
                <a:lnTo>
                  <a:pt x="508381" y="995171"/>
                </a:lnTo>
                <a:lnTo>
                  <a:pt x="0" y="1990216"/>
                </a:lnTo>
                <a:lnTo>
                  <a:pt x="2733040" y="1990216"/>
                </a:lnTo>
                <a:lnTo>
                  <a:pt x="3241421" y="995171"/>
                </a:lnTo>
                <a:lnTo>
                  <a:pt x="273304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4126" y="3427348"/>
            <a:ext cx="3241675" cy="1990725"/>
          </a:xfrm>
          <a:custGeom>
            <a:avLst/>
            <a:gdLst/>
            <a:ahLst/>
            <a:cxnLst/>
            <a:rect l="l" t="t" r="r" b="b"/>
            <a:pathLst>
              <a:path w="3241675" h="1990725">
                <a:moveTo>
                  <a:pt x="0" y="0"/>
                </a:moveTo>
                <a:lnTo>
                  <a:pt x="2733040" y="0"/>
                </a:lnTo>
                <a:lnTo>
                  <a:pt x="3241421" y="995171"/>
                </a:lnTo>
                <a:lnTo>
                  <a:pt x="2733040" y="1990216"/>
                </a:lnTo>
                <a:lnTo>
                  <a:pt x="0" y="1990216"/>
                </a:lnTo>
                <a:lnTo>
                  <a:pt x="508381" y="99517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62521" y="3987545"/>
            <a:ext cx="1985645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Формирование </a:t>
            </a:r>
            <a:r>
              <a:rPr sz="1400" spc="-15" dirty="0">
                <a:latin typeface="Calibri"/>
                <a:cs typeface="Calibri"/>
              </a:rPr>
              <a:t>пакета  документов </a:t>
            </a:r>
            <a:r>
              <a:rPr sz="1400" spc="-10" dirty="0">
                <a:latin typeface="Calibri"/>
                <a:cs typeface="Calibri"/>
              </a:rPr>
              <a:t>для </a:t>
            </a:r>
            <a:r>
              <a:rPr sz="1400" spc="-15" dirty="0">
                <a:latin typeface="Calibri"/>
                <a:cs typeface="Calibri"/>
              </a:rPr>
              <a:t>принятия  </a:t>
            </a:r>
            <a:r>
              <a:rPr sz="1400" spc="-10" dirty="0">
                <a:latin typeface="Calibri"/>
                <a:cs typeface="Calibri"/>
              </a:rPr>
              <a:t>решения по </a:t>
            </a:r>
            <a:r>
              <a:rPr sz="1400" spc="-20" dirty="0">
                <a:latin typeface="Calibri"/>
                <a:cs typeface="Calibri"/>
              </a:rPr>
              <a:t>сделке  </a:t>
            </a:r>
            <a:r>
              <a:rPr sz="1400" spc="-10" dirty="0">
                <a:latin typeface="Calibri"/>
                <a:cs typeface="Calibri"/>
              </a:rPr>
              <a:t>банком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51061" y="3432302"/>
            <a:ext cx="3300729" cy="1990725"/>
          </a:xfrm>
          <a:custGeom>
            <a:avLst/>
            <a:gdLst/>
            <a:ahLst/>
            <a:cxnLst/>
            <a:rect l="l" t="t" r="r" b="b"/>
            <a:pathLst>
              <a:path w="3300729" h="1990725">
                <a:moveTo>
                  <a:pt x="2791841" y="0"/>
                </a:moveTo>
                <a:lnTo>
                  <a:pt x="0" y="0"/>
                </a:lnTo>
                <a:lnTo>
                  <a:pt x="508381" y="995045"/>
                </a:lnTo>
                <a:lnTo>
                  <a:pt x="0" y="1990217"/>
                </a:lnTo>
                <a:lnTo>
                  <a:pt x="2791841" y="1990217"/>
                </a:lnTo>
                <a:lnTo>
                  <a:pt x="3300222" y="995045"/>
                </a:lnTo>
                <a:lnTo>
                  <a:pt x="2791841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51061" y="3432302"/>
            <a:ext cx="3300729" cy="1990725"/>
          </a:xfrm>
          <a:custGeom>
            <a:avLst/>
            <a:gdLst/>
            <a:ahLst/>
            <a:cxnLst/>
            <a:rect l="l" t="t" r="r" b="b"/>
            <a:pathLst>
              <a:path w="3300729" h="1990725">
                <a:moveTo>
                  <a:pt x="0" y="0"/>
                </a:moveTo>
                <a:lnTo>
                  <a:pt x="2791841" y="0"/>
                </a:lnTo>
                <a:lnTo>
                  <a:pt x="3300222" y="995045"/>
                </a:lnTo>
                <a:lnTo>
                  <a:pt x="2791841" y="1990217"/>
                </a:lnTo>
                <a:lnTo>
                  <a:pt x="0" y="1990217"/>
                </a:lnTo>
                <a:lnTo>
                  <a:pt x="508381" y="99504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50069" y="4099179"/>
            <a:ext cx="190309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Рассмотрение </a:t>
            </a:r>
            <a:r>
              <a:rPr sz="1400" spc="-5" dirty="0">
                <a:latin typeface="Calibri"/>
                <a:cs typeface="Calibri"/>
              </a:rPr>
              <a:t>заявки,  </a:t>
            </a:r>
            <a:r>
              <a:rPr sz="1400" spc="-15" dirty="0">
                <a:latin typeface="Calibri"/>
                <a:cs typeface="Calibri"/>
              </a:rPr>
              <a:t>принятие </a:t>
            </a:r>
            <a:r>
              <a:rPr sz="1400" spc="-10" dirty="0">
                <a:latin typeface="Calibri"/>
                <a:cs typeface="Calibri"/>
              </a:rPr>
              <a:t>решения по  </a:t>
            </a:r>
            <a:r>
              <a:rPr sz="1400" spc="-15" dirty="0">
                <a:latin typeface="Calibri"/>
                <a:cs typeface="Calibri"/>
              </a:rPr>
              <a:t>сделке, </a:t>
            </a:r>
            <a:r>
              <a:rPr sz="1400" spc="-10" dirty="0">
                <a:latin typeface="Calibri"/>
                <a:cs typeface="Calibri"/>
              </a:rPr>
              <a:t>закрытие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сделки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680697" y="3432302"/>
            <a:ext cx="0" cy="1995170"/>
          </a:xfrm>
          <a:custGeom>
            <a:avLst/>
            <a:gdLst/>
            <a:ahLst/>
            <a:cxnLst/>
            <a:rect l="l" t="t" r="r" b="b"/>
            <a:pathLst>
              <a:path h="1995170">
                <a:moveTo>
                  <a:pt x="0" y="0"/>
                </a:moveTo>
                <a:lnTo>
                  <a:pt x="0" y="1995043"/>
                </a:lnTo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3813" y="5717743"/>
            <a:ext cx="4189095" cy="127000"/>
          </a:xfrm>
          <a:custGeom>
            <a:avLst/>
            <a:gdLst/>
            <a:ahLst/>
            <a:cxnLst/>
            <a:rect l="l" t="t" r="r" b="b"/>
            <a:pathLst>
              <a:path w="4189095" h="127000">
                <a:moveTo>
                  <a:pt x="4061713" y="0"/>
                </a:moveTo>
                <a:lnTo>
                  <a:pt x="4107319" y="57195"/>
                </a:lnTo>
                <a:lnTo>
                  <a:pt x="4112386" y="57200"/>
                </a:lnTo>
                <a:lnTo>
                  <a:pt x="4112386" y="69900"/>
                </a:lnTo>
                <a:lnTo>
                  <a:pt x="4107302" y="69900"/>
                </a:lnTo>
                <a:lnTo>
                  <a:pt x="4061586" y="126999"/>
                </a:lnTo>
                <a:lnTo>
                  <a:pt x="4175991" y="69900"/>
                </a:lnTo>
                <a:lnTo>
                  <a:pt x="4112386" y="69900"/>
                </a:lnTo>
                <a:lnTo>
                  <a:pt x="4176001" y="69895"/>
                </a:lnTo>
                <a:lnTo>
                  <a:pt x="4188586" y="63614"/>
                </a:lnTo>
                <a:lnTo>
                  <a:pt x="4061713" y="0"/>
                </a:lnTo>
                <a:close/>
              </a:path>
              <a:path w="4189095" h="127000">
                <a:moveTo>
                  <a:pt x="4112386" y="63550"/>
                </a:moveTo>
                <a:lnTo>
                  <a:pt x="4107306" y="69895"/>
                </a:lnTo>
                <a:lnTo>
                  <a:pt x="4112386" y="69900"/>
                </a:lnTo>
                <a:lnTo>
                  <a:pt x="4112386" y="63550"/>
                </a:lnTo>
                <a:close/>
              </a:path>
              <a:path w="4189095" h="127000">
                <a:moveTo>
                  <a:pt x="0" y="53149"/>
                </a:moveTo>
                <a:lnTo>
                  <a:pt x="0" y="65849"/>
                </a:lnTo>
                <a:lnTo>
                  <a:pt x="4107306" y="69895"/>
                </a:lnTo>
                <a:lnTo>
                  <a:pt x="4112386" y="63550"/>
                </a:lnTo>
                <a:lnTo>
                  <a:pt x="4107319" y="57195"/>
                </a:lnTo>
                <a:lnTo>
                  <a:pt x="0" y="53149"/>
                </a:lnTo>
                <a:close/>
              </a:path>
              <a:path w="4189095" h="127000">
                <a:moveTo>
                  <a:pt x="4107319" y="57195"/>
                </a:moveTo>
                <a:lnTo>
                  <a:pt x="4112386" y="63550"/>
                </a:lnTo>
                <a:lnTo>
                  <a:pt x="4112386" y="57200"/>
                </a:lnTo>
                <a:lnTo>
                  <a:pt x="4107319" y="57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86046" y="5625693"/>
            <a:ext cx="18351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Не более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1-2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дней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6155" y="5730531"/>
            <a:ext cx="3726815" cy="127000"/>
          </a:xfrm>
          <a:custGeom>
            <a:avLst/>
            <a:gdLst/>
            <a:ahLst/>
            <a:cxnLst/>
            <a:rect l="l" t="t" r="r" b="b"/>
            <a:pathLst>
              <a:path w="372681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81279" y="69849"/>
                </a:lnTo>
                <a:lnTo>
                  <a:pt x="76187" y="69849"/>
                </a:lnTo>
                <a:lnTo>
                  <a:pt x="76187" y="57149"/>
                </a:lnTo>
                <a:lnTo>
                  <a:pt x="81279" y="57149"/>
                </a:lnTo>
                <a:lnTo>
                  <a:pt x="127000" y="0"/>
                </a:lnTo>
                <a:close/>
              </a:path>
              <a:path w="3726815" h="127000">
                <a:moveTo>
                  <a:pt x="81279" y="57149"/>
                </a:moveTo>
                <a:lnTo>
                  <a:pt x="76187" y="57149"/>
                </a:lnTo>
                <a:lnTo>
                  <a:pt x="76187" y="69849"/>
                </a:lnTo>
                <a:lnTo>
                  <a:pt x="81279" y="69849"/>
                </a:lnTo>
                <a:lnTo>
                  <a:pt x="76200" y="63499"/>
                </a:lnTo>
                <a:lnTo>
                  <a:pt x="81279" y="57149"/>
                </a:lnTo>
                <a:close/>
              </a:path>
              <a:path w="3726815" h="127000">
                <a:moveTo>
                  <a:pt x="3726421" y="57149"/>
                </a:moveTo>
                <a:lnTo>
                  <a:pt x="81279" y="57149"/>
                </a:lnTo>
                <a:lnTo>
                  <a:pt x="76200" y="63499"/>
                </a:lnTo>
                <a:lnTo>
                  <a:pt x="81279" y="69849"/>
                </a:lnTo>
                <a:lnTo>
                  <a:pt x="3726421" y="69849"/>
                </a:lnTo>
                <a:lnTo>
                  <a:pt x="3726421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8516" y="2967228"/>
            <a:ext cx="6748780" cy="173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  <a:tab pos="3908425" algn="l"/>
                <a:tab pos="6658609" algn="l"/>
              </a:tabLst>
            </a:pPr>
            <a:r>
              <a:rPr sz="1800" dirty="0">
                <a:latin typeface="Cambria"/>
                <a:cs typeface="Cambria"/>
              </a:rPr>
              <a:t>Если 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1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ра</a:t>
            </a:r>
            <a:r>
              <a:rPr sz="1800" spc="10" dirty="0">
                <a:latin typeface="Cambria"/>
                <a:cs typeface="Cambria"/>
              </a:rPr>
              <a:t>к</a:t>
            </a:r>
            <a:r>
              <a:rPr sz="1800" spc="-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spc="-2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-1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-20" dirty="0">
                <a:latin typeface="Cambria"/>
                <a:cs typeface="Cambria"/>
              </a:rPr>
              <a:t>я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spc="-1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ся	</a:t>
            </a:r>
            <a:r>
              <a:rPr sz="1800" spc="10" dirty="0">
                <a:latin typeface="Cambria"/>
                <a:cs typeface="Cambria"/>
              </a:rPr>
              <a:t>бе</a:t>
            </a:r>
            <a:r>
              <a:rPr sz="1800" dirty="0">
                <a:latin typeface="Cambria"/>
                <a:cs typeface="Cambria"/>
              </a:rPr>
              <a:t>з 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ан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-3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г</a:t>
            </a:r>
            <a:r>
              <a:rPr sz="1800" dirty="0">
                <a:latin typeface="Cambria"/>
                <a:cs typeface="Cambria"/>
              </a:rPr>
              <a:t>о  </a:t>
            </a:r>
            <a:r>
              <a:rPr sz="1800" spc="-19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spc="-5" dirty="0">
                <a:latin typeface="Cambria"/>
                <a:cs typeface="Cambria"/>
              </a:rPr>
              <a:t>л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5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spc="-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	-</a:t>
            </a:r>
            <a:endParaRPr sz="18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необходимо </a:t>
            </a:r>
            <a:r>
              <a:rPr sz="1800" spc="-5" dirty="0">
                <a:latin typeface="Cambria"/>
                <a:cs typeface="Cambria"/>
              </a:rPr>
              <a:t>привлечение банковского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финансирования</a:t>
            </a:r>
            <a:endParaRPr sz="1800">
              <a:latin typeface="Cambria"/>
              <a:cs typeface="Cambria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Cambria"/>
                <a:cs typeface="Cambria"/>
              </a:rPr>
              <a:t>Банки </a:t>
            </a:r>
            <a:r>
              <a:rPr sz="1800" spc="-5" dirty="0">
                <a:latin typeface="Cambria"/>
                <a:cs typeface="Cambria"/>
              </a:rPr>
              <a:t>не </a:t>
            </a:r>
            <a:r>
              <a:rPr sz="1800" spc="-10" dirty="0">
                <a:latin typeface="Cambria"/>
                <a:cs typeface="Cambria"/>
              </a:rPr>
              <a:t>готовы принимать </a:t>
            </a:r>
            <a:r>
              <a:rPr sz="1800" spc="-5" dirty="0">
                <a:latin typeface="Cambria"/>
                <a:cs typeface="Cambria"/>
              </a:rPr>
              <a:t>на себя </a:t>
            </a:r>
            <a:r>
              <a:rPr sz="1800" dirty="0">
                <a:latin typeface="Cambria"/>
                <a:cs typeface="Cambria"/>
              </a:rPr>
              <a:t>риски </a:t>
            </a:r>
            <a:r>
              <a:rPr sz="1800" spc="10" dirty="0">
                <a:latin typeface="Cambria"/>
                <a:cs typeface="Cambria"/>
              </a:rPr>
              <a:t>по  </a:t>
            </a:r>
            <a:r>
              <a:rPr sz="1800" spc="-5" dirty="0">
                <a:latin typeface="Cambria"/>
                <a:cs typeface="Cambria"/>
              </a:rPr>
              <a:t>финансированию </a:t>
            </a:r>
            <a:r>
              <a:rPr sz="1800" spc="-10" dirty="0">
                <a:latin typeface="Cambria"/>
                <a:cs typeface="Cambria"/>
              </a:rPr>
              <a:t>заемщиков </a:t>
            </a:r>
            <a:r>
              <a:rPr sz="1800" dirty="0">
                <a:latin typeface="Cambria"/>
                <a:cs typeface="Cambria"/>
              </a:rPr>
              <a:t>без </a:t>
            </a:r>
            <a:r>
              <a:rPr sz="1800" spc="-5" dirty="0">
                <a:latin typeface="Cambria"/>
                <a:cs typeface="Cambria"/>
              </a:rPr>
              <a:t>предоставления залогов,  </a:t>
            </a:r>
            <a:r>
              <a:rPr sz="1800" spc="-10" dirty="0">
                <a:latin typeface="Cambria"/>
                <a:cs typeface="Cambria"/>
              </a:rPr>
              <a:t>которых </a:t>
            </a:r>
            <a:r>
              <a:rPr sz="1800" dirty="0">
                <a:latin typeface="Cambria"/>
                <a:cs typeface="Cambria"/>
              </a:rPr>
              <a:t>у </a:t>
            </a:r>
            <a:r>
              <a:rPr sz="1800" spc="-5" dirty="0">
                <a:latin typeface="Cambria"/>
                <a:cs typeface="Cambria"/>
              </a:rPr>
              <a:t>компании </a:t>
            </a:r>
            <a:r>
              <a:rPr sz="1800" spc="-10" dirty="0">
                <a:latin typeface="Cambria"/>
                <a:cs typeface="Cambria"/>
              </a:rPr>
              <a:t>может </a:t>
            </a:r>
            <a:r>
              <a:rPr sz="1800" spc="5" dirty="0">
                <a:latin typeface="Cambria"/>
                <a:cs typeface="Cambria"/>
              </a:rPr>
              <a:t>не </a:t>
            </a:r>
            <a:r>
              <a:rPr sz="1800" spc="-5" dirty="0">
                <a:latin typeface="Cambria"/>
                <a:cs typeface="Cambria"/>
              </a:rPr>
              <a:t>быть (как правило, </a:t>
            </a:r>
            <a:r>
              <a:rPr sz="1800" dirty="0">
                <a:latin typeface="Cambria"/>
                <a:cs typeface="Cambria"/>
              </a:rPr>
              <a:t>в </a:t>
            </a:r>
            <a:r>
              <a:rPr sz="1800" spc="-10" dirty="0">
                <a:latin typeface="Cambria"/>
                <a:cs typeface="Cambria"/>
              </a:rPr>
              <a:t>качестве  </a:t>
            </a:r>
            <a:r>
              <a:rPr sz="1800" dirty="0">
                <a:latin typeface="Cambria"/>
                <a:cs typeface="Cambria"/>
              </a:rPr>
              <a:t>залогов </a:t>
            </a:r>
            <a:r>
              <a:rPr sz="1800" spc="-5" dirty="0">
                <a:latin typeface="Cambria"/>
                <a:cs typeface="Cambria"/>
              </a:rPr>
              <a:t>рассматривается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недвижимость)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3930">
              <a:lnSpc>
                <a:spcPct val="100000"/>
              </a:lnSpc>
            </a:pPr>
            <a:r>
              <a:rPr spc="-10" dirty="0"/>
              <a:t>Финансирование </a:t>
            </a:r>
            <a:r>
              <a:rPr spc="-20" dirty="0"/>
              <a:t>контрактов </a:t>
            </a:r>
            <a:r>
              <a:rPr spc="-10" dirty="0"/>
              <a:t>на примере ГК</a:t>
            </a:r>
            <a:r>
              <a:rPr spc="285" dirty="0"/>
              <a:t> </a:t>
            </a:r>
            <a:r>
              <a:rPr spc="-35" dirty="0"/>
              <a:t>АВТОДОР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57302"/>
            <a:ext cx="450151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Проблема 3 - </a:t>
            </a:r>
            <a:r>
              <a:rPr sz="1800" b="1" i="1" dirty="0">
                <a:latin typeface="Cambria"/>
                <a:cs typeface="Cambria"/>
              </a:rPr>
              <a:t>Отсутствие</a:t>
            </a:r>
            <a:r>
              <a:rPr sz="1800" b="1" i="1" spc="-70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оборотного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mbria"/>
                <a:cs typeface="Cambria"/>
              </a:rPr>
              <a:t>капитала  </a:t>
            </a:r>
            <a:r>
              <a:rPr sz="1800" b="1" i="1" dirty="0">
                <a:latin typeface="Cambria"/>
                <a:cs typeface="Cambria"/>
              </a:rPr>
              <a:t>для исполнения</a:t>
            </a:r>
            <a:r>
              <a:rPr sz="1800" b="1" i="1" spc="-55" dirty="0">
                <a:latin typeface="Cambria"/>
                <a:cs typeface="Cambria"/>
              </a:rPr>
              <a:t> </a:t>
            </a:r>
            <a:r>
              <a:rPr sz="1800" b="1" i="1" spc="-5" dirty="0">
                <a:latin typeface="Cambria"/>
                <a:cs typeface="Cambria"/>
              </a:rPr>
              <a:t>контрактов.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503" y="3342355"/>
            <a:ext cx="1981835" cy="82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9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Отсечение 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нед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об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рос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ы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х  игроков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55303" y="5922924"/>
            <a:ext cx="2686177" cy="58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310" y="5930569"/>
            <a:ext cx="2922650" cy="56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200" y="5575300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B4CA16A6-66AD-4B99-9808-90E231FD2DAA}"/>
              </a:ext>
            </a:extLst>
          </p:cNvPr>
          <p:cNvSpPr/>
          <p:nvPr/>
        </p:nvSpPr>
        <p:spPr>
          <a:xfrm>
            <a:off x="1401479" y="2105405"/>
            <a:ext cx="76200" cy="730250"/>
          </a:xfrm>
          <a:custGeom>
            <a:avLst/>
            <a:gdLst/>
            <a:ahLst/>
            <a:cxnLst/>
            <a:rect l="l" t="t" r="r" b="b"/>
            <a:pathLst>
              <a:path w="76200" h="730250">
                <a:moveTo>
                  <a:pt x="31750" y="653669"/>
                </a:moveTo>
                <a:lnTo>
                  <a:pt x="0" y="653669"/>
                </a:lnTo>
                <a:lnTo>
                  <a:pt x="38100" y="729869"/>
                </a:lnTo>
                <a:lnTo>
                  <a:pt x="69850" y="666369"/>
                </a:lnTo>
                <a:lnTo>
                  <a:pt x="31750" y="666369"/>
                </a:lnTo>
                <a:lnTo>
                  <a:pt x="31750" y="653669"/>
                </a:lnTo>
                <a:close/>
              </a:path>
              <a:path w="76200" h="730250">
                <a:moveTo>
                  <a:pt x="44450" y="0"/>
                </a:moveTo>
                <a:lnTo>
                  <a:pt x="31750" y="0"/>
                </a:lnTo>
                <a:lnTo>
                  <a:pt x="31750" y="666369"/>
                </a:lnTo>
                <a:lnTo>
                  <a:pt x="44450" y="666369"/>
                </a:lnTo>
                <a:lnTo>
                  <a:pt x="44450" y="0"/>
                </a:lnTo>
                <a:close/>
              </a:path>
              <a:path w="76200" h="730250">
                <a:moveTo>
                  <a:pt x="76200" y="653669"/>
                </a:moveTo>
                <a:lnTo>
                  <a:pt x="44450" y="653669"/>
                </a:lnTo>
                <a:lnTo>
                  <a:pt x="44450" y="666369"/>
                </a:lnTo>
                <a:lnTo>
                  <a:pt x="69850" y="666369"/>
                </a:lnTo>
                <a:lnTo>
                  <a:pt x="76200" y="653669"/>
                </a:lnTo>
                <a:close/>
              </a:path>
            </a:pathLst>
          </a:custGeom>
          <a:solidFill>
            <a:srgbClr val="5B9BD4"/>
          </a:solid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A42260-D15E-4304-AAE3-BCC9457B7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" y="1069953"/>
            <a:ext cx="976873" cy="976873"/>
          </a:xfrm>
          <a:prstGeom prst="rect">
            <a:avLst/>
          </a:prstGeom>
        </p:spPr>
      </p:pic>
      <p:sp>
        <p:nvSpPr>
          <p:cNvPr id="17" name="object 9">
            <a:extLst>
              <a:ext uri="{FF2B5EF4-FFF2-40B4-BE49-F238E27FC236}">
                <a16:creationId xmlns:a16="http://schemas.microsoft.com/office/drawing/2014/main" id="{EF2A774C-CBA6-4E97-B438-E689228EB337}"/>
              </a:ext>
            </a:extLst>
          </p:cNvPr>
          <p:cNvSpPr/>
          <p:nvPr/>
        </p:nvSpPr>
        <p:spPr>
          <a:xfrm>
            <a:off x="7934883" y="2105406"/>
            <a:ext cx="76199" cy="704258"/>
          </a:xfrm>
          <a:custGeom>
            <a:avLst/>
            <a:gdLst/>
            <a:ahLst/>
            <a:cxnLst/>
            <a:rect l="l" t="t" r="r" b="b"/>
            <a:pathLst>
              <a:path w="76200" h="730250">
                <a:moveTo>
                  <a:pt x="31750" y="653669"/>
                </a:moveTo>
                <a:lnTo>
                  <a:pt x="0" y="653669"/>
                </a:lnTo>
                <a:lnTo>
                  <a:pt x="38100" y="729869"/>
                </a:lnTo>
                <a:lnTo>
                  <a:pt x="69850" y="666369"/>
                </a:lnTo>
                <a:lnTo>
                  <a:pt x="31750" y="666369"/>
                </a:lnTo>
                <a:lnTo>
                  <a:pt x="31750" y="653669"/>
                </a:lnTo>
                <a:close/>
              </a:path>
              <a:path w="76200" h="730250">
                <a:moveTo>
                  <a:pt x="44450" y="0"/>
                </a:moveTo>
                <a:lnTo>
                  <a:pt x="31750" y="0"/>
                </a:lnTo>
                <a:lnTo>
                  <a:pt x="31750" y="666369"/>
                </a:lnTo>
                <a:lnTo>
                  <a:pt x="44450" y="666369"/>
                </a:lnTo>
                <a:lnTo>
                  <a:pt x="44450" y="0"/>
                </a:lnTo>
                <a:close/>
              </a:path>
              <a:path w="76200" h="730250">
                <a:moveTo>
                  <a:pt x="76200" y="653669"/>
                </a:moveTo>
                <a:lnTo>
                  <a:pt x="44450" y="653669"/>
                </a:lnTo>
                <a:lnTo>
                  <a:pt x="44450" y="666369"/>
                </a:lnTo>
                <a:lnTo>
                  <a:pt x="69850" y="666369"/>
                </a:lnTo>
                <a:lnTo>
                  <a:pt x="76200" y="653669"/>
                </a:lnTo>
                <a:close/>
              </a:path>
            </a:pathLst>
          </a:custGeom>
          <a:solidFill>
            <a:srgbClr val="5B9BD4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EFF1D8-67F2-45A5-BAC6-5F636DF39D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45" y="1086995"/>
            <a:ext cx="976874" cy="9768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06813B-34C9-4AA6-A932-7881F7633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654" y="1248409"/>
            <a:ext cx="11842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п</a:t>
            </a:r>
            <a:r>
              <a:rPr sz="1800" spc="-4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spc="-25" dirty="0">
                <a:solidFill>
                  <a:srgbClr val="45462B"/>
                </a:solidFill>
                <a:latin typeface="Cambria"/>
                <a:cs typeface="Cambria"/>
              </a:rPr>
              <a:t>д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д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20" dirty="0">
                <a:solidFill>
                  <a:srgbClr val="45462B"/>
                </a:solidFill>
                <a:latin typeface="Cambria"/>
                <a:cs typeface="Cambria"/>
              </a:rPr>
              <a:t>р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ж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к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5258" y="1248409"/>
            <a:ext cx="10985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субъектов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1393" y="1248409"/>
            <a:ext cx="762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м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л</a:t>
            </a:r>
            <a:r>
              <a:rPr sz="1800" spc="-20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г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12373" y="1248409"/>
            <a:ext cx="13474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2590" algn="l"/>
              </a:tabLst>
            </a:pP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и	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среднего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324" y="1248409"/>
            <a:ext cx="623887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4195" algn="l"/>
                <a:tab pos="2146300" algn="l"/>
                <a:tab pos="2899410" algn="l"/>
                <a:tab pos="3390265" algn="l"/>
                <a:tab pos="4850765" algn="l"/>
              </a:tabLst>
            </a:pPr>
            <a:r>
              <a:rPr sz="1800" b="1" spc="-170" dirty="0">
                <a:solidFill>
                  <a:srgbClr val="45462B"/>
                </a:solidFill>
                <a:latin typeface="Cambria"/>
                <a:cs typeface="Cambria"/>
              </a:rPr>
              <a:t>Г</a:t>
            </a:r>
            <a:r>
              <a:rPr sz="1800" b="1" spc="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b="1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800" b="1" spc="-15" dirty="0">
                <a:solidFill>
                  <a:srgbClr val="45462B"/>
                </a:solidFill>
                <a:latin typeface="Cambria"/>
                <a:cs typeface="Cambria"/>
              </a:rPr>
              <a:t>ф</a:t>
            </a:r>
            <a:r>
              <a:rPr sz="1800" b="1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b="1" spc="-15" dirty="0">
                <a:solidFill>
                  <a:srgbClr val="45462B"/>
                </a:solidFill>
                <a:latin typeface="Cambria"/>
                <a:cs typeface="Cambria"/>
              </a:rPr>
              <a:t>к</a:t>
            </a:r>
            <a:r>
              <a:rPr sz="1800" b="1" spc="-30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b="1" spc="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b="1" dirty="0">
                <a:solidFill>
                  <a:srgbClr val="45462B"/>
                </a:solidFill>
                <a:latin typeface="Cambria"/>
                <a:cs typeface="Cambria"/>
              </a:rPr>
              <a:t>ри</a:t>
            </a:r>
            <a:r>
              <a:rPr sz="1800" b="1" spc="5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b="1" dirty="0">
                <a:solidFill>
                  <a:srgbClr val="45462B"/>
                </a:solidFill>
                <a:latin typeface="Cambria"/>
                <a:cs typeface="Cambria"/>
              </a:rPr>
              <a:t>г	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-	</a:t>
            </a:r>
            <a:r>
              <a:rPr sz="1800" spc="-4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дно	</a:t>
            </a:r>
            <a:r>
              <a:rPr sz="1800" spc="-35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з	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аж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й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ш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х	</a:t>
            </a:r>
            <a:r>
              <a:rPr sz="1800" spc="-3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ап</a:t>
            </a:r>
            <a:r>
              <a:rPr sz="1800" spc="-20" dirty="0">
                <a:solidFill>
                  <a:srgbClr val="45462B"/>
                </a:solidFill>
                <a:latin typeface="Cambria"/>
                <a:cs typeface="Cambria"/>
              </a:rPr>
              <a:t>р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л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ни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й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предпринимательства Российской</a:t>
            </a:r>
            <a:r>
              <a:rPr sz="1800" spc="-6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Федерации.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7247" y="2082672"/>
            <a:ext cx="164528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35" dirty="0">
                <a:solidFill>
                  <a:srgbClr val="45462B"/>
                </a:solidFill>
                <a:latin typeface="Cambria"/>
                <a:cs typeface="Cambria"/>
              </a:rPr>
              <a:t>Ф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spc="10" dirty="0">
                <a:solidFill>
                  <a:srgbClr val="45462B"/>
                </a:solidFill>
                <a:latin typeface="Cambria"/>
                <a:cs typeface="Cambria"/>
              </a:rPr>
              <a:t>к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р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г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ов</a:t>
            </a:r>
            <a:r>
              <a:rPr sz="1800" spc="-25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е 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выполняющих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8493" y="2082672"/>
            <a:ext cx="37731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tabLst>
                <a:tab pos="2134235" algn="l"/>
                <a:tab pos="2332355" algn="l"/>
                <a:tab pos="3048635" algn="l"/>
              </a:tabLst>
            </a:pP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ф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на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си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ров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е		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п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ос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щ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к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ов,  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г</a:t>
            </a:r>
            <a:r>
              <a:rPr sz="1800" spc="-20" dirty="0">
                <a:solidFill>
                  <a:srgbClr val="45462B"/>
                </a:solidFill>
                <a:latin typeface="Cambria"/>
                <a:cs typeface="Cambria"/>
              </a:rPr>
              <a:t>о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800" spc="-95" dirty="0">
                <a:solidFill>
                  <a:srgbClr val="45462B"/>
                </a:solidFill>
                <a:latin typeface="Cambria"/>
                <a:cs typeface="Cambria"/>
              </a:rPr>
              <a:t>у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д</a:t>
            </a:r>
            <a:r>
              <a:rPr sz="1800" spc="-20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р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с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в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н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ый	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з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spc="10" dirty="0">
                <a:solidFill>
                  <a:srgbClr val="45462B"/>
                </a:solidFill>
                <a:latin typeface="Cambria"/>
                <a:cs typeface="Cambria"/>
              </a:rPr>
              <a:t>к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з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,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	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г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ра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7247" y="2631694"/>
            <a:ext cx="5614670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важную роль в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экономическом</a:t>
            </a:r>
            <a:r>
              <a:rPr sz="1800" spc="-120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развитии:</a:t>
            </a:r>
            <a:endParaRPr sz="1800">
              <a:latin typeface="Cambria"/>
              <a:cs typeface="Cambria"/>
            </a:endParaRPr>
          </a:p>
          <a:p>
            <a:pPr marL="814069" marR="5080" indent="-344170" algn="just">
              <a:lnSpc>
                <a:spcPct val="100000"/>
              </a:lnSpc>
              <a:buAutoNum type="arabicParenR"/>
              <a:tabLst>
                <a:tab pos="814705" algn="l"/>
              </a:tabLst>
            </a:pP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Упрощение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доступа к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финансовым ресурсам  компаний, выполняющих 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государственный  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заказ</a:t>
            </a:r>
            <a:endParaRPr sz="1800">
              <a:latin typeface="Cambria"/>
              <a:cs typeface="Cambria"/>
            </a:endParaRPr>
          </a:p>
          <a:p>
            <a:pPr marL="814069" indent="-344170">
              <a:lnSpc>
                <a:spcPct val="100000"/>
              </a:lnSpc>
              <a:buAutoNum type="arabicParenR"/>
              <a:tabLst>
                <a:tab pos="814069" algn="l"/>
                <a:tab pos="814705" algn="l"/>
              </a:tabLst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Повышение эффективности</a:t>
            </a:r>
            <a:r>
              <a:rPr sz="1800" spc="32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государственной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8871" y="4003802"/>
            <a:ext cx="125349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закупочной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п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ов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ы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шен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и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я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7618" y="4003802"/>
            <a:ext cx="31540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  <a:tabLst>
                <a:tab pos="1929764" algn="l"/>
                <a:tab pos="2692400" algn="l"/>
              </a:tabLst>
            </a:pP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д</a:t>
            </a:r>
            <a:r>
              <a:rPr sz="1800" spc="-1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яте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л</a:t>
            </a:r>
            <a:r>
              <a:rPr sz="1800" spc="0" dirty="0">
                <a:solidFill>
                  <a:srgbClr val="45462B"/>
                </a:solidFill>
                <a:latin typeface="Cambria"/>
                <a:cs typeface="Cambria"/>
              </a:rPr>
              <a:t>ь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нос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и	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(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з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а</a:t>
            </a:r>
            <a:r>
              <a:rPr sz="1800" dirty="0">
                <a:solidFill>
                  <a:srgbClr val="45462B"/>
                </a:solidFill>
                <a:latin typeface="Cambria"/>
                <a:cs typeface="Cambria"/>
              </a:rPr>
              <a:t>	с</a:t>
            </a:r>
            <a:r>
              <a:rPr sz="1800" spc="-25" dirty="0">
                <a:solidFill>
                  <a:srgbClr val="45462B"/>
                </a:solidFill>
                <a:latin typeface="Cambria"/>
                <a:cs typeface="Cambria"/>
              </a:rPr>
              <a:t>ч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е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707514" algn="l"/>
              </a:tabLst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финансовой	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устойчивости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779" y="4552822"/>
            <a:ext cx="11723370" cy="114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7615">
              <a:lnSpc>
                <a:spcPct val="100000"/>
              </a:lnSpc>
            </a:pP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поставщиков </a:t>
            </a:r>
            <a:r>
              <a:rPr sz="1800" spc="5" dirty="0">
                <a:solidFill>
                  <a:srgbClr val="45462B"/>
                </a:solidFill>
                <a:latin typeface="Cambria"/>
                <a:cs typeface="Cambria"/>
              </a:rPr>
              <a:t>по </a:t>
            </a:r>
            <a:r>
              <a:rPr sz="1800" spc="-10" dirty="0">
                <a:solidFill>
                  <a:srgbClr val="45462B"/>
                </a:solidFill>
                <a:latin typeface="Cambria"/>
                <a:cs typeface="Cambria"/>
              </a:rPr>
              <a:t>государственным</a:t>
            </a:r>
            <a:r>
              <a:rPr sz="1800" spc="-55" dirty="0">
                <a:solidFill>
                  <a:srgbClr val="45462B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5462B"/>
                </a:solidFill>
                <a:latin typeface="Cambria"/>
                <a:cs typeface="Cambria"/>
              </a:rPr>
              <a:t>заказам)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25" dirty="0">
                <a:latin typeface="Cambria"/>
                <a:cs typeface="Cambria"/>
              </a:rPr>
              <a:t>Государственные </a:t>
            </a:r>
            <a:r>
              <a:rPr sz="1800" b="1" spc="-5" dirty="0">
                <a:latin typeface="Cambria"/>
                <a:cs typeface="Cambria"/>
              </a:rPr>
              <a:t>закупки </a:t>
            </a:r>
            <a:r>
              <a:rPr sz="1800" b="1" dirty="0">
                <a:latin typeface="Cambria"/>
                <a:cs typeface="Cambria"/>
              </a:rPr>
              <a:t>в </a:t>
            </a:r>
            <a:r>
              <a:rPr sz="1800" b="1" spc="-5" dirty="0">
                <a:latin typeface="Cambria"/>
                <a:cs typeface="Cambria"/>
              </a:rPr>
              <a:t>нынешних </a:t>
            </a:r>
            <a:r>
              <a:rPr sz="1800" b="1" spc="-10" dirty="0">
                <a:latin typeface="Cambria"/>
                <a:cs typeface="Cambria"/>
              </a:rPr>
              <a:t>экономических условиях </a:t>
            </a:r>
            <a:r>
              <a:rPr sz="1800" b="1" spc="-5" dirty="0">
                <a:latin typeface="Cambria"/>
                <a:cs typeface="Cambria"/>
              </a:rPr>
              <a:t>стали важнейшим </a:t>
            </a:r>
            <a:r>
              <a:rPr sz="1800" b="1" spc="-10" dirty="0">
                <a:latin typeface="Cambria"/>
                <a:cs typeface="Cambria"/>
              </a:rPr>
              <a:t>институтом </a:t>
            </a:r>
            <a:r>
              <a:rPr sz="1800" b="1" spc="-5" dirty="0">
                <a:latin typeface="Cambria"/>
                <a:cs typeface="Cambria"/>
              </a:rPr>
              <a:t>развития  и </a:t>
            </a:r>
            <a:r>
              <a:rPr sz="1800" b="1" spc="-10" dirty="0">
                <a:latin typeface="Cambria"/>
                <a:cs typeface="Cambria"/>
              </a:rPr>
              <a:t>инструментом </a:t>
            </a:r>
            <a:r>
              <a:rPr sz="1800" b="1" spc="-15" dirty="0">
                <a:latin typeface="Cambria"/>
                <a:cs typeface="Cambria"/>
              </a:rPr>
              <a:t>поддержки </a:t>
            </a:r>
            <a:r>
              <a:rPr sz="1800" b="1" spc="-10" dirty="0">
                <a:latin typeface="Cambria"/>
                <a:cs typeface="Cambria"/>
              </a:rPr>
              <a:t>экономики, </a:t>
            </a:r>
            <a:r>
              <a:rPr sz="1800" b="1" dirty="0">
                <a:latin typeface="Cambria"/>
                <a:cs typeface="Cambria"/>
              </a:rPr>
              <a:t>в </a:t>
            </a:r>
            <a:r>
              <a:rPr sz="1800" b="1" spc="-10" dirty="0">
                <a:latin typeface="Cambria"/>
                <a:cs typeface="Cambria"/>
              </a:rPr>
              <a:t>том </a:t>
            </a:r>
            <a:r>
              <a:rPr sz="1800" b="1" spc="-5" dirty="0">
                <a:latin typeface="Cambria"/>
                <a:cs typeface="Cambria"/>
              </a:rPr>
              <a:t>числе малого и среднего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бизнеса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1650" y="2094102"/>
            <a:ext cx="4527550" cy="292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79084" y="327405"/>
            <a:ext cx="60077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/>
              <a:t>Финансирование </a:t>
            </a:r>
            <a:r>
              <a:rPr sz="1800" spc="-15" dirty="0"/>
              <a:t>контрактов </a:t>
            </a:r>
            <a:r>
              <a:rPr sz="1800" spc="-10" dirty="0"/>
              <a:t>на </a:t>
            </a:r>
            <a:r>
              <a:rPr sz="1800" dirty="0"/>
              <a:t>примере </a:t>
            </a:r>
            <a:r>
              <a:rPr sz="1800" spc="-5" dirty="0"/>
              <a:t>ГК</a:t>
            </a:r>
            <a:r>
              <a:rPr sz="1800" spc="120" dirty="0"/>
              <a:t> </a:t>
            </a:r>
            <a:r>
              <a:rPr sz="1800" spc="-25" dirty="0"/>
              <a:t>АВТОДОР</a:t>
            </a:r>
            <a:endParaRPr sz="1800"/>
          </a:p>
        </p:txBody>
      </p:sp>
      <p:sp>
        <p:nvSpPr>
          <p:cNvPr id="15" name="object 15"/>
          <p:cNvSpPr/>
          <p:nvPr/>
        </p:nvSpPr>
        <p:spPr>
          <a:xfrm>
            <a:off x="9155303" y="6086208"/>
            <a:ext cx="2686177" cy="58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0310" y="6093853"/>
            <a:ext cx="2922650" cy="56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200" y="5738583"/>
            <a:ext cx="11511280" cy="0"/>
          </a:xfrm>
          <a:custGeom>
            <a:avLst/>
            <a:gdLst/>
            <a:ahLst/>
            <a:cxnLst/>
            <a:rect l="l" t="t" r="r" b="b"/>
            <a:pathLst>
              <a:path w="11511280">
                <a:moveTo>
                  <a:pt x="0" y="0"/>
                </a:moveTo>
                <a:lnTo>
                  <a:pt x="115112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466000-E601-4FCB-92E6-B12BDDFEE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5906711"/>
            <a:ext cx="2637179" cy="951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2442</Words>
  <Application>Microsoft Office PowerPoint</Application>
  <PresentationFormat>Широкоэкранный</PresentationFormat>
  <Paragraphs>387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PF Square Sans Pro</vt:lpstr>
      <vt:lpstr>Times New Roman</vt:lpstr>
      <vt:lpstr>Wingdings</vt:lpstr>
      <vt:lpstr>Office Theme</vt:lpstr>
      <vt:lpstr>Лист</vt:lpstr>
      <vt:lpstr>Повышение эффективности взаимодействия с  финансовыми организациями и институтами развития</vt:lpstr>
      <vt:lpstr>Обеспечение участия в закупках на примере ГК АВТОДОР</vt:lpstr>
      <vt:lpstr>Гарантия исполнения и авансирования по контракту на примере ГК  АВТОДОР</vt:lpstr>
      <vt:lpstr>Гарантия исполнения и авансирования по контракту на примере ГК АВТОДОР</vt:lpstr>
      <vt:lpstr>Решение</vt:lpstr>
      <vt:lpstr>Повсеместный уход в «цифру»: это уже происходит</vt:lpstr>
      <vt:lpstr>Скоринг vs посещение банка -  возможность качественного закрытия  сделки в рекордные сроки</vt:lpstr>
      <vt:lpstr>Финансирование контрактов на примере ГК АВТОДОР</vt:lpstr>
      <vt:lpstr>Финансирование контрактов на примере ГК АВТОДОР</vt:lpstr>
      <vt:lpstr>Презентация PowerPoint</vt:lpstr>
      <vt:lpstr>Предложения по развитию факторинга в ГК АВТОДОР</vt:lpstr>
      <vt:lpstr>Предложения по развитию факторинга в ГК АВТОДОР</vt:lpstr>
      <vt:lpstr>Решение</vt:lpstr>
      <vt:lpstr>Биржа финансовых решений для субъектов МСП на ЭТП ГК АВТОДОР</vt:lpstr>
      <vt:lpstr>Что влияет на резервы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АНО «ЦФКП»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Алексей Порошин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</dc:creator>
  <cp:lastModifiedBy>Шалито Тамара Сергеевна</cp:lastModifiedBy>
  <cp:revision>24</cp:revision>
  <dcterms:created xsi:type="dcterms:W3CDTF">2017-06-15T13:25:57Z</dcterms:created>
  <dcterms:modified xsi:type="dcterms:W3CDTF">2018-02-08T07:05:26Z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2017-06-15T00:00:00Z</vt:filetime>
  </property>
</Properties>
</file>