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5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16"/>
  </p:notesMasterIdLst>
  <p:handoutMasterIdLst>
    <p:handoutMasterId r:id="rId17"/>
  </p:handoutMasterIdLst>
  <p:sldIdLst>
    <p:sldId id="1408" r:id="rId2"/>
    <p:sldId id="1419" r:id="rId3"/>
    <p:sldId id="1418" r:id="rId4"/>
    <p:sldId id="1377" r:id="rId5"/>
    <p:sldId id="1356" r:id="rId6"/>
    <p:sldId id="1386" r:id="rId7"/>
    <p:sldId id="1391" r:id="rId8"/>
    <p:sldId id="1378" r:id="rId9"/>
    <p:sldId id="1362" r:id="rId10"/>
    <p:sldId id="1436" r:id="rId11"/>
    <p:sldId id="1437" r:id="rId12"/>
    <p:sldId id="1440" r:id="rId13"/>
    <p:sldId id="1442" r:id="rId14"/>
    <p:sldId id="1366" r:id="rId15"/>
  </p:sldIdLst>
  <p:sldSz cx="15360650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76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103" userDrawn="1">
          <p15:clr>
            <a:srgbClr val="A4A3A4"/>
          </p15:clr>
        </p15:guide>
        <p15:guide id="4" orient="horz" pos="522" userDrawn="1">
          <p15:clr>
            <a:srgbClr val="A4A3A4"/>
          </p15:clr>
        </p15:guide>
        <p15:guide id="5" orient="horz" pos="1950" userDrawn="1">
          <p15:clr>
            <a:srgbClr val="A4A3A4"/>
          </p15:clr>
        </p15:guide>
        <p15:guide id="6" orient="horz" pos="1497" userDrawn="1">
          <p15:clr>
            <a:srgbClr val="A4A3A4"/>
          </p15:clr>
        </p15:guide>
        <p15:guide id="7" pos="279" userDrawn="1">
          <p15:clr>
            <a:srgbClr val="A4A3A4"/>
          </p15:clr>
        </p15:guide>
        <p15:guide id="8" pos="4728" userDrawn="1">
          <p15:clr>
            <a:srgbClr val="A4A3A4"/>
          </p15:clr>
        </p15:guide>
        <p15:guide id="9" pos="5722" userDrawn="1">
          <p15:clr>
            <a:srgbClr val="A4A3A4"/>
          </p15:clr>
        </p15:guide>
        <p15:guide id="10" pos="4008" userDrawn="1">
          <p15:clr>
            <a:srgbClr val="A4A3A4"/>
          </p15:clr>
        </p15:guide>
        <p15:guide id="11" pos="9372" userDrawn="1">
          <p15:clr>
            <a:srgbClr val="A4A3A4"/>
          </p15:clr>
        </p15:guide>
        <p15:guide id="12" pos="5059" userDrawn="1">
          <p15:clr>
            <a:srgbClr val="A4A3A4"/>
          </p15:clr>
        </p15:guide>
        <p15:guide id="13" pos="19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EFF5FF"/>
    <a:srgbClr val="F7FAFF"/>
    <a:srgbClr val="CCECFF"/>
    <a:srgbClr val="00A1DE"/>
    <a:srgbClr val="72C7E7"/>
    <a:srgbClr val="0070C0"/>
    <a:srgbClr val="E7F5FE"/>
    <a:srgbClr val="FCD7B9"/>
    <a:srgbClr val="3C8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7" autoAdjust="0"/>
    <p:restoredTop sz="87209" autoAdjust="0"/>
  </p:normalViewPr>
  <p:slideViewPr>
    <p:cSldViewPr snapToGrid="0" showGuides="1">
      <p:cViewPr varScale="1">
        <p:scale>
          <a:sx n="93" d="100"/>
          <a:sy n="93" d="100"/>
        </p:scale>
        <p:origin x="222" y="84"/>
      </p:cViewPr>
      <p:guideLst>
        <p:guide orient="horz" pos="476"/>
        <p:guide orient="horz" pos="839"/>
        <p:guide orient="horz" pos="5103"/>
        <p:guide orient="horz" pos="522"/>
        <p:guide orient="horz" pos="1950"/>
        <p:guide orient="horz" pos="1497"/>
        <p:guide pos="279"/>
        <p:guide pos="4728"/>
        <p:guide pos="5722"/>
        <p:guide pos="4008"/>
        <p:guide pos="9372"/>
        <p:guide pos="5059"/>
        <p:guide pos="19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2/6/2018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2/6/2018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92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3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84067" y="3243723"/>
            <a:ext cx="12192518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5360650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466982" y="8257872"/>
            <a:ext cx="472731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178209" y="152402"/>
            <a:ext cx="1076150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8332" y="1062100"/>
            <a:ext cx="14511382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2" y="-4926"/>
            <a:ext cx="417820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483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5360648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299574" y="2059367"/>
            <a:ext cx="1076150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2" y="-4926"/>
            <a:ext cx="417820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483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2788-76F0-4651-A844-1EB724AFF0A1}" type="datetime1">
              <a:rPr lang="ru-RU" smtClean="0"/>
              <a:t>06.02.2018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81522" y="134021"/>
            <a:ext cx="2426911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8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  <p:sldLayoutId id="2147483925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Relationship Id="rId9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corpmsp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9707" y="3809779"/>
            <a:ext cx="10674910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latin typeface="Arial Black" panose="020B0A04020102020204" pitchFamily="34" charset="0"/>
              </a:rPr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679707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latin typeface="Arial Narrow" panose="020B0606020202030204" pitchFamily="34" charset="0"/>
              </a:rPr>
              <a:t>Москва</a:t>
            </a:r>
            <a:r>
              <a:rPr lang="ru-RU" sz="2000">
                <a:latin typeface="Arial Narrow" panose="020B0606020202030204" pitchFamily="34" charset="0"/>
              </a:rPr>
              <a:t>, 2017 </a:t>
            </a:r>
            <a:r>
              <a:rPr lang="ru-RU" sz="2000" dirty="0"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987" y="229506"/>
            <a:ext cx="7091076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0331" y="3132138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444" y="3132136"/>
            <a:ext cx="9507428" cy="3061600"/>
          </a:xfrm>
        </p:spPr>
        <p:txBody>
          <a:bodyPr/>
          <a:lstStyle/>
          <a:p>
            <a:pPr algn="l"/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Условия программы льготного лизинга оборудования для субъектов индивидуального и малого предпринимательства, реализуемой региональными лизинговыми компаниями (РЛК</a:t>
            </a:r>
            <a:r>
              <a:rPr lang="ru-RU" dirty="0" smtClean="0"/>
              <a:t>)</a:t>
            </a:r>
            <a:endParaRPr lang="ru-RU" b="0" dirty="0"/>
          </a:p>
        </p:txBody>
      </p:sp>
      <p:sp>
        <p:nvSpPr>
          <p:cNvPr id="5" name="object 44"/>
          <p:cNvSpPr/>
          <p:nvPr/>
        </p:nvSpPr>
        <p:spPr>
          <a:xfrm>
            <a:off x="1483864" y="69697"/>
            <a:ext cx="2717301" cy="123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21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615868" y="45338"/>
            <a:ext cx="8267364" cy="851085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Программа льготного лизинга оборудования для субъектов индивидуального и малого предпринимательства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141524" y="8153446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8900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26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62907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604168" y="965991"/>
            <a:ext cx="121539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рамках сводного плана приоритетного проекта «Малый бизнес и поддержка индивидуальной предпринимательской инициативы»</a:t>
            </a:r>
            <a:r>
              <a:rPr lang="en-US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*</a:t>
            </a:r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создана первая в России региональная лизинговая компания – АО «РЛК Республики Татарстан» с уставным капиталом 2 млрд руб. Ведутся работы по учреждению второй региональной лизинговой </a:t>
            </a:r>
            <a:r>
              <a:rPr lang="ru-RU" sz="1700" b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компании в </a:t>
            </a:r>
            <a:r>
              <a:rPr lang="ru-RU" sz="17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Республике Башкортостан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4933" y="1860496"/>
            <a:ext cx="4848542" cy="400110"/>
          </a:xfrm>
          <a:prstGeom prst="rect">
            <a:avLst/>
          </a:prstGeom>
          <a:solidFill>
            <a:srgbClr val="1F4E79"/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Предмет лизинга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08745"/>
              </p:ext>
            </p:extLst>
          </p:nvPr>
        </p:nvGraphicFramePr>
        <p:xfrm>
          <a:off x="7011378" y="2332945"/>
          <a:ext cx="6664462" cy="178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432">
                  <a:extLst>
                    <a:ext uri="{9D8B030D-6E8A-4147-A177-3AD203B41FA5}">
                      <a16:colId xmlns:a16="http://schemas.microsoft.com/office/drawing/2014/main" xmlns="" val="2985683231"/>
                    </a:ext>
                  </a:extLst>
                </a:gridCol>
                <a:gridCol w="4641030">
                  <a:extLst>
                    <a:ext uri="{9D8B030D-6E8A-4147-A177-3AD203B41FA5}">
                      <a16:colId xmlns:a16="http://schemas.microsoft.com/office/drawing/2014/main" xmlns="" val="1334048016"/>
                    </a:ext>
                  </a:extLst>
                </a:gridCol>
              </a:tblGrid>
              <a:tr h="517522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Процентная ставка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годовых - для российского оборудования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годовых - для иностранного оборудования</a:t>
                      </a:r>
                    </a:p>
                  </a:txBody>
                  <a:tcPr marL="36000" marR="36000" marT="36000" marB="36000" anchor="ctr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610129"/>
                  </a:ext>
                </a:extLst>
              </a:tr>
              <a:tr h="517522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Сумма финансирования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млн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рублей до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200 млн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рублей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520796"/>
                  </a:ext>
                </a:extLst>
              </a:tr>
              <a:tr h="31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Авансовый платеж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15%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от стоимости предмета лизинга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195246"/>
                  </a:ext>
                </a:extLst>
              </a:tr>
              <a:tr h="31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Срок лизинга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месяцев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08477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011378" y="1860496"/>
            <a:ext cx="6687951" cy="400110"/>
          </a:xfrm>
          <a:prstGeom prst="rect">
            <a:avLst/>
          </a:prstGeom>
          <a:solidFill>
            <a:srgbClr val="1F4E79"/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Параметры продукта*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832615" y="5815360"/>
            <a:ext cx="4662168" cy="1336110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indent="-171450"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оборудование, предназначенное для осуществления оптовой и розничной торговой деятельности</a:t>
            </a:r>
          </a:p>
          <a:p>
            <a:pPr marL="171450" indent="-171450"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легковые, грузовые и пассажирские транспортные средства (транспортные средства, на которые выдаются ПТС или ПСМ)</a:t>
            </a:r>
          </a:p>
          <a:p>
            <a:pPr marL="171450" indent="-171450"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водные суда </a:t>
            </a:r>
          </a:p>
          <a:p>
            <a:pPr marL="171450" indent="-171450"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воздушные суда и другая авиационная техника</a:t>
            </a:r>
          </a:p>
          <a:p>
            <a:pPr marL="171450" indent="-171450"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подвижной состав железнодорожного транспорта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35425" y="5183144"/>
            <a:ext cx="473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F5750B"/>
                </a:solidFill>
                <a:latin typeface="Arial Narrow" panose="020B0606020202030204" pitchFamily="34" charset="0"/>
              </a:rPr>
              <a:t>Виды имущества вне рамок программы (финансирование не осуществляется)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792081" y="5242953"/>
            <a:ext cx="560554" cy="526713"/>
            <a:chOff x="490441" y="5638826"/>
            <a:chExt cx="560554" cy="526713"/>
          </a:xfrm>
        </p:grpSpPr>
        <p:sp>
          <p:nvSpPr>
            <p:cNvPr id="29" name="Равнобедренный треугольник 28"/>
            <p:cNvSpPr/>
            <p:nvPr/>
          </p:nvSpPr>
          <p:spPr>
            <a:xfrm>
              <a:off x="490441" y="5638826"/>
              <a:ext cx="556097" cy="479393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4898" y="5642319"/>
              <a:ext cx="5560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F5750B"/>
                  </a:solidFill>
                  <a:latin typeface="Arial Narrow" panose="020B0606020202030204" pitchFamily="34" charset="0"/>
                </a:rPr>
                <a:t>!</a:t>
              </a:r>
              <a:endParaRPr lang="ru-RU" sz="2400" b="1" dirty="0">
                <a:solidFill>
                  <a:srgbClr val="F5750B"/>
                </a:solidFill>
                <a:latin typeface="Arial Narrow" panose="020B0606020202030204" pitchFamily="34" charset="0"/>
              </a:endParaRP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1791510" y="5813627"/>
            <a:ext cx="4680472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1724935" y="2183935"/>
            <a:ext cx="4803837" cy="2970747"/>
            <a:chOff x="344603" y="2183934"/>
            <a:chExt cx="4803837" cy="297074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44603" y="2183934"/>
              <a:ext cx="4803837" cy="705483"/>
              <a:chOff x="467999" y="2183934"/>
              <a:chExt cx="5280556" cy="70548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89871" y="2183934"/>
                <a:ext cx="52368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800" b="1" dirty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Новое, ранее не использованное или не введенное в эксплуатацию оборудование</a:t>
                </a:r>
              </a:p>
            </p:txBody>
          </p:sp>
          <p:sp>
            <p:nvSpPr>
              <p:cNvPr id="32" name="Правая круглая скобка 31"/>
              <p:cNvSpPr/>
              <p:nvPr/>
            </p:nvSpPr>
            <p:spPr>
              <a:xfrm rot="16200000">
                <a:off x="3055716" y="196579"/>
                <a:ext cx="105121" cy="5280556"/>
              </a:xfrm>
              <a:prstGeom prst="rightBracket">
                <a:avLst>
                  <a:gd name="adj" fmla="val 89321"/>
                </a:avLst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5" name="Прямоугольник 34"/>
            <p:cNvSpPr/>
            <p:nvPr/>
          </p:nvSpPr>
          <p:spPr>
            <a:xfrm>
              <a:off x="3643528" y="2899706"/>
              <a:ext cx="1504912" cy="2254975"/>
            </a:xfrm>
            <a:prstGeom prst="rect">
              <a:avLst/>
            </a:prstGeom>
            <a:solidFill>
              <a:srgbClr val="CCECFF"/>
            </a:solidFill>
            <a:ln w="63500"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Оборудование в сфере переработки и хранения с</a:t>
              </a:r>
              <a:r>
                <a:rPr lang="en-US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/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х продукции</a:t>
              </a:r>
              <a:endParaRPr lang="ru-RU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84714" y="2899706"/>
              <a:ext cx="1600127" cy="2254975"/>
            </a:xfrm>
            <a:prstGeom prst="rect">
              <a:avLst/>
            </a:prstGeom>
            <a:solidFill>
              <a:srgbClr val="CCECFF"/>
            </a:solidFill>
            <a:ln w="63500"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Высоко-</a:t>
              </a:r>
              <a:b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технологичное и инновационное оборудование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052239" y="2899706"/>
              <a:ext cx="1523891" cy="2254975"/>
            </a:xfrm>
            <a:prstGeom prst="rect">
              <a:avLst/>
            </a:prstGeom>
            <a:solidFill>
              <a:srgbClr val="CCECFF"/>
            </a:solidFill>
            <a:ln w="63500"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Промышленное оборудование </a:t>
              </a:r>
            </a:p>
          </p:txBody>
        </p:sp>
        <p:grpSp>
          <p:nvGrpSpPr>
            <p:cNvPr id="44" name="Group 1136"/>
            <p:cNvGrpSpPr/>
            <p:nvPr/>
          </p:nvGrpSpPr>
          <p:grpSpPr>
            <a:xfrm>
              <a:off x="873285" y="3238684"/>
              <a:ext cx="622984" cy="420171"/>
              <a:chOff x="6375401" y="5816600"/>
              <a:chExt cx="652463" cy="400050"/>
            </a:xfrm>
            <a:solidFill>
              <a:schemeClr val="tx1"/>
            </a:solidFill>
          </p:grpSpPr>
          <p:sp>
            <p:nvSpPr>
              <p:cNvPr id="45" name="Freeform 142"/>
              <p:cNvSpPr>
                <a:spLocks noEditPoints="1"/>
              </p:cNvSpPr>
              <p:nvPr/>
            </p:nvSpPr>
            <p:spPr bwMode="auto">
              <a:xfrm>
                <a:off x="6499226" y="5816600"/>
                <a:ext cx="406400" cy="400050"/>
              </a:xfrm>
              <a:custGeom>
                <a:avLst/>
                <a:gdLst>
                  <a:gd name="T0" fmla="*/ 123 w 139"/>
                  <a:gd name="T1" fmla="*/ 137 h 137"/>
                  <a:gd name="T2" fmla="*/ 16 w 139"/>
                  <a:gd name="T3" fmla="*/ 137 h 137"/>
                  <a:gd name="T4" fmla="*/ 0 w 139"/>
                  <a:gd name="T5" fmla="*/ 121 h 137"/>
                  <a:gd name="T6" fmla="*/ 0 w 139"/>
                  <a:gd name="T7" fmla="*/ 17 h 137"/>
                  <a:gd name="T8" fmla="*/ 16 w 139"/>
                  <a:gd name="T9" fmla="*/ 0 h 137"/>
                  <a:gd name="T10" fmla="*/ 123 w 139"/>
                  <a:gd name="T11" fmla="*/ 0 h 137"/>
                  <a:gd name="T12" fmla="*/ 139 w 139"/>
                  <a:gd name="T13" fmla="*/ 17 h 137"/>
                  <a:gd name="T14" fmla="*/ 139 w 139"/>
                  <a:gd name="T15" fmla="*/ 121 h 137"/>
                  <a:gd name="T16" fmla="*/ 123 w 139"/>
                  <a:gd name="T17" fmla="*/ 137 h 137"/>
                  <a:gd name="T18" fmla="*/ 16 w 139"/>
                  <a:gd name="T19" fmla="*/ 12 h 137"/>
                  <a:gd name="T20" fmla="*/ 12 w 139"/>
                  <a:gd name="T21" fmla="*/ 17 h 137"/>
                  <a:gd name="T22" fmla="*/ 12 w 139"/>
                  <a:gd name="T23" fmla="*/ 121 h 137"/>
                  <a:gd name="T24" fmla="*/ 16 w 139"/>
                  <a:gd name="T25" fmla="*/ 125 h 137"/>
                  <a:gd name="T26" fmla="*/ 123 w 139"/>
                  <a:gd name="T27" fmla="*/ 125 h 137"/>
                  <a:gd name="T28" fmla="*/ 127 w 139"/>
                  <a:gd name="T29" fmla="*/ 121 h 137"/>
                  <a:gd name="T30" fmla="*/ 127 w 139"/>
                  <a:gd name="T31" fmla="*/ 17 h 137"/>
                  <a:gd name="T32" fmla="*/ 123 w 139"/>
                  <a:gd name="T33" fmla="*/ 12 h 137"/>
                  <a:gd name="T34" fmla="*/ 16 w 139"/>
                  <a:gd name="T35" fmla="*/ 1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9" h="137">
                    <a:moveTo>
                      <a:pt x="123" y="137"/>
                    </a:moveTo>
                    <a:cubicBezTo>
                      <a:pt x="16" y="137"/>
                      <a:pt x="16" y="137"/>
                      <a:pt x="16" y="137"/>
                    </a:cubicBezTo>
                    <a:cubicBezTo>
                      <a:pt x="7" y="137"/>
                      <a:pt x="0" y="130"/>
                      <a:pt x="0" y="12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7" y="0"/>
                      <a:pt x="1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2" y="0"/>
                      <a:pt x="139" y="8"/>
                      <a:pt x="139" y="17"/>
                    </a:cubicBezTo>
                    <a:cubicBezTo>
                      <a:pt x="139" y="121"/>
                      <a:pt x="139" y="121"/>
                      <a:pt x="139" y="121"/>
                    </a:cubicBezTo>
                    <a:cubicBezTo>
                      <a:pt x="139" y="130"/>
                      <a:pt x="132" y="137"/>
                      <a:pt x="123" y="137"/>
                    </a:cubicBezTo>
                    <a:close/>
                    <a:moveTo>
                      <a:pt x="16" y="12"/>
                    </a:moveTo>
                    <a:cubicBezTo>
                      <a:pt x="14" y="12"/>
                      <a:pt x="12" y="14"/>
                      <a:pt x="12" y="17"/>
                    </a:cubicBez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23"/>
                      <a:pt x="14" y="125"/>
                      <a:pt x="16" y="125"/>
                    </a:cubicBezTo>
                    <a:cubicBezTo>
                      <a:pt x="123" y="125"/>
                      <a:pt x="123" y="125"/>
                      <a:pt x="123" y="125"/>
                    </a:cubicBezTo>
                    <a:cubicBezTo>
                      <a:pt x="125" y="125"/>
                      <a:pt x="127" y="123"/>
                      <a:pt x="127" y="121"/>
                    </a:cubicBezTo>
                    <a:cubicBezTo>
                      <a:pt x="127" y="17"/>
                      <a:pt x="127" y="17"/>
                      <a:pt x="127" y="17"/>
                    </a:cubicBezTo>
                    <a:cubicBezTo>
                      <a:pt x="127" y="14"/>
                      <a:pt x="125" y="12"/>
                      <a:pt x="123" y="12"/>
                    </a:cubicBezTo>
                    <a:lnTo>
                      <a:pt x="1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6" name="Freeform 143"/>
              <p:cNvSpPr>
                <a:spLocks noEditPoints="1"/>
              </p:cNvSpPr>
              <p:nvPr/>
            </p:nvSpPr>
            <p:spPr bwMode="auto">
              <a:xfrm>
                <a:off x="6375401" y="5842000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7" y="33"/>
                      <a:pt x="0" y="26"/>
                      <a:pt x="0" y="16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7" name="Freeform 144"/>
              <p:cNvSpPr>
                <a:spLocks noEditPoints="1"/>
              </p:cNvSpPr>
              <p:nvPr/>
            </p:nvSpPr>
            <p:spPr bwMode="auto">
              <a:xfrm>
                <a:off x="6375401" y="5967413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7" y="33"/>
                      <a:pt x="0" y="26"/>
                      <a:pt x="0" y="16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8" name="Freeform 145"/>
              <p:cNvSpPr>
                <a:spLocks noEditPoints="1"/>
              </p:cNvSpPr>
              <p:nvPr/>
            </p:nvSpPr>
            <p:spPr bwMode="auto">
              <a:xfrm>
                <a:off x="6375401" y="6091238"/>
                <a:ext cx="100013" cy="98425"/>
              </a:xfrm>
              <a:custGeom>
                <a:avLst/>
                <a:gdLst>
                  <a:gd name="T0" fmla="*/ 17 w 34"/>
                  <a:gd name="T1" fmla="*/ 34 h 34"/>
                  <a:gd name="T2" fmla="*/ 0 w 34"/>
                  <a:gd name="T3" fmla="*/ 17 h 34"/>
                  <a:gd name="T4" fmla="*/ 17 w 34"/>
                  <a:gd name="T5" fmla="*/ 0 h 34"/>
                  <a:gd name="T6" fmla="*/ 34 w 34"/>
                  <a:gd name="T7" fmla="*/ 17 h 34"/>
                  <a:gd name="T8" fmla="*/ 17 w 34"/>
                  <a:gd name="T9" fmla="*/ 34 h 34"/>
                  <a:gd name="T10" fmla="*/ 17 w 34"/>
                  <a:gd name="T11" fmla="*/ 12 h 34"/>
                  <a:gd name="T12" fmla="*/ 12 w 34"/>
                  <a:gd name="T13" fmla="*/ 17 h 34"/>
                  <a:gd name="T14" fmla="*/ 17 w 34"/>
                  <a:gd name="T15" fmla="*/ 22 h 34"/>
                  <a:gd name="T16" fmla="*/ 22 w 34"/>
                  <a:gd name="T17" fmla="*/ 17 h 34"/>
                  <a:gd name="T18" fmla="*/ 17 w 34"/>
                  <a:gd name="T19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34"/>
                    </a:moveTo>
                    <a:cubicBezTo>
                      <a:pt x="7" y="34"/>
                      <a:pt x="0" y="27"/>
                      <a:pt x="0" y="17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26" y="0"/>
                      <a:pt x="34" y="8"/>
                      <a:pt x="34" y="17"/>
                    </a:cubicBezTo>
                    <a:cubicBezTo>
                      <a:pt x="34" y="27"/>
                      <a:pt x="26" y="34"/>
                      <a:pt x="17" y="34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5"/>
                      <a:pt x="12" y="17"/>
                    </a:cubicBezTo>
                    <a:cubicBezTo>
                      <a:pt x="12" y="20"/>
                      <a:pt x="14" y="22"/>
                      <a:pt x="17" y="22"/>
                    </a:cubicBezTo>
                    <a:cubicBezTo>
                      <a:pt x="19" y="22"/>
                      <a:pt x="22" y="20"/>
                      <a:pt x="22" y="17"/>
                    </a:cubicBezTo>
                    <a:cubicBezTo>
                      <a:pt x="22" y="15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0" name="Freeform 146"/>
              <p:cNvSpPr>
                <a:spLocks/>
              </p:cNvSpPr>
              <p:nvPr/>
            </p:nvSpPr>
            <p:spPr bwMode="auto">
              <a:xfrm>
                <a:off x="6440488" y="5872163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1" name="Freeform 147"/>
              <p:cNvSpPr>
                <a:spLocks/>
              </p:cNvSpPr>
              <p:nvPr/>
            </p:nvSpPr>
            <p:spPr bwMode="auto">
              <a:xfrm>
                <a:off x="6440488" y="6000750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2"/>
                      <a:pt x="32" y="6"/>
                    </a:cubicBezTo>
                    <a:cubicBezTo>
                      <a:pt x="32" y="9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2" name="Freeform 148"/>
              <p:cNvSpPr>
                <a:spLocks/>
              </p:cNvSpPr>
              <p:nvPr/>
            </p:nvSpPr>
            <p:spPr bwMode="auto">
              <a:xfrm>
                <a:off x="6440488" y="6122988"/>
                <a:ext cx="93663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3" name="Freeform 149"/>
              <p:cNvSpPr>
                <a:spLocks noEditPoints="1"/>
              </p:cNvSpPr>
              <p:nvPr/>
            </p:nvSpPr>
            <p:spPr bwMode="auto">
              <a:xfrm>
                <a:off x="6927851" y="6091238"/>
                <a:ext cx="100013" cy="98425"/>
              </a:xfrm>
              <a:custGeom>
                <a:avLst/>
                <a:gdLst>
                  <a:gd name="T0" fmla="*/ 17 w 34"/>
                  <a:gd name="T1" fmla="*/ 34 h 34"/>
                  <a:gd name="T2" fmla="*/ 0 w 34"/>
                  <a:gd name="T3" fmla="*/ 17 h 34"/>
                  <a:gd name="T4" fmla="*/ 17 w 34"/>
                  <a:gd name="T5" fmla="*/ 0 h 34"/>
                  <a:gd name="T6" fmla="*/ 34 w 34"/>
                  <a:gd name="T7" fmla="*/ 17 h 34"/>
                  <a:gd name="T8" fmla="*/ 17 w 34"/>
                  <a:gd name="T9" fmla="*/ 34 h 34"/>
                  <a:gd name="T10" fmla="*/ 17 w 34"/>
                  <a:gd name="T11" fmla="*/ 12 h 34"/>
                  <a:gd name="T12" fmla="*/ 12 w 34"/>
                  <a:gd name="T13" fmla="*/ 17 h 34"/>
                  <a:gd name="T14" fmla="*/ 17 w 34"/>
                  <a:gd name="T15" fmla="*/ 22 h 34"/>
                  <a:gd name="T16" fmla="*/ 22 w 34"/>
                  <a:gd name="T17" fmla="*/ 17 h 34"/>
                  <a:gd name="T18" fmla="*/ 17 w 34"/>
                  <a:gd name="T19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34"/>
                    </a:moveTo>
                    <a:cubicBezTo>
                      <a:pt x="8" y="34"/>
                      <a:pt x="0" y="2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6" y="0"/>
                      <a:pt x="34" y="8"/>
                      <a:pt x="34" y="17"/>
                    </a:cubicBezTo>
                    <a:cubicBezTo>
                      <a:pt x="34" y="27"/>
                      <a:pt x="26" y="34"/>
                      <a:pt x="17" y="34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5"/>
                      <a:pt x="12" y="17"/>
                    </a:cubicBezTo>
                    <a:cubicBezTo>
                      <a:pt x="12" y="20"/>
                      <a:pt x="14" y="22"/>
                      <a:pt x="17" y="22"/>
                    </a:cubicBezTo>
                    <a:cubicBezTo>
                      <a:pt x="19" y="22"/>
                      <a:pt x="22" y="20"/>
                      <a:pt x="22" y="17"/>
                    </a:cubicBezTo>
                    <a:cubicBezTo>
                      <a:pt x="22" y="15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4" name="Freeform 150"/>
              <p:cNvSpPr>
                <a:spLocks noEditPoints="1"/>
              </p:cNvSpPr>
              <p:nvPr/>
            </p:nvSpPr>
            <p:spPr bwMode="auto">
              <a:xfrm>
                <a:off x="6927851" y="5967413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8" y="33"/>
                      <a:pt x="0" y="26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5" name="Freeform 151"/>
              <p:cNvSpPr>
                <a:spLocks noEditPoints="1"/>
              </p:cNvSpPr>
              <p:nvPr/>
            </p:nvSpPr>
            <p:spPr bwMode="auto">
              <a:xfrm>
                <a:off x="6927851" y="5842000"/>
                <a:ext cx="100013" cy="96838"/>
              </a:xfrm>
              <a:custGeom>
                <a:avLst/>
                <a:gdLst>
                  <a:gd name="T0" fmla="*/ 17 w 34"/>
                  <a:gd name="T1" fmla="*/ 33 h 33"/>
                  <a:gd name="T2" fmla="*/ 0 w 34"/>
                  <a:gd name="T3" fmla="*/ 16 h 33"/>
                  <a:gd name="T4" fmla="*/ 17 w 34"/>
                  <a:gd name="T5" fmla="*/ 0 h 33"/>
                  <a:gd name="T6" fmla="*/ 34 w 34"/>
                  <a:gd name="T7" fmla="*/ 16 h 33"/>
                  <a:gd name="T8" fmla="*/ 17 w 34"/>
                  <a:gd name="T9" fmla="*/ 33 h 33"/>
                  <a:gd name="T10" fmla="*/ 17 w 34"/>
                  <a:gd name="T11" fmla="*/ 12 h 33"/>
                  <a:gd name="T12" fmla="*/ 12 w 34"/>
                  <a:gd name="T13" fmla="*/ 16 h 33"/>
                  <a:gd name="T14" fmla="*/ 17 w 34"/>
                  <a:gd name="T15" fmla="*/ 21 h 33"/>
                  <a:gd name="T16" fmla="*/ 22 w 34"/>
                  <a:gd name="T17" fmla="*/ 16 h 33"/>
                  <a:gd name="T18" fmla="*/ 17 w 34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3">
                    <a:moveTo>
                      <a:pt x="17" y="33"/>
                    </a:moveTo>
                    <a:cubicBezTo>
                      <a:pt x="8" y="33"/>
                      <a:pt x="0" y="26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lose/>
                    <a:moveTo>
                      <a:pt x="17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19"/>
                      <a:pt x="14" y="21"/>
                      <a:pt x="17" y="21"/>
                    </a:cubicBezTo>
                    <a:cubicBezTo>
                      <a:pt x="19" y="21"/>
                      <a:pt x="22" y="19"/>
                      <a:pt x="22" y="16"/>
                    </a:cubicBezTo>
                    <a:cubicBezTo>
                      <a:pt x="22" y="14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6" name="Freeform 152"/>
              <p:cNvSpPr>
                <a:spLocks/>
              </p:cNvSpPr>
              <p:nvPr/>
            </p:nvSpPr>
            <p:spPr bwMode="auto">
              <a:xfrm>
                <a:off x="6870701" y="6122988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7" name="Freeform 153"/>
              <p:cNvSpPr>
                <a:spLocks/>
              </p:cNvSpPr>
              <p:nvPr/>
            </p:nvSpPr>
            <p:spPr bwMode="auto">
              <a:xfrm>
                <a:off x="6870701" y="5997575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9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8" name="Freeform 154"/>
              <p:cNvSpPr>
                <a:spLocks/>
              </p:cNvSpPr>
              <p:nvPr/>
            </p:nvSpPr>
            <p:spPr bwMode="auto">
              <a:xfrm>
                <a:off x="6870701" y="5872163"/>
                <a:ext cx="92075" cy="34925"/>
              </a:xfrm>
              <a:custGeom>
                <a:avLst/>
                <a:gdLst>
                  <a:gd name="T0" fmla="*/ 26 w 32"/>
                  <a:gd name="T1" fmla="*/ 12 h 12"/>
                  <a:gd name="T2" fmla="*/ 6 w 32"/>
                  <a:gd name="T3" fmla="*/ 12 h 12"/>
                  <a:gd name="T4" fmla="*/ 0 w 32"/>
                  <a:gd name="T5" fmla="*/ 6 h 12"/>
                  <a:gd name="T6" fmla="*/ 6 w 32"/>
                  <a:gd name="T7" fmla="*/ 0 h 12"/>
                  <a:gd name="T8" fmla="*/ 26 w 32"/>
                  <a:gd name="T9" fmla="*/ 0 h 12"/>
                  <a:gd name="T10" fmla="*/ 32 w 32"/>
                  <a:gd name="T11" fmla="*/ 6 h 12"/>
                  <a:gd name="T12" fmla="*/ 26 w 3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2">
                    <a:moveTo>
                      <a:pt x="2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9" y="0"/>
                      <a:pt x="32" y="3"/>
                      <a:pt x="32" y="6"/>
                    </a:cubicBezTo>
                    <a:cubicBezTo>
                      <a:pt x="32" y="10"/>
                      <a:pt x="29" y="12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59" name="Freeform 155"/>
              <p:cNvSpPr>
                <a:spLocks/>
              </p:cNvSpPr>
              <p:nvPr/>
            </p:nvSpPr>
            <p:spPr bwMode="auto">
              <a:xfrm>
                <a:off x="6503988" y="6053138"/>
                <a:ext cx="158750" cy="153988"/>
              </a:xfrm>
              <a:custGeom>
                <a:avLst/>
                <a:gdLst>
                  <a:gd name="T0" fmla="*/ 7 w 54"/>
                  <a:gd name="T1" fmla="*/ 53 h 53"/>
                  <a:gd name="T2" fmla="*/ 3 w 54"/>
                  <a:gd name="T3" fmla="*/ 52 h 53"/>
                  <a:gd name="T4" fmla="*/ 3 w 54"/>
                  <a:gd name="T5" fmla="*/ 43 h 53"/>
                  <a:gd name="T6" fmla="*/ 44 w 54"/>
                  <a:gd name="T7" fmla="*/ 2 h 53"/>
                  <a:gd name="T8" fmla="*/ 52 w 54"/>
                  <a:gd name="T9" fmla="*/ 2 h 53"/>
                  <a:gd name="T10" fmla="*/ 52 w 54"/>
                  <a:gd name="T11" fmla="*/ 11 h 53"/>
                  <a:gd name="T12" fmla="*/ 11 w 54"/>
                  <a:gd name="T13" fmla="*/ 52 h 53"/>
                  <a:gd name="T14" fmla="*/ 7 w 54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53">
                    <a:moveTo>
                      <a:pt x="7" y="53"/>
                    </a:moveTo>
                    <a:cubicBezTo>
                      <a:pt x="6" y="53"/>
                      <a:pt x="4" y="53"/>
                      <a:pt x="3" y="52"/>
                    </a:cubicBezTo>
                    <a:cubicBezTo>
                      <a:pt x="0" y="49"/>
                      <a:pt x="0" y="46"/>
                      <a:pt x="3" y="43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6" y="0"/>
                      <a:pt x="50" y="0"/>
                      <a:pt x="52" y="2"/>
                    </a:cubicBezTo>
                    <a:cubicBezTo>
                      <a:pt x="54" y="5"/>
                      <a:pt x="54" y="9"/>
                      <a:pt x="52" y="11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10" y="53"/>
                      <a:pt x="9" y="53"/>
                      <a:pt x="7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0" name="Freeform 156"/>
              <p:cNvSpPr>
                <a:spLocks noEditPoints="1"/>
              </p:cNvSpPr>
              <p:nvPr/>
            </p:nvSpPr>
            <p:spPr bwMode="auto">
              <a:xfrm>
                <a:off x="6618288" y="5935663"/>
                <a:ext cx="166688" cy="163513"/>
              </a:xfrm>
              <a:custGeom>
                <a:avLst/>
                <a:gdLst>
                  <a:gd name="T0" fmla="*/ 40 w 57"/>
                  <a:gd name="T1" fmla="*/ 56 h 56"/>
                  <a:gd name="T2" fmla="*/ 16 w 57"/>
                  <a:gd name="T3" fmla="*/ 56 h 56"/>
                  <a:gd name="T4" fmla="*/ 0 w 57"/>
                  <a:gd name="T5" fmla="*/ 39 h 56"/>
                  <a:gd name="T6" fmla="*/ 0 w 57"/>
                  <a:gd name="T7" fmla="*/ 16 h 56"/>
                  <a:gd name="T8" fmla="*/ 16 w 57"/>
                  <a:gd name="T9" fmla="*/ 0 h 56"/>
                  <a:gd name="T10" fmla="*/ 40 w 57"/>
                  <a:gd name="T11" fmla="*/ 0 h 56"/>
                  <a:gd name="T12" fmla="*/ 57 w 57"/>
                  <a:gd name="T13" fmla="*/ 16 h 56"/>
                  <a:gd name="T14" fmla="*/ 57 w 57"/>
                  <a:gd name="T15" fmla="*/ 39 h 56"/>
                  <a:gd name="T16" fmla="*/ 40 w 57"/>
                  <a:gd name="T17" fmla="*/ 56 h 56"/>
                  <a:gd name="T18" fmla="*/ 16 w 57"/>
                  <a:gd name="T19" fmla="*/ 12 h 56"/>
                  <a:gd name="T20" fmla="*/ 12 w 57"/>
                  <a:gd name="T21" fmla="*/ 16 h 56"/>
                  <a:gd name="T22" fmla="*/ 12 w 57"/>
                  <a:gd name="T23" fmla="*/ 39 h 56"/>
                  <a:gd name="T24" fmla="*/ 16 w 57"/>
                  <a:gd name="T25" fmla="*/ 44 h 56"/>
                  <a:gd name="T26" fmla="*/ 40 w 57"/>
                  <a:gd name="T27" fmla="*/ 44 h 56"/>
                  <a:gd name="T28" fmla="*/ 45 w 57"/>
                  <a:gd name="T29" fmla="*/ 39 h 56"/>
                  <a:gd name="T30" fmla="*/ 45 w 57"/>
                  <a:gd name="T31" fmla="*/ 16 h 56"/>
                  <a:gd name="T32" fmla="*/ 40 w 57"/>
                  <a:gd name="T33" fmla="*/ 12 h 56"/>
                  <a:gd name="T34" fmla="*/ 16 w 57"/>
                  <a:gd name="T35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56">
                    <a:moveTo>
                      <a:pt x="40" y="56"/>
                    </a:moveTo>
                    <a:cubicBezTo>
                      <a:pt x="16" y="56"/>
                      <a:pt x="16" y="56"/>
                      <a:pt x="16" y="56"/>
                    </a:cubicBezTo>
                    <a:cubicBezTo>
                      <a:pt x="7" y="56"/>
                      <a:pt x="0" y="48"/>
                      <a:pt x="0" y="3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9" y="0"/>
                      <a:pt x="57" y="7"/>
                      <a:pt x="57" y="16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7" y="48"/>
                      <a:pt x="49" y="56"/>
                      <a:pt x="40" y="56"/>
                    </a:cubicBezTo>
                    <a:close/>
                    <a:moveTo>
                      <a:pt x="16" y="12"/>
                    </a:move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39"/>
                      <a:pt x="12" y="39"/>
                      <a:pt x="12" y="39"/>
                    </a:cubicBezTo>
                    <a:cubicBezTo>
                      <a:pt x="12" y="42"/>
                      <a:pt x="14" y="44"/>
                      <a:pt x="16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3" y="44"/>
                      <a:pt x="45" y="42"/>
                      <a:pt x="45" y="39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5" y="14"/>
                      <a:pt x="43" y="12"/>
                      <a:pt x="40" y="12"/>
                    </a:cubicBezTo>
                    <a:lnTo>
                      <a:pt x="1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62" name="Group 1007"/>
            <p:cNvGrpSpPr/>
            <p:nvPr/>
          </p:nvGrpSpPr>
          <p:grpSpPr>
            <a:xfrm>
              <a:off x="2505213" y="3051656"/>
              <a:ext cx="617942" cy="664897"/>
              <a:chOff x="6081713" y="3184525"/>
              <a:chExt cx="1044575" cy="1123950"/>
            </a:xfrm>
            <a:solidFill>
              <a:schemeClr val="tx1"/>
            </a:solidFill>
          </p:grpSpPr>
          <p:sp>
            <p:nvSpPr>
              <p:cNvPr id="63" name="Freeform 1183"/>
              <p:cNvSpPr>
                <a:spLocks/>
              </p:cNvSpPr>
              <p:nvPr/>
            </p:nvSpPr>
            <p:spPr bwMode="auto">
              <a:xfrm>
                <a:off x="6289675" y="3530600"/>
                <a:ext cx="196850" cy="38100"/>
              </a:xfrm>
              <a:custGeom>
                <a:avLst/>
                <a:gdLst>
                  <a:gd name="T0" fmla="*/ 55 w 61"/>
                  <a:gd name="T1" fmla="*/ 12 h 12"/>
                  <a:gd name="T2" fmla="*/ 6 w 61"/>
                  <a:gd name="T3" fmla="*/ 12 h 12"/>
                  <a:gd name="T4" fmla="*/ 0 w 61"/>
                  <a:gd name="T5" fmla="*/ 6 h 12"/>
                  <a:gd name="T6" fmla="*/ 6 w 61"/>
                  <a:gd name="T7" fmla="*/ 0 h 12"/>
                  <a:gd name="T8" fmla="*/ 55 w 61"/>
                  <a:gd name="T9" fmla="*/ 0 h 12"/>
                  <a:gd name="T10" fmla="*/ 61 w 61"/>
                  <a:gd name="T11" fmla="*/ 6 h 12"/>
                  <a:gd name="T12" fmla="*/ 55 w 6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2">
                    <a:moveTo>
                      <a:pt x="5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8" y="0"/>
                      <a:pt x="61" y="3"/>
                      <a:pt x="61" y="6"/>
                    </a:cubicBezTo>
                    <a:cubicBezTo>
                      <a:pt x="61" y="10"/>
                      <a:pt x="58" y="12"/>
                      <a:pt x="5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4" name="Freeform 1184"/>
              <p:cNvSpPr>
                <a:spLocks/>
              </p:cNvSpPr>
              <p:nvPr/>
            </p:nvSpPr>
            <p:spPr bwMode="auto">
              <a:xfrm>
                <a:off x="6081713" y="4270375"/>
                <a:ext cx="923925" cy="38100"/>
              </a:xfrm>
              <a:custGeom>
                <a:avLst/>
                <a:gdLst>
                  <a:gd name="T0" fmla="*/ 280 w 286"/>
                  <a:gd name="T1" fmla="*/ 12 h 12"/>
                  <a:gd name="T2" fmla="*/ 6 w 286"/>
                  <a:gd name="T3" fmla="*/ 12 h 12"/>
                  <a:gd name="T4" fmla="*/ 0 w 286"/>
                  <a:gd name="T5" fmla="*/ 6 h 12"/>
                  <a:gd name="T6" fmla="*/ 6 w 286"/>
                  <a:gd name="T7" fmla="*/ 0 h 12"/>
                  <a:gd name="T8" fmla="*/ 280 w 286"/>
                  <a:gd name="T9" fmla="*/ 0 h 12"/>
                  <a:gd name="T10" fmla="*/ 286 w 286"/>
                  <a:gd name="T11" fmla="*/ 6 h 12"/>
                  <a:gd name="T12" fmla="*/ 280 w 286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6" h="12">
                    <a:moveTo>
                      <a:pt x="280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83" y="0"/>
                      <a:pt x="286" y="3"/>
                      <a:pt x="286" y="6"/>
                    </a:cubicBezTo>
                    <a:cubicBezTo>
                      <a:pt x="286" y="10"/>
                      <a:pt x="283" y="12"/>
                      <a:pt x="28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5" name="Freeform 1185"/>
              <p:cNvSpPr>
                <a:spLocks/>
              </p:cNvSpPr>
              <p:nvPr/>
            </p:nvSpPr>
            <p:spPr bwMode="auto">
              <a:xfrm>
                <a:off x="6365875" y="3184525"/>
                <a:ext cx="760413" cy="314325"/>
              </a:xfrm>
              <a:custGeom>
                <a:avLst/>
                <a:gdLst>
                  <a:gd name="T0" fmla="*/ 6 w 235"/>
                  <a:gd name="T1" fmla="*/ 97 h 97"/>
                  <a:gd name="T2" fmla="*/ 5 w 235"/>
                  <a:gd name="T3" fmla="*/ 97 h 97"/>
                  <a:gd name="T4" fmla="*/ 0 w 235"/>
                  <a:gd name="T5" fmla="*/ 90 h 97"/>
                  <a:gd name="T6" fmla="*/ 45 w 235"/>
                  <a:gd name="T7" fmla="*/ 52 h 97"/>
                  <a:gd name="T8" fmla="*/ 68 w 235"/>
                  <a:gd name="T9" fmla="*/ 59 h 97"/>
                  <a:gd name="T10" fmla="*/ 111 w 235"/>
                  <a:gd name="T11" fmla="*/ 36 h 97"/>
                  <a:gd name="T12" fmla="*/ 132 w 235"/>
                  <a:gd name="T13" fmla="*/ 40 h 97"/>
                  <a:gd name="T14" fmla="*/ 161 w 235"/>
                  <a:gd name="T15" fmla="*/ 27 h 97"/>
                  <a:gd name="T16" fmla="*/ 198 w 235"/>
                  <a:gd name="T17" fmla="*/ 0 h 97"/>
                  <a:gd name="T18" fmla="*/ 235 w 235"/>
                  <a:gd name="T19" fmla="*/ 28 h 97"/>
                  <a:gd name="T20" fmla="*/ 230 w 235"/>
                  <a:gd name="T21" fmla="*/ 36 h 97"/>
                  <a:gd name="T22" fmla="*/ 223 w 235"/>
                  <a:gd name="T23" fmla="*/ 31 h 97"/>
                  <a:gd name="T24" fmla="*/ 198 w 235"/>
                  <a:gd name="T25" fmla="*/ 12 h 97"/>
                  <a:gd name="T26" fmla="*/ 172 w 235"/>
                  <a:gd name="T27" fmla="*/ 35 h 97"/>
                  <a:gd name="T28" fmla="*/ 169 w 235"/>
                  <a:gd name="T29" fmla="*/ 39 h 97"/>
                  <a:gd name="T30" fmla="*/ 164 w 235"/>
                  <a:gd name="T31" fmla="*/ 40 h 97"/>
                  <a:gd name="T32" fmla="*/ 158 w 235"/>
                  <a:gd name="T33" fmla="*/ 39 h 97"/>
                  <a:gd name="T34" fmla="*/ 140 w 235"/>
                  <a:gd name="T35" fmla="*/ 51 h 97"/>
                  <a:gd name="T36" fmla="*/ 136 w 235"/>
                  <a:gd name="T37" fmla="*/ 54 h 97"/>
                  <a:gd name="T38" fmla="*/ 131 w 235"/>
                  <a:gd name="T39" fmla="*/ 53 h 97"/>
                  <a:gd name="T40" fmla="*/ 111 w 235"/>
                  <a:gd name="T41" fmla="*/ 48 h 97"/>
                  <a:gd name="T42" fmla="*/ 75 w 235"/>
                  <a:gd name="T43" fmla="*/ 70 h 97"/>
                  <a:gd name="T44" fmla="*/ 71 w 235"/>
                  <a:gd name="T45" fmla="*/ 73 h 97"/>
                  <a:gd name="T46" fmla="*/ 66 w 235"/>
                  <a:gd name="T47" fmla="*/ 72 h 97"/>
                  <a:gd name="T48" fmla="*/ 45 w 235"/>
                  <a:gd name="T49" fmla="*/ 64 h 97"/>
                  <a:gd name="T50" fmla="*/ 12 w 235"/>
                  <a:gd name="T51" fmla="*/ 92 h 97"/>
                  <a:gd name="T52" fmla="*/ 6 w 235"/>
                  <a:gd name="T5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5" h="97">
                    <a:moveTo>
                      <a:pt x="6" y="97"/>
                    </a:moveTo>
                    <a:cubicBezTo>
                      <a:pt x="6" y="97"/>
                      <a:pt x="5" y="97"/>
                      <a:pt x="5" y="97"/>
                    </a:cubicBezTo>
                    <a:cubicBezTo>
                      <a:pt x="2" y="96"/>
                      <a:pt x="0" y="93"/>
                      <a:pt x="0" y="90"/>
                    </a:cubicBezTo>
                    <a:cubicBezTo>
                      <a:pt x="4" y="68"/>
                      <a:pt x="23" y="52"/>
                      <a:pt x="45" y="52"/>
                    </a:cubicBezTo>
                    <a:cubicBezTo>
                      <a:pt x="54" y="52"/>
                      <a:pt x="61" y="54"/>
                      <a:pt x="68" y="59"/>
                    </a:cubicBezTo>
                    <a:cubicBezTo>
                      <a:pt x="78" y="45"/>
                      <a:pt x="94" y="36"/>
                      <a:pt x="111" y="36"/>
                    </a:cubicBezTo>
                    <a:cubicBezTo>
                      <a:pt x="118" y="36"/>
                      <a:pt x="125" y="37"/>
                      <a:pt x="132" y="40"/>
                    </a:cubicBezTo>
                    <a:cubicBezTo>
                      <a:pt x="138" y="31"/>
                      <a:pt x="150" y="26"/>
                      <a:pt x="161" y="27"/>
                    </a:cubicBezTo>
                    <a:cubicBezTo>
                      <a:pt x="166" y="11"/>
                      <a:pt x="181" y="0"/>
                      <a:pt x="198" y="0"/>
                    </a:cubicBezTo>
                    <a:cubicBezTo>
                      <a:pt x="215" y="0"/>
                      <a:pt x="230" y="11"/>
                      <a:pt x="235" y="28"/>
                    </a:cubicBezTo>
                    <a:cubicBezTo>
                      <a:pt x="235" y="31"/>
                      <a:pt x="234" y="35"/>
                      <a:pt x="230" y="36"/>
                    </a:cubicBezTo>
                    <a:cubicBezTo>
                      <a:pt x="227" y="36"/>
                      <a:pt x="224" y="34"/>
                      <a:pt x="223" y="31"/>
                    </a:cubicBezTo>
                    <a:cubicBezTo>
                      <a:pt x="220" y="20"/>
                      <a:pt x="210" y="12"/>
                      <a:pt x="198" y="12"/>
                    </a:cubicBezTo>
                    <a:cubicBezTo>
                      <a:pt x="185" y="12"/>
                      <a:pt x="173" y="22"/>
                      <a:pt x="172" y="35"/>
                    </a:cubicBezTo>
                    <a:cubicBezTo>
                      <a:pt x="172" y="36"/>
                      <a:pt x="171" y="38"/>
                      <a:pt x="169" y="39"/>
                    </a:cubicBezTo>
                    <a:cubicBezTo>
                      <a:pt x="168" y="40"/>
                      <a:pt x="166" y="40"/>
                      <a:pt x="164" y="40"/>
                    </a:cubicBezTo>
                    <a:cubicBezTo>
                      <a:pt x="162" y="39"/>
                      <a:pt x="160" y="39"/>
                      <a:pt x="158" y="39"/>
                    </a:cubicBezTo>
                    <a:cubicBezTo>
                      <a:pt x="150" y="39"/>
                      <a:pt x="143" y="43"/>
                      <a:pt x="140" y="51"/>
                    </a:cubicBezTo>
                    <a:cubicBezTo>
                      <a:pt x="139" y="52"/>
                      <a:pt x="138" y="53"/>
                      <a:pt x="136" y="54"/>
                    </a:cubicBezTo>
                    <a:cubicBezTo>
                      <a:pt x="135" y="54"/>
                      <a:pt x="133" y="54"/>
                      <a:pt x="131" y="53"/>
                    </a:cubicBezTo>
                    <a:cubicBezTo>
                      <a:pt x="125" y="50"/>
                      <a:pt x="118" y="48"/>
                      <a:pt x="111" y="48"/>
                    </a:cubicBezTo>
                    <a:cubicBezTo>
                      <a:pt x="96" y="48"/>
                      <a:pt x="82" y="56"/>
                      <a:pt x="75" y="70"/>
                    </a:cubicBezTo>
                    <a:cubicBezTo>
                      <a:pt x="75" y="71"/>
                      <a:pt x="73" y="73"/>
                      <a:pt x="71" y="73"/>
                    </a:cubicBezTo>
                    <a:cubicBezTo>
                      <a:pt x="70" y="73"/>
                      <a:pt x="68" y="73"/>
                      <a:pt x="66" y="72"/>
                    </a:cubicBezTo>
                    <a:cubicBezTo>
                      <a:pt x="60" y="67"/>
                      <a:pt x="53" y="64"/>
                      <a:pt x="45" y="64"/>
                    </a:cubicBezTo>
                    <a:cubicBezTo>
                      <a:pt x="29" y="64"/>
                      <a:pt x="15" y="76"/>
                      <a:pt x="12" y="92"/>
                    </a:cubicBezTo>
                    <a:cubicBezTo>
                      <a:pt x="12" y="95"/>
                      <a:pt x="9" y="97"/>
                      <a:pt x="6" y="9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6" name="Freeform 1186"/>
              <p:cNvSpPr>
                <a:spLocks/>
              </p:cNvSpPr>
              <p:nvPr/>
            </p:nvSpPr>
            <p:spPr bwMode="auto">
              <a:xfrm>
                <a:off x="6153150" y="3983038"/>
                <a:ext cx="180975" cy="258763"/>
              </a:xfrm>
              <a:custGeom>
                <a:avLst/>
                <a:gdLst>
                  <a:gd name="T0" fmla="*/ 6 w 56"/>
                  <a:gd name="T1" fmla="*/ 80 h 80"/>
                  <a:gd name="T2" fmla="*/ 0 w 56"/>
                  <a:gd name="T3" fmla="*/ 74 h 80"/>
                  <a:gd name="T4" fmla="*/ 0 w 56"/>
                  <a:gd name="T5" fmla="*/ 19 h 80"/>
                  <a:gd name="T6" fmla="*/ 13 w 56"/>
                  <a:gd name="T7" fmla="*/ 0 h 80"/>
                  <a:gd name="T8" fmla="*/ 50 w 56"/>
                  <a:gd name="T9" fmla="*/ 0 h 80"/>
                  <a:gd name="T10" fmla="*/ 56 w 56"/>
                  <a:gd name="T11" fmla="*/ 6 h 80"/>
                  <a:gd name="T12" fmla="*/ 50 w 56"/>
                  <a:gd name="T13" fmla="*/ 12 h 80"/>
                  <a:gd name="T14" fmla="*/ 14 w 56"/>
                  <a:gd name="T15" fmla="*/ 12 h 80"/>
                  <a:gd name="T16" fmla="*/ 12 w 56"/>
                  <a:gd name="T17" fmla="*/ 19 h 80"/>
                  <a:gd name="T18" fmla="*/ 12 w 56"/>
                  <a:gd name="T19" fmla="*/ 74 h 80"/>
                  <a:gd name="T20" fmla="*/ 6 w 56"/>
                  <a:gd name="T2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80">
                    <a:moveTo>
                      <a:pt x="6" y="80"/>
                    </a:moveTo>
                    <a:cubicBezTo>
                      <a:pt x="3" y="80"/>
                      <a:pt x="0" y="77"/>
                      <a:pt x="0" y="7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6" y="0"/>
                      <a:pt x="13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3" y="0"/>
                      <a:pt x="56" y="3"/>
                      <a:pt x="56" y="6"/>
                    </a:cubicBezTo>
                    <a:cubicBezTo>
                      <a:pt x="56" y="9"/>
                      <a:pt x="53" y="12"/>
                      <a:pt x="50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3"/>
                      <a:pt x="12" y="15"/>
                      <a:pt x="12" y="19"/>
                    </a:cubicBezTo>
                    <a:cubicBezTo>
                      <a:pt x="12" y="74"/>
                      <a:pt x="12" y="74"/>
                      <a:pt x="12" y="74"/>
                    </a:cubicBezTo>
                    <a:cubicBezTo>
                      <a:pt x="12" y="77"/>
                      <a:pt x="9" y="80"/>
                      <a:pt x="6" y="8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7" name="Freeform 1187"/>
              <p:cNvSpPr>
                <a:spLocks/>
              </p:cNvSpPr>
              <p:nvPr/>
            </p:nvSpPr>
            <p:spPr bwMode="auto">
              <a:xfrm>
                <a:off x="6308725" y="3586163"/>
                <a:ext cx="147638" cy="652463"/>
              </a:xfrm>
              <a:custGeom>
                <a:avLst/>
                <a:gdLst>
                  <a:gd name="T0" fmla="*/ 40 w 46"/>
                  <a:gd name="T1" fmla="*/ 202 h 202"/>
                  <a:gd name="T2" fmla="*/ 34 w 46"/>
                  <a:gd name="T3" fmla="*/ 196 h 202"/>
                  <a:gd name="T4" fmla="*/ 34 w 46"/>
                  <a:gd name="T5" fmla="*/ 12 h 202"/>
                  <a:gd name="T6" fmla="*/ 12 w 46"/>
                  <a:gd name="T7" fmla="*/ 12 h 202"/>
                  <a:gd name="T8" fmla="*/ 12 w 46"/>
                  <a:gd name="T9" fmla="*/ 196 h 202"/>
                  <a:gd name="T10" fmla="*/ 6 w 46"/>
                  <a:gd name="T11" fmla="*/ 202 h 202"/>
                  <a:gd name="T12" fmla="*/ 0 w 46"/>
                  <a:gd name="T13" fmla="*/ 196 h 202"/>
                  <a:gd name="T14" fmla="*/ 0 w 46"/>
                  <a:gd name="T15" fmla="*/ 6 h 202"/>
                  <a:gd name="T16" fmla="*/ 6 w 46"/>
                  <a:gd name="T17" fmla="*/ 0 h 202"/>
                  <a:gd name="T18" fmla="*/ 40 w 46"/>
                  <a:gd name="T19" fmla="*/ 0 h 202"/>
                  <a:gd name="T20" fmla="*/ 46 w 46"/>
                  <a:gd name="T21" fmla="*/ 6 h 202"/>
                  <a:gd name="T22" fmla="*/ 46 w 46"/>
                  <a:gd name="T23" fmla="*/ 196 h 202"/>
                  <a:gd name="T24" fmla="*/ 40 w 46"/>
                  <a:gd name="T25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202">
                    <a:moveTo>
                      <a:pt x="40" y="202"/>
                    </a:moveTo>
                    <a:cubicBezTo>
                      <a:pt x="36" y="202"/>
                      <a:pt x="34" y="200"/>
                      <a:pt x="34" y="196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96"/>
                      <a:pt x="12" y="196"/>
                      <a:pt x="12" y="196"/>
                    </a:cubicBezTo>
                    <a:cubicBezTo>
                      <a:pt x="12" y="200"/>
                      <a:pt x="10" y="202"/>
                      <a:pt x="6" y="202"/>
                    </a:cubicBezTo>
                    <a:cubicBezTo>
                      <a:pt x="3" y="202"/>
                      <a:pt x="0" y="200"/>
                      <a:pt x="0" y="19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3" y="0"/>
                      <a:pt x="46" y="2"/>
                      <a:pt x="46" y="6"/>
                    </a:cubicBezTo>
                    <a:cubicBezTo>
                      <a:pt x="46" y="196"/>
                      <a:pt x="46" y="196"/>
                      <a:pt x="46" y="196"/>
                    </a:cubicBezTo>
                    <a:cubicBezTo>
                      <a:pt x="46" y="200"/>
                      <a:pt x="43" y="202"/>
                      <a:pt x="40" y="20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69" name="Freeform 1188"/>
              <p:cNvSpPr>
                <a:spLocks/>
              </p:cNvSpPr>
              <p:nvPr/>
            </p:nvSpPr>
            <p:spPr bwMode="auto">
              <a:xfrm>
                <a:off x="6464300" y="3860800"/>
                <a:ext cx="496888" cy="374650"/>
              </a:xfrm>
              <a:custGeom>
                <a:avLst/>
                <a:gdLst>
                  <a:gd name="T0" fmla="*/ 148 w 154"/>
                  <a:gd name="T1" fmla="*/ 116 h 116"/>
                  <a:gd name="T2" fmla="*/ 142 w 154"/>
                  <a:gd name="T3" fmla="*/ 110 h 116"/>
                  <a:gd name="T4" fmla="*/ 142 w 154"/>
                  <a:gd name="T5" fmla="*/ 31 h 116"/>
                  <a:gd name="T6" fmla="*/ 129 w 154"/>
                  <a:gd name="T7" fmla="*/ 16 h 116"/>
                  <a:gd name="T8" fmla="*/ 108 w 154"/>
                  <a:gd name="T9" fmla="*/ 34 h 116"/>
                  <a:gd name="T10" fmla="*/ 100 w 154"/>
                  <a:gd name="T11" fmla="*/ 33 h 116"/>
                  <a:gd name="T12" fmla="*/ 79 w 154"/>
                  <a:gd name="T13" fmla="*/ 14 h 116"/>
                  <a:gd name="T14" fmla="*/ 58 w 154"/>
                  <a:gd name="T15" fmla="*/ 33 h 116"/>
                  <a:gd name="T16" fmla="*/ 50 w 154"/>
                  <a:gd name="T17" fmla="*/ 33 h 116"/>
                  <a:gd name="T18" fmla="*/ 31 w 154"/>
                  <a:gd name="T19" fmla="*/ 15 h 116"/>
                  <a:gd name="T20" fmla="*/ 10 w 154"/>
                  <a:gd name="T21" fmla="*/ 33 h 116"/>
                  <a:gd name="T22" fmla="*/ 2 w 154"/>
                  <a:gd name="T23" fmla="*/ 33 h 116"/>
                  <a:gd name="T24" fmla="*/ 2 w 154"/>
                  <a:gd name="T25" fmla="*/ 24 h 116"/>
                  <a:gd name="T26" fmla="*/ 27 w 154"/>
                  <a:gd name="T27" fmla="*/ 3 h 116"/>
                  <a:gd name="T28" fmla="*/ 35 w 154"/>
                  <a:gd name="T29" fmla="*/ 3 h 116"/>
                  <a:gd name="T30" fmla="*/ 54 w 154"/>
                  <a:gd name="T31" fmla="*/ 21 h 116"/>
                  <a:gd name="T32" fmla="*/ 75 w 154"/>
                  <a:gd name="T33" fmla="*/ 2 h 116"/>
                  <a:gd name="T34" fmla="*/ 83 w 154"/>
                  <a:gd name="T35" fmla="*/ 2 h 116"/>
                  <a:gd name="T36" fmla="*/ 104 w 154"/>
                  <a:gd name="T37" fmla="*/ 21 h 116"/>
                  <a:gd name="T38" fmla="*/ 126 w 154"/>
                  <a:gd name="T39" fmla="*/ 2 h 116"/>
                  <a:gd name="T40" fmla="*/ 130 w 154"/>
                  <a:gd name="T41" fmla="*/ 1 h 116"/>
                  <a:gd name="T42" fmla="*/ 134 w 154"/>
                  <a:gd name="T43" fmla="*/ 3 h 116"/>
                  <a:gd name="T44" fmla="*/ 152 w 154"/>
                  <a:gd name="T45" fmla="*/ 25 h 116"/>
                  <a:gd name="T46" fmla="*/ 154 w 154"/>
                  <a:gd name="T47" fmla="*/ 29 h 116"/>
                  <a:gd name="T48" fmla="*/ 154 w 154"/>
                  <a:gd name="T49" fmla="*/ 110 h 116"/>
                  <a:gd name="T50" fmla="*/ 148 w 154"/>
                  <a:gd name="T51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4" h="116">
                    <a:moveTo>
                      <a:pt x="148" y="116"/>
                    </a:moveTo>
                    <a:cubicBezTo>
                      <a:pt x="145" y="116"/>
                      <a:pt x="142" y="114"/>
                      <a:pt x="142" y="110"/>
                    </a:cubicBezTo>
                    <a:cubicBezTo>
                      <a:pt x="142" y="31"/>
                      <a:pt x="142" y="31"/>
                      <a:pt x="142" y="31"/>
                    </a:cubicBezTo>
                    <a:cubicBezTo>
                      <a:pt x="129" y="16"/>
                      <a:pt x="129" y="16"/>
                      <a:pt x="129" y="16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5" y="35"/>
                      <a:pt x="102" y="35"/>
                      <a:pt x="100" y="33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5" y="35"/>
                      <a:pt x="52" y="35"/>
                      <a:pt x="50" y="33"/>
                    </a:cubicBezTo>
                    <a:cubicBezTo>
                      <a:pt x="31" y="15"/>
                      <a:pt x="31" y="15"/>
                      <a:pt x="31" y="15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8" y="36"/>
                      <a:pt x="4" y="35"/>
                      <a:pt x="2" y="33"/>
                    </a:cubicBezTo>
                    <a:cubicBezTo>
                      <a:pt x="0" y="30"/>
                      <a:pt x="0" y="27"/>
                      <a:pt x="2" y="24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9" y="1"/>
                      <a:pt x="33" y="1"/>
                      <a:pt x="35" y="3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7" y="0"/>
                      <a:pt x="81" y="0"/>
                      <a:pt x="83" y="2"/>
                    </a:cubicBezTo>
                    <a:cubicBezTo>
                      <a:pt x="104" y="21"/>
                      <a:pt x="104" y="21"/>
                      <a:pt x="104" y="21"/>
                    </a:cubicBezTo>
                    <a:cubicBezTo>
                      <a:pt x="126" y="2"/>
                      <a:pt x="126" y="2"/>
                      <a:pt x="126" y="2"/>
                    </a:cubicBezTo>
                    <a:cubicBezTo>
                      <a:pt x="127" y="1"/>
                      <a:pt x="129" y="1"/>
                      <a:pt x="130" y="1"/>
                    </a:cubicBezTo>
                    <a:cubicBezTo>
                      <a:pt x="132" y="1"/>
                      <a:pt x="133" y="2"/>
                      <a:pt x="134" y="3"/>
                    </a:cubicBezTo>
                    <a:cubicBezTo>
                      <a:pt x="152" y="25"/>
                      <a:pt x="152" y="25"/>
                      <a:pt x="152" y="25"/>
                    </a:cubicBezTo>
                    <a:cubicBezTo>
                      <a:pt x="153" y="26"/>
                      <a:pt x="154" y="28"/>
                      <a:pt x="154" y="29"/>
                    </a:cubicBezTo>
                    <a:cubicBezTo>
                      <a:pt x="154" y="110"/>
                      <a:pt x="154" y="110"/>
                      <a:pt x="154" y="110"/>
                    </a:cubicBezTo>
                    <a:cubicBezTo>
                      <a:pt x="154" y="114"/>
                      <a:pt x="151" y="116"/>
                      <a:pt x="148" y="1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1" name="Freeform 1189"/>
              <p:cNvSpPr>
                <a:spLocks/>
              </p:cNvSpPr>
              <p:nvPr/>
            </p:nvSpPr>
            <p:spPr bwMode="auto">
              <a:xfrm>
                <a:off x="6489700" y="4027488"/>
                <a:ext cx="390525" cy="39688"/>
              </a:xfrm>
              <a:custGeom>
                <a:avLst/>
                <a:gdLst>
                  <a:gd name="T0" fmla="*/ 115 w 121"/>
                  <a:gd name="T1" fmla="*/ 12 h 12"/>
                  <a:gd name="T2" fmla="*/ 6 w 121"/>
                  <a:gd name="T3" fmla="*/ 12 h 12"/>
                  <a:gd name="T4" fmla="*/ 0 w 121"/>
                  <a:gd name="T5" fmla="*/ 6 h 12"/>
                  <a:gd name="T6" fmla="*/ 6 w 121"/>
                  <a:gd name="T7" fmla="*/ 0 h 12"/>
                  <a:gd name="T8" fmla="*/ 115 w 121"/>
                  <a:gd name="T9" fmla="*/ 0 h 12"/>
                  <a:gd name="T10" fmla="*/ 121 w 121"/>
                  <a:gd name="T11" fmla="*/ 6 h 12"/>
                  <a:gd name="T12" fmla="*/ 115 w 121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12">
                    <a:moveTo>
                      <a:pt x="115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9" y="0"/>
                      <a:pt x="121" y="3"/>
                      <a:pt x="121" y="6"/>
                    </a:cubicBezTo>
                    <a:cubicBezTo>
                      <a:pt x="121" y="10"/>
                      <a:pt x="119" y="12"/>
                      <a:pt x="11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4" name="Group 1064"/>
            <p:cNvGrpSpPr/>
            <p:nvPr/>
          </p:nvGrpSpPr>
          <p:grpSpPr>
            <a:xfrm>
              <a:off x="4137743" y="3143218"/>
              <a:ext cx="440200" cy="594062"/>
              <a:chOff x="9929813" y="3343275"/>
              <a:chExt cx="400050" cy="962025"/>
            </a:xfrm>
            <a:solidFill>
              <a:schemeClr val="tx1"/>
            </a:solidFill>
          </p:grpSpPr>
          <p:sp>
            <p:nvSpPr>
              <p:cNvPr id="75" name="Freeform 1250"/>
              <p:cNvSpPr>
                <a:spLocks/>
              </p:cNvSpPr>
              <p:nvPr/>
            </p:nvSpPr>
            <p:spPr bwMode="auto">
              <a:xfrm>
                <a:off x="10013950" y="4273550"/>
                <a:ext cx="234950" cy="31750"/>
              </a:xfrm>
              <a:custGeom>
                <a:avLst/>
                <a:gdLst>
                  <a:gd name="T0" fmla="*/ 68 w 73"/>
                  <a:gd name="T1" fmla="*/ 10 h 10"/>
                  <a:gd name="T2" fmla="*/ 5 w 73"/>
                  <a:gd name="T3" fmla="*/ 10 h 10"/>
                  <a:gd name="T4" fmla="*/ 0 w 73"/>
                  <a:gd name="T5" fmla="*/ 5 h 10"/>
                  <a:gd name="T6" fmla="*/ 5 w 73"/>
                  <a:gd name="T7" fmla="*/ 0 h 10"/>
                  <a:gd name="T8" fmla="*/ 68 w 73"/>
                  <a:gd name="T9" fmla="*/ 0 h 10"/>
                  <a:gd name="T10" fmla="*/ 73 w 73"/>
                  <a:gd name="T11" fmla="*/ 5 h 10"/>
                  <a:gd name="T12" fmla="*/ 68 w 73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10">
                    <a:moveTo>
                      <a:pt x="68" y="10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70" y="0"/>
                      <a:pt x="73" y="3"/>
                      <a:pt x="73" y="5"/>
                    </a:cubicBezTo>
                    <a:cubicBezTo>
                      <a:pt x="73" y="8"/>
                      <a:pt x="70" y="10"/>
                      <a:pt x="6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6" name="Freeform 1251"/>
              <p:cNvSpPr>
                <a:spLocks/>
              </p:cNvSpPr>
              <p:nvPr/>
            </p:nvSpPr>
            <p:spPr bwMode="auto">
              <a:xfrm>
                <a:off x="10117138" y="4073525"/>
                <a:ext cx="31750" cy="196850"/>
              </a:xfrm>
              <a:custGeom>
                <a:avLst/>
                <a:gdLst>
                  <a:gd name="T0" fmla="*/ 5 w 10"/>
                  <a:gd name="T1" fmla="*/ 61 h 61"/>
                  <a:gd name="T2" fmla="*/ 0 w 10"/>
                  <a:gd name="T3" fmla="*/ 56 h 61"/>
                  <a:gd name="T4" fmla="*/ 0 w 10"/>
                  <a:gd name="T5" fmla="*/ 5 h 61"/>
                  <a:gd name="T6" fmla="*/ 5 w 10"/>
                  <a:gd name="T7" fmla="*/ 0 h 61"/>
                  <a:gd name="T8" fmla="*/ 10 w 10"/>
                  <a:gd name="T9" fmla="*/ 5 h 61"/>
                  <a:gd name="T10" fmla="*/ 10 w 10"/>
                  <a:gd name="T11" fmla="*/ 56 h 61"/>
                  <a:gd name="T12" fmla="*/ 5 w 10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1">
                    <a:moveTo>
                      <a:pt x="5" y="61"/>
                    </a:moveTo>
                    <a:cubicBezTo>
                      <a:pt x="2" y="61"/>
                      <a:pt x="0" y="59"/>
                      <a:pt x="0" y="5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8" y="0"/>
                      <a:pt x="10" y="2"/>
                      <a:pt x="10" y="5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0" y="59"/>
                      <a:pt x="8" y="61"/>
                      <a:pt x="5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7" name="Freeform 1252"/>
              <p:cNvSpPr>
                <a:spLocks noEditPoints="1"/>
              </p:cNvSpPr>
              <p:nvPr/>
            </p:nvSpPr>
            <p:spPr bwMode="auto">
              <a:xfrm>
                <a:off x="9929813" y="3860800"/>
                <a:ext cx="200025" cy="203200"/>
              </a:xfrm>
              <a:custGeom>
                <a:avLst/>
                <a:gdLst>
                  <a:gd name="T0" fmla="*/ 56 w 62"/>
                  <a:gd name="T1" fmla="*/ 63 h 63"/>
                  <a:gd name="T2" fmla="*/ 56 w 62"/>
                  <a:gd name="T3" fmla="*/ 63 h 63"/>
                  <a:gd name="T4" fmla="*/ 16 w 62"/>
                  <a:gd name="T5" fmla="*/ 46 h 63"/>
                  <a:gd name="T6" fmla="*/ 1 w 62"/>
                  <a:gd name="T7" fmla="*/ 5 h 63"/>
                  <a:gd name="T8" fmla="*/ 2 w 62"/>
                  <a:gd name="T9" fmla="*/ 2 h 63"/>
                  <a:gd name="T10" fmla="*/ 6 w 62"/>
                  <a:gd name="T11" fmla="*/ 0 h 63"/>
                  <a:gd name="T12" fmla="*/ 61 w 62"/>
                  <a:gd name="T13" fmla="*/ 58 h 63"/>
                  <a:gd name="T14" fmla="*/ 56 w 62"/>
                  <a:gd name="T15" fmla="*/ 63 h 63"/>
                  <a:gd name="T16" fmla="*/ 11 w 62"/>
                  <a:gd name="T17" fmla="*/ 11 h 63"/>
                  <a:gd name="T18" fmla="*/ 24 w 62"/>
                  <a:gd name="T19" fmla="*/ 39 h 63"/>
                  <a:gd name="T20" fmla="*/ 51 w 62"/>
                  <a:gd name="T21" fmla="*/ 53 h 63"/>
                  <a:gd name="T22" fmla="*/ 11 w 62"/>
                  <a:gd name="T23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41" y="63"/>
                      <a:pt x="27" y="56"/>
                      <a:pt x="16" y="46"/>
                    </a:cubicBezTo>
                    <a:cubicBezTo>
                      <a:pt x="6" y="35"/>
                      <a:pt x="0" y="20"/>
                      <a:pt x="1" y="5"/>
                    </a:cubicBezTo>
                    <a:cubicBezTo>
                      <a:pt x="1" y="4"/>
                      <a:pt x="1" y="2"/>
                      <a:pt x="2" y="2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37" y="1"/>
                      <a:pt x="62" y="27"/>
                      <a:pt x="61" y="58"/>
                    </a:cubicBezTo>
                    <a:cubicBezTo>
                      <a:pt x="61" y="61"/>
                      <a:pt x="59" y="63"/>
                      <a:pt x="56" y="63"/>
                    </a:cubicBezTo>
                    <a:close/>
                    <a:moveTo>
                      <a:pt x="11" y="11"/>
                    </a:moveTo>
                    <a:cubicBezTo>
                      <a:pt x="12" y="21"/>
                      <a:pt x="16" y="31"/>
                      <a:pt x="24" y="39"/>
                    </a:cubicBezTo>
                    <a:cubicBezTo>
                      <a:pt x="31" y="46"/>
                      <a:pt x="41" y="51"/>
                      <a:pt x="51" y="53"/>
                    </a:cubicBezTo>
                    <a:cubicBezTo>
                      <a:pt x="49" y="31"/>
                      <a:pt x="32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8" name="Freeform 1253"/>
              <p:cNvSpPr>
                <a:spLocks noEditPoints="1"/>
              </p:cNvSpPr>
              <p:nvPr/>
            </p:nvSpPr>
            <p:spPr bwMode="auto">
              <a:xfrm>
                <a:off x="10133013" y="3860800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0 w 61"/>
                  <a:gd name="T3" fmla="*/ 58 h 63"/>
                  <a:gd name="T4" fmla="*/ 56 w 61"/>
                  <a:gd name="T5" fmla="*/ 0 h 63"/>
                  <a:gd name="T6" fmla="*/ 59 w 61"/>
                  <a:gd name="T7" fmla="*/ 2 h 63"/>
                  <a:gd name="T8" fmla="*/ 61 w 61"/>
                  <a:gd name="T9" fmla="*/ 5 h 63"/>
                  <a:gd name="T10" fmla="*/ 45 w 61"/>
                  <a:gd name="T11" fmla="*/ 46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1 h 63"/>
                  <a:gd name="T18" fmla="*/ 10 w 61"/>
                  <a:gd name="T19" fmla="*/ 53 h 63"/>
                  <a:gd name="T20" fmla="*/ 38 w 61"/>
                  <a:gd name="T21" fmla="*/ 39 h 63"/>
                  <a:gd name="T22" fmla="*/ 51 w 61"/>
                  <a:gd name="T23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3" y="63"/>
                      <a:pt x="0" y="61"/>
                      <a:pt x="0" y="58"/>
                    </a:cubicBezTo>
                    <a:cubicBezTo>
                      <a:pt x="0" y="27"/>
                      <a:pt x="24" y="1"/>
                      <a:pt x="56" y="0"/>
                    </a:cubicBezTo>
                    <a:cubicBezTo>
                      <a:pt x="57" y="0"/>
                      <a:pt x="58" y="1"/>
                      <a:pt x="59" y="2"/>
                    </a:cubicBezTo>
                    <a:cubicBezTo>
                      <a:pt x="60" y="2"/>
                      <a:pt x="61" y="4"/>
                      <a:pt x="61" y="5"/>
                    </a:cubicBezTo>
                    <a:cubicBezTo>
                      <a:pt x="61" y="20"/>
                      <a:pt x="56" y="35"/>
                      <a:pt x="45" y="46"/>
                    </a:cubicBezTo>
                    <a:cubicBezTo>
                      <a:pt x="35" y="56"/>
                      <a:pt x="21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1"/>
                    </a:moveTo>
                    <a:cubicBezTo>
                      <a:pt x="29" y="14"/>
                      <a:pt x="12" y="31"/>
                      <a:pt x="10" y="53"/>
                    </a:cubicBezTo>
                    <a:cubicBezTo>
                      <a:pt x="21" y="51"/>
                      <a:pt x="30" y="46"/>
                      <a:pt x="38" y="39"/>
                    </a:cubicBezTo>
                    <a:cubicBezTo>
                      <a:pt x="45" y="31"/>
                      <a:pt x="50" y="21"/>
                      <a:pt x="5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9" name="Freeform 1254"/>
              <p:cNvSpPr>
                <a:spLocks noEditPoints="1"/>
              </p:cNvSpPr>
              <p:nvPr/>
            </p:nvSpPr>
            <p:spPr bwMode="auto">
              <a:xfrm>
                <a:off x="9929813" y="3692525"/>
                <a:ext cx="196850" cy="203200"/>
              </a:xfrm>
              <a:custGeom>
                <a:avLst/>
                <a:gdLst>
                  <a:gd name="T0" fmla="*/ 56 w 61"/>
                  <a:gd name="T1" fmla="*/ 63 h 63"/>
                  <a:gd name="T2" fmla="*/ 56 w 61"/>
                  <a:gd name="T3" fmla="*/ 63 h 63"/>
                  <a:gd name="T4" fmla="*/ 16 w 61"/>
                  <a:gd name="T5" fmla="*/ 45 h 63"/>
                  <a:gd name="T6" fmla="*/ 1 w 61"/>
                  <a:gd name="T7" fmla="*/ 5 h 63"/>
                  <a:gd name="T8" fmla="*/ 6 w 61"/>
                  <a:gd name="T9" fmla="*/ 0 h 63"/>
                  <a:gd name="T10" fmla="*/ 45 w 61"/>
                  <a:gd name="T11" fmla="*/ 17 h 63"/>
                  <a:gd name="T12" fmla="*/ 61 w 61"/>
                  <a:gd name="T13" fmla="*/ 58 h 63"/>
                  <a:gd name="T14" fmla="*/ 56 w 61"/>
                  <a:gd name="T15" fmla="*/ 63 h 63"/>
                  <a:gd name="T16" fmla="*/ 11 w 61"/>
                  <a:gd name="T17" fmla="*/ 10 h 63"/>
                  <a:gd name="T18" fmla="*/ 24 w 61"/>
                  <a:gd name="T19" fmla="*/ 38 h 63"/>
                  <a:gd name="T20" fmla="*/ 51 w 61"/>
                  <a:gd name="T21" fmla="*/ 52 h 63"/>
                  <a:gd name="T22" fmla="*/ 38 w 61"/>
                  <a:gd name="T23" fmla="*/ 24 h 63"/>
                  <a:gd name="T24" fmla="*/ 11 w 61"/>
                  <a:gd name="T25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41" y="62"/>
                      <a:pt x="27" y="56"/>
                      <a:pt x="16" y="45"/>
                    </a:cubicBezTo>
                    <a:cubicBezTo>
                      <a:pt x="6" y="34"/>
                      <a:pt x="0" y="20"/>
                      <a:pt x="1" y="5"/>
                    </a:cubicBezTo>
                    <a:cubicBezTo>
                      <a:pt x="1" y="2"/>
                      <a:pt x="3" y="0"/>
                      <a:pt x="6" y="0"/>
                    </a:cubicBezTo>
                    <a:cubicBezTo>
                      <a:pt x="21" y="0"/>
                      <a:pt x="35" y="6"/>
                      <a:pt x="45" y="17"/>
                    </a:cubicBezTo>
                    <a:cubicBezTo>
                      <a:pt x="56" y="28"/>
                      <a:pt x="61" y="43"/>
                      <a:pt x="61" y="58"/>
                    </a:cubicBezTo>
                    <a:cubicBezTo>
                      <a:pt x="61" y="60"/>
                      <a:pt x="59" y="63"/>
                      <a:pt x="56" y="63"/>
                    </a:cubicBezTo>
                    <a:close/>
                    <a:moveTo>
                      <a:pt x="11" y="10"/>
                    </a:moveTo>
                    <a:cubicBezTo>
                      <a:pt x="12" y="21"/>
                      <a:pt x="16" y="30"/>
                      <a:pt x="24" y="38"/>
                    </a:cubicBezTo>
                    <a:cubicBezTo>
                      <a:pt x="31" y="46"/>
                      <a:pt x="41" y="51"/>
                      <a:pt x="51" y="52"/>
                    </a:cubicBezTo>
                    <a:cubicBezTo>
                      <a:pt x="50" y="42"/>
                      <a:pt x="46" y="32"/>
                      <a:pt x="38" y="24"/>
                    </a:cubicBezTo>
                    <a:cubicBezTo>
                      <a:pt x="31" y="16"/>
                      <a:pt x="21" y="12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0" name="Freeform 1255"/>
              <p:cNvSpPr>
                <a:spLocks noEditPoints="1"/>
              </p:cNvSpPr>
              <p:nvPr/>
            </p:nvSpPr>
            <p:spPr bwMode="auto">
              <a:xfrm>
                <a:off x="10133013" y="3692525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0 w 61"/>
                  <a:gd name="T3" fmla="*/ 58 h 63"/>
                  <a:gd name="T4" fmla="*/ 16 w 61"/>
                  <a:gd name="T5" fmla="*/ 17 h 63"/>
                  <a:gd name="T6" fmla="*/ 56 w 61"/>
                  <a:gd name="T7" fmla="*/ 0 h 63"/>
                  <a:gd name="T8" fmla="*/ 61 w 61"/>
                  <a:gd name="T9" fmla="*/ 5 h 63"/>
                  <a:gd name="T10" fmla="*/ 45 w 61"/>
                  <a:gd name="T11" fmla="*/ 45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0 h 63"/>
                  <a:gd name="T18" fmla="*/ 23 w 61"/>
                  <a:gd name="T19" fmla="*/ 24 h 63"/>
                  <a:gd name="T20" fmla="*/ 10 w 61"/>
                  <a:gd name="T21" fmla="*/ 52 h 63"/>
                  <a:gd name="T22" fmla="*/ 38 w 61"/>
                  <a:gd name="T23" fmla="*/ 38 h 63"/>
                  <a:gd name="T24" fmla="*/ 51 w 61"/>
                  <a:gd name="T25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3" y="63"/>
                      <a:pt x="0" y="60"/>
                      <a:pt x="0" y="58"/>
                    </a:cubicBezTo>
                    <a:cubicBezTo>
                      <a:pt x="0" y="43"/>
                      <a:pt x="6" y="28"/>
                      <a:pt x="16" y="17"/>
                    </a:cubicBezTo>
                    <a:cubicBezTo>
                      <a:pt x="26" y="6"/>
                      <a:pt x="41" y="0"/>
                      <a:pt x="56" y="0"/>
                    </a:cubicBezTo>
                    <a:cubicBezTo>
                      <a:pt x="59" y="0"/>
                      <a:pt x="61" y="2"/>
                      <a:pt x="61" y="5"/>
                    </a:cubicBezTo>
                    <a:cubicBezTo>
                      <a:pt x="61" y="20"/>
                      <a:pt x="56" y="34"/>
                      <a:pt x="45" y="45"/>
                    </a:cubicBezTo>
                    <a:cubicBezTo>
                      <a:pt x="35" y="56"/>
                      <a:pt x="21" y="62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0"/>
                    </a:moveTo>
                    <a:cubicBezTo>
                      <a:pt x="40" y="12"/>
                      <a:pt x="31" y="16"/>
                      <a:pt x="23" y="24"/>
                    </a:cubicBezTo>
                    <a:cubicBezTo>
                      <a:pt x="16" y="32"/>
                      <a:pt x="11" y="42"/>
                      <a:pt x="10" y="52"/>
                    </a:cubicBezTo>
                    <a:cubicBezTo>
                      <a:pt x="21" y="51"/>
                      <a:pt x="30" y="46"/>
                      <a:pt x="38" y="38"/>
                    </a:cubicBezTo>
                    <a:cubicBezTo>
                      <a:pt x="45" y="30"/>
                      <a:pt x="50" y="21"/>
                      <a:pt x="5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1" name="Freeform 1256"/>
              <p:cNvSpPr>
                <a:spLocks noEditPoints="1"/>
              </p:cNvSpPr>
              <p:nvPr/>
            </p:nvSpPr>
            <p:spPr bwMode="auto">
              <a:xfrm>
                <a:off x="9929813" y="3521075"/>
                <a:ext cx="200025" cy="203200"/>
              </a:xfrm>
              <a:custGeom>
                <a:avLst/>
                <a:gdLst>
                  <a:gd name="T0" fmla="*/ 56 w 62"/>
                  <a:gd name="T1" fmla="*/ 63 h 63"/>
                  <a:gd name="T2" fmla="*/ 56 w 62"/>
                  <a:gd name="T3" fmla="*/ 63 h 63"/>
                  <a:gd name="T4" fmla="*/ 1 w 62"/>
                  <a:gd name="T5" fmla="*/ 5 h 63"/>
                  <a:gd name="T6" fmla="*/ 2 w 62"/>
                  <a:gd name="T7" fmla="*/ 2 h 63"/>
                  <a:gd name="T8" fmla="*/ 6 w 62"/>
                  <a:gd name="T9" fmla="*/ 0 h 63"/>
                  <a:gd name="T10" fmla="*/ 61 w 62"/>
                  <a:gd name="T11" fmla="*/ 58 h 63"/>
                  <a:gd name="T12" fmla="*/ 60 w 62"/>
                  <a:gd name="T13" fmla="*/ 62 h 63"/>
                  <a:gd name="T14" fmla="*/ 56 w 62"/>
                  <a:gd name="T15" fmla="*/ 63 h 63"/>
                  <a:gd name="T16" fmla="*/ 11 w 62"/>
                  <a:gd name="T17" fmla="*/ 11 h 63"/>
                  <a:gd name="T18" fmla="*/ 51 w 62"/>
                  <a:gd name="T19" fmla="*/ 53 h 63"/>
                  <a:gd name="T20" fmla="*/ 11 w 62"/>
                  <a:gd name="T21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63">
                    <a:moveTo>
                      <a:pt x="56" y="63"/>
                    </a:moveTo>
                    <a:cubicBezTo>
                      <a:pt x="56" y="63"/>
                      <a:pt x="56" y="63"/>
                      <a:pt x="56" y="63"/>
                    </a:cubicBezTo>
                    <a:cubicBezTo>
                      <a:pt x="25" y="62"/>
                      <a:pt x="0" y="36"/>
                      <a:pt x="1" y="5"/>
                    </a:cubicBezTo>
                    <a:cubicBezTo>
                      <a:pt x="1" y="4"/>
                      <a:pt x="1" y="3"/>
                      <a:pt x="2" y="2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37" y="1"/>
                      <a:pt x="62" y="27"/>
                      <a:pt x="61" y="58"/>
                    </a:cubicBezTo>
                    <a:cubicBezTo>
                      <a:pt x="61" y="60"/>
                      <a:pt x="61" y="61"/>
                      <a:pt x="60" y="62"/>
                    </a:cubicBezTo>
                    <a:cubicBezTo>
                      <a:pt x="59" y="63"/>
                      <a:pt x="57" y="63"/>
                      <a:pt x="56" y="63"/>
                    </a:cubicBezTo>
                    <a:close/>
                    <a:moveTo>
                      <a:pt x="11" y="11"/>
                    </a:moveTo>
                    <a:cubicBezTo>
                      <a:pt x="13" y="32"/>
                      <a:pt x="30" y="50"/>
                      <a:pt x="51" y="53"/>
                    </a:cubicBezTo>
                    <a:cubicBezTo>
                      <a:pt x="49" y="31"/>
                      <a:pt x="32" y="14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2" name="Freeform 1257"/>
              <p:cNvSpPr>
                <a:spLocks noEditPoints="1"/>
              </p:cNvSpPr>
              <p:nvPr/>
            </p:nvSpPr>
            <p:spPr bwMode="auto">
              <a:xfrm>
                <a:off x="10133013" y="3521075"/>
                <a:ext cx="196850" cy="203200"/>
              </a:xfrm>
              <a:custGeom>
                <a:avLst/>
                <a:gdLst>
                  <a:gd name="T0" fmla="*/ 5 w 61"/>
                  <a:gd name="T1" fmla="*/ 63 h 63"/>
                  <a:gd name="T2" fmla="*/ 2 w 61"/>
                  <a:gd name="T3" fmla="*/ 62 h 63"/>
                  <a:gd name="T4" fmla="*/ 0 w 61"/>
                  <a:gd name="T5" fmla="*/ 58 h 63"/>
                  <a:gd name="T6" fmla="*/ 56 w 61"/>
                  <a:gd name="T7" fmla="*/ 0 h 63"/>
                  <a:gd name="T8" fmla="*/ 59 w 61"/>
                  <a:gd name="T9" fmla="*/ 2 h 63"/>
                  <a:gd name="T10" fmla="*/ 61 w 61"/>
                  <a:gd name="T11" fmla="*/ 5 h 63"/>
                  <a:gd name="T12" fmla="*/ 5 w 61"/>
                  <a:gd name="T13" fmla="*/ 63 h 63"/>
                  <a:gd name="T14" fmla="*/ 5 w 61"/>
                  <a:gd name="T15" fmla="*/ 63 h 63"/>
                  <a:gd name="T16" fmla="*/ 51 w 61"/>
                  <a:gd name="T17" fmla="*/ 11 h 63"/>
                  <a:gd name="T18" fmla="*/ 10 w 61"/>
                  <a:gd name="T19" fmla="*/ 53 h 63"/>
                  <a:gd name="T20" fmla="*/ 51 w 61"/>
                  <a:gd name="T21" fmla="*/ 1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63">
                    <a:moveTo>
                      <a:pt x="5" y="63"/>
                    </a:moveTo>
                    <a:cubicBezTo>
                      <a:pt x="4" y="63"/>
                      <a:pt x="3" y="63"/>
                      <a:pt x="2" y="62"/>
                    </a:cubicBezTo>
                    <a:cubicBezTo>
                      <a:pt x="1" y="61"/>
                      <a:pt x="0" y="60"/>
                      <a:pt x="0" y="58"/>
                    </a:cubicBezTo>
                    <a:cubicBezTo>
                      <a:pt x="0" y="27"/>
                      <a:pt x="24" y="1"/>
                      <a:pt x="56" y="0"/>
                    </a:cubicBezTo>
                    <a:cubicBezTo>
                      <a:pt x="57" y="0"/>
                      <a:pt x="58" y="1"/>
                      <a:pt x="59" y="2"/>
                    </a:cubicBezTo>
                    <a:cubicBezTo>
                      <a:pt x="60" y="3"/>
                      <a:pt x="61" y="4"/>
                      <a:pt x="61" y="5"/>
                    </a:cubicBezTo>
                    <a:cubicBezTo>
                      <a:pt x="61" y="36"/>
                      <a:pt x="37" y="62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lose/>
                    <a:moveTo>
                      <a:pt x="51" y="11"/>
                    </a:moveTo>
                    <a:cubicBezTo>
                      <a:pt x="29" y="14"/>
                      <a:pt x="12" y="31"/>
                      <a:pt x="10" y="53"/>
                    </a:cubicBezTo>
                    <a:cubicBezTo>
                      <a:pt x="32" y="50"/>
                      <a:pt x="49" y="32"/>
                      <a:pt x="5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83" name="Freeform 1258"/>
              <p:cNvSpPr>
                <a:spLocks noEditPoints="1"/>
              </p:cNvSpPr>
              <p:nvPr/>
            </p:nvSpPr>
            <p:spPr bwMode="auto">
              <a:xfrm>
                <a:off x="10048875" y="3343275"/>
                <a:ext cx="168275" cy="268288"/>
              </a:xfrm>
              <a:custGeom>
                <a:avLst/>
                <a:gdLst>
                  <a:gd name="T0" fmla="*/ 27 w 52"/>
                  <a:gd name="T1" fmla="*/ 83 h 83"/>
                  <a:gd name="T2" fmla="*/ 24 w 52"/>
                  <a:gd name="T3" fmla="*/ 82 h 83"/>
                  <a:gd name="T4" fmla="*/ 22 w 52"/>
                  <a:gd name="T5" fmla="*/ 2 h 83"/>
                  <a:gd name="T6" fmla="*/ 25 w 52"/>
                  <a:gd name="T7" fmla="*/ 0 h 83"/>
                  <a:gd name="T8" fmla="*/ 29 w 52"/>
                  <a:gd name="T9" fmla="*/ 2 h 83"/>
                  <a:gd name="T10" fmla="*/ 31 w 52"/>
                  <a:gd name="T11" fmla="*/ 82 h 83"/>
                  <a:gd name="T12" fmla="*/ 27 w 52"/>
                  <a:gd name="T13" fmla="*/ 83 h 83"/>
                  <a:gd name="T14" fmla="*/ 27 w 52"/>
                  <a:gd name="T15" fmla="*/ 83 h 83"/>
                  <a:gd name="T16" fmla="*/ 26 w 52"/>
                  <a:gd name="T17" fmla="*/ 13 h 83"/>
                  <a:gd name="T18" fmla="*/ 27 w 52"/>
                  <a:gd name="T19" fmla="*/ 71 h 83"/>
                  <a:gd name="T20" fmla="*/ 26 w 52"/>
                  <a:gd name="T21" fmla="*/ 1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83">
                    <a:moveTo>
                      <a:pt x="27" y="83"/>
                    </a:moveTo>
                    <a:cubicBezTo>
                      <a:pt x="26" y="83"/>
                      <a:pt x="25" y="83"/>
                      <a:pt x="24" y="82"/>
                    </a:cubicBezTo>
                    <a:cubicBezTo>
                      <a:pt x="1" y="60"/>
                      <a:pt x="0" y="24"/>
                      <a:pt x="22" y="2"/>
                    </a:cubicBezTo>
                    <a:cubicBezTo>
                      <a:pt x="23" y="1"/>
                      <a:pt x="24" y="0"/>
                      <a:pt x="25" y="0"/>
                    </a:cubicBezTo>
                    <a:cubicBezTo>
                      <a:pt x="27" y="0"/>
                      <a:pt x="28" y="1"/>
                      <a:pt x="29" y="2"/>
                    </a:cubicBezTo>
                    <a:cubicBezTo>
                      <a:pt x="51" y="23"/>
                      <a:pt x="52" y="59"/>
                      <a:pt x="31" y="82"/>
                    </a:cubicBezTo>
                    <a:cubicBezTo>
                      <a:pt x="30" y="83"/>
                      <a:pt x="29" y="83"/>
                      <a:pt x="27" y="83"/>
                    </a:cubicBezTo>
                    <a:cubicBezTo>
                      <a:pt x="27" y="83"/>
                      <a:pt x="27" y="83"/>
                      <a:pt x="27" y="83"/>
                    </a:cubicBezTo>
                    <a:close/>
                    <a:moveTo>
                      <a:pt x="26" y="13"/>
                    </a:moveTo>
                    <a:cubicBezTo>
                      <a:pt x="12" y="30"/>
                      <a:pt x="13" y="54"/>
                      <a:pt x="27" y="71"/>
                    </a:cubicBezTo>
                    <a:cubicBezTo>
                      <a:pt x="40" y="54"/>
                      <a:pt x="39" y="29"/>
                      <a:pt x="2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9533" tIns="44766" rIns="89533" bIns="44766" numCol="1" anchor="t" anchorCtr="0" compatLnSpc="1">
                <a:prstTxWarp prst="textNoShape">
                  <a:avLst/>
                </a:prstTxWarp>
              </a:bodyPr>
              <a:lstStyle/>
              <a:p>
                <a:pPr defTabSz="1020833"/>
                <a:endParaRPr lang="en-US" sz="2800" dirty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84" name="Скругленный прямоугольник 83"/>
          <p:cNvSpPr/>
          <p:nvPr/>
        </p:nvSpPr>
        <p:spPr>
          <a:xfrm>
            <a:off x="7011376" y="4683068"/>
            <a:ext cx="6687952" cy="3199710"/>
          </a:xfrm>
          <a:prstGeom prst="roundRect">
            <a:avLst>
              <a:gd name="adj" fmla="val 293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5" name="Freeform 21"/>
          <p:cNvSpPr>
            <a:spLocks noChangeAspect="1"/>
          </p:cNvSpPr>
          <p:nvPr/>
        </p:nvSpPr>
        <p:spPr bwMode="auto">
          <a:xfrm>
            <a:off x="7289994" y="4817313"/>
            <a:ext cx="990848" cy="951436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414440" y="4751724"/>
            <a:ext cx="5261401" cy="155002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>
              <a:lnSpc>
                <a:spcPct val="106000"/>
              </a:lnSpc>
              <a:spcBef>
                <a:spcPts val="30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Субъекты индивидуального и малого предпринимательства </a:t>
            </a:r>
            <a:r>
              <a:rPr lang="ru-RU" sz="1600" dirty="0">
                <a:latin typeface="Arial Narrow" panose="020B0606020202030204" pitchFamily="34" charset="0"/>
              </a:rPr>
              <a:t>(ИМП)</a:t>
            </a:r>
            <a:r>
              <a:rPr lang="en-US" sz="1600" dirty="0">
                <a:latin typeface="Arial Narrow" panose="020B0606020202030204" pitchFamily="34" charset="0"/>
              </a:rPr>
              <a:t>*</a:t>
            </a:r>
            <a:r>
              <a:rPr lang="ru-RU" sz="1600" dirty="0">
                <a:latin typeface="Arial Narrow" panose="020B0606020202030204" pitchFamily="34" charset="0"/>
              </a:rPr>
              <a:t>*, в том числе поставщики крупнейших заказчиков, определяемых Правительством Российской Федерации, включенные в Единый реестр субъектов малого и среднего предпринимательства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234939" y="5761145"/>
            <a:ext cx="11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F4E79"/>
                </a:solidFill>
                <a:latin typeface="Arial Narrow" panose="020B0606020202030204" pitchFamily="34" charset="0"/>
              </a:rPr>
              <a:t>Профиль клиента</a:t>
            </a:r>
          </a:p>
        </p:txBody>
      </p:sp>
      <p:sp>
        <p:nvSpPr>
          <p:cNvPr id="89" name="L-Shape 10"/>
          <p:cNvSpPr/>
          <p:nvPr/>
        </p:nvSpPr>
        <p:spPr>
          <a:xfrm rot="13701821">
            <a:off x="8737468" y="6619538"/>
            <a:ext cx="226876" cy="226876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003177" y="6563699"/>
            <a:ext cx="180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</a:rPr>
              <a:t>Величина дохода</a:t>
            </a:r>
            <a:endParaRPr lang="en-US" sz="16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9011056" y="6563699"/>
            <a:ext cx="1436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До 800 млн руб.</a:t>
            </a:r>
          </a:p>
        </p:txBody>
      </p:sp>
      <p:sp>
        <p:nvSpPr>
          <p:cNvPr id="93" name="L-Shape 10"/>
          <p:cNvSpPr/>
          <p:nvPr/>
        </p:nvSpPr>
        <p:spPr>
          <a:xfrm rot="13701821">
            <a:off x="8726124" y="7144586"/>
            <a:ext cx="249564" cy="249564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969591" y="6946204"/>
            <a:ext cx="1833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</a:rPr>
              <a:t>Среднесписочная численность сотрудников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9011056" y="7130869"/>
            <a:ext cx="1391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До 100 человек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739988" y="7148308"/>
            <a:ext cx="2963303" cy="584775"/>
            <a:chOff x="9643864" y="7042001"/>
            <a:chExt cx="2963303" cy="584775"/>
          </a:xfrm>
        </p:grpSpPr>
        <p:sp>
          <p:nvSpPr>
            <p:cNvPr id="97" name="L-Shape 10"/>
            <p:cNvSpPr/>
            <p:nvPr/>
          </p:nvSpPr>
          <p:spPr>
            <a:xfrm rot="13701821">
              <a:off x="10914841" y="7209606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643864" y="7042001"/>
              <a:ext cx="131887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Место регистрации</a:t>
              </a: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1201013" y="7165111"/>
              <a:ext cx="14061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Резидент РФ*</a:t>
              </a:r>
              <a:r>
                <a:rPr lang="en-US" sz="16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*</a:t>
              </a:r>
              <a:r>
                <a:rPr lang="ru-RU" sz="16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*</a:t>
              </a:r>
            </a:p>
          </p:txBody>
        </p:sp>
      </p:grpSp>
      <p:sp>
        <p:nvSpPr>
          <p:cNvPr id="101" name="L-Shape 10"/>
          <p:cNvSpPr/>
          <p:nvPr/>
        </p:nvSpPr>
        <p:spPr>
          <a:xfrm rot="13701821">
            <a:off x="12008726" y="6643551"/>
            <a:ext cx="249564" cy="249564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245649" y="6475947"/>
            <a:ext cx="18339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1F4E79"/>
                </a:solidFill>
                <a:latin typeface="Arial Narrow" panose="020B0606020202030204" pitchFamily="34" charset="0"/>
              </a:rPr>
              <a:t>Срок ведения бизнеса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2415737" y="6599056"/>
            <a:ext cx="1119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9536" fontAlgn="t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От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12 мес.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011378" y="4172489"/>
            <a:ext cx="6687951" cy="400110"/>
          </a:xfrm>
          <a:prstGeom prst="rect">
            <a:avLst/>
          </a:prstGeom>
          <a:solidFill>
            <a:srgbClr val="1F4E79"/>
          </a:solidFill>
        </p:spPr>
        <p:txBody>
          <a:bodyPr wrap="square" lIns="0" rtlCol="0" anchor="ctr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Требования к лизингополучателю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1765046" y="7943778"/>
            <a:ext cx="12215274" cy="596030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Приоритетный проект «Малый бизнес и поддержка индивидуальной предпринимательской инициативы» (протокол от 27.12.2016 № 15)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 ЮЛ и ИП, отнесенные к категории субъекта «</a:t>
            </a:r>
            <a:r>
              <a:rPr lang="ru-RU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Микропредприятия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» или «Малые предприятия» в соответствии с Федеральным законом от 24 июля 2007 г. № 209-ФЗ.</a:t>
            </a:r>
          </a:p>
          <a:p>
            <a:pPr lvl="0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* В соответствии с законодательством РФ о валютном регулировании и валютном контроле</a:t>
            </a:r>
          </a:p>
        </p:txBody>
      </p:sp>
    </p:spTree>
    <p:extLst>
      <p:ext uri="{BB962C8B-B14F-4D97-AF65-F5344CB8AC3E}">
        <p14:creationId xmlns:p14="http://schemas.microsoft.com/office/powerpoint/2010/main" val="35042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0331" y="3132138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444" y="2057400"/>
            <a:ext cx="9507428" cy="4136336"/>
          </a:xfrm>
        </p:spPr>
        <p:txBody>
          <a:bodyPr/>
          <a:lstStyle/>
          <a:p>
            <a:r>
              <a:rPr lang="ru-RU" dirty="0" smtClean="0"/>
              <a:t>4. </a:t>
            </a:r>
            <a:r>
              <a:rPr lang="ru-RU" dirty="0"/>
              <a:t>Программа Инвестиционный лифт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0332" y="1"/>
            <a:ext cx="3991087" cy="10650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44"/>
          <p:cNvSpPr/>
          <p:nvPr/>
        </p:nvSpPr>
        <p:spPr>
          <a:xfrm>
            <a:off x="1380332" y="0"/>
            <a:ext cx="2717301" cy="123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89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743870" y="3278045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1757724" y="6590949"/>
            <a:ext cx="2360923" cy="715982"/>
            <a:chOff x="370506" y="3957296"/>
            <a:chExt cx="2391745" cy="715982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70506" y="3957296"/>
              <a:ext cx="2391745" cy="715982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900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>
                  <a:latin typeface="+mj-lt"/>
                </a:rPr>
                <a:t>Параметры финансирования</a:t>
              </a: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523994" y="3995396"/>
              <a:ext cx="499365" cy="563436"/>
              <a:chOff x="504944" y="4355696"/>
              <a:chExt cx="499365" cy="563436"/>
            </a:xfrm>
          </p:grpSpPr>
          <p:pic>
            <p:nvPicPr>
              <p:cNvPr id="43" name="Рисунок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04944" y="4355696"/>
                <a:ext cx="360820" cy="360820"/>
              </a:xfrm>
              <a:prstGeom prst="rect">
                <a:avLst/>
              </a:prstGeom>
            </p:spPr>
          </p:pic>
          <p:grpSp>
            <p:nvGrpSpPr>
              <p:cNvPr id="44" name="Group 629"/>
              <p:cNvGrpSpPr/>
              <p:nvPr/>
            </p:nvGrpSpPr>
            <p:grpSpPr>
              <a:xfrm>
                <a:off x="657808" y="4451532"/>
                <a:ext cx="346501" cy="467600"/>
                <a:chOff x="8731241" y="4262438"/>
                <a:chExt cx="458788" cy="619125"/>
              </a:xfrm>
              <a:solidFill>
                <a:schemeClr val="tx1"/>
              </a:solidFill>
            </p:grpSpPr>
            <p:sp>
              <p:nvSpPr>
                <p:cNvPr id="46" name="Freeform 857"/>
                <p:cNvSpPr>
                  <a:spLocks noEditPoints="1"/>
                </p:cNvSpPr>
                <p:nvPr/>
              </p:nvSpPr>
              <p:spPr bwMode="auto">
                <a:xfrm>
                  <a:off x="8731241" y="4262438"/>
                  <a:ext cx="458788" cy="619125"/>
                </a:xfrm>
                <a:custGeom>
                  <a:avLst/>
                  <a:gdLst>
                    <a:gd name="T0" fmla="*/ 90 w 157"/>
                    <a:gd name="T1" fmla="*/ 212 h 212"/>
                    <a:gd name="T2" fmla="*/ 18 w 157"/>
                    <a:gd name="T3" fmla="*/ 212 h 212"/>
                    <a:gd name="T4" fmla="*/ 0 w 157"/>
                    <a:gd name="T5" fmla="*/ 194 h 212"/>
                    <a:gd name="T6" fmla="*/ 0 w 157"/>
                    <a:gd name="T7" fmla="*/ 17 h 212"/>
                    <a:gd name="T8" fmla="*/ 18 w 157"/>
                    <a:gd name="T9" fmla="*/ 0 h 212"/>
                    <a:gd name="T10" fmla="*/ 140 w 157"/>
                    <a:gd name="T11" fmla="*/ 0 h 212"/>
                    <a:gd name="T12" fmla="*/ 157 w 157"/>
                    <a:gd name="T13" fmla="*/ 17 h 212"/>
                    <a:gd name="T14" fmla="*/ 157 w 157"/>
                    <a:gd name="T15" fmla="*/ 145 h 212"/>
                    <a:gd name="T16" fmla="*/ 90 w 157"/>
                    <a:gd name="T17" fmla="*/ 212 h 212"/>
                    <a:gd name="T18" fmla="*/ 18 w 157"/>
                    <a:gd name="T19" fmla="*/ 12 h 212"/>
                    <a:gd name="T20" fmla="*/ 12 w 157"/>
                    <a:gd name="T21" fmla="*/ 17 h 212"/>
                    <a:gd name="T22" fmla="*/ 12 w 157"/>
                    <a:gd name="T23" fmla="*/ 194 h 212"/>
                    <a:gd name="T24" fmla="*/ 18 w 157"/>
                    <a:gd name="T25" fmla="*/ 200 h 212"/>
                    <a:gd name="T26" fmla="*/ 85 w 157"/>
                    <a:gd name="T27" fmla="*/ 200 h 212"/>
                    <a:gd name="T28" fmla="*/ 145 w 157"/>
                    <a:gd name="T29" fmla="*/ 140 h 212"/>
                    <a:gd name="T30" fmla="*/ 145 w 157"/>
                    <a:gd name="T31" fmla="*/ 17 h 212"/>
                    <a:gd name="T32" fmla="*/ 140 w 157"/>
                    <a:gd name="T33" fmla="*/ 12 h 212"/>
                    <a:gd name="T34" fmla="*/ 18 w 157"/>
                    <a:gd name="T35" fmla="*/ 12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7" h="212">
                      <a:moveTo>
                        <a:pt x="90" y="212"/>
                      </a:moveTo>
                      <a:cubicBezTo>
                        <a:pt x="18" y="212"/>
                        <a:pt x="18" y="212"/>
                        <a:pt x="18" y="212"/>
                      </a:cubicBezTo>
                      <a:cubicBezTo>
                        <a:pt x="8" y="212"/>
                        <a:pt x="0" y="204"/>
                        <a:pt x="0" y="194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49" y="0"/>
                        <a:pt x="157" y="8"/>
                        <a:pt x="157" y="17"/>
                      </a:cubicBezTo>
                      <a:cubicBezTo>
                        <a:pt x="157" y="145"/>
                        <a:pt x="157" y="145"/>
                        <a:pt x="157" y="145"/>
                      </a:cubicBezTo>
                      <a:lnTo>
                        <a:pt x="90" y="212"/>
                      </a:lnTo>
                      <a:close/>
                      <a:moveTo>
                        <a:pt x="18" y="12"/>
                      </a:moveTo>
                      <a:cubicBezTo>
                        <a:pt x="15" y="12"/>
                        <a:pt x="12" y="14"/>
                        <a:pt x="12" y="17"/>
                      </a:cubicBezTo>
                      <a:cubicBezTo>
                        <a:pt x="12" y="194"/>
                        <a:pt x="12" y="194"/>
                        <a:pt x="12" y="194"/>
                      </a:cubicBezTo>
                      <a:cubicBezTo>
                        <a:pt x="12" y="197"/>
                        <a:pt x="15" y="200"/>
                        <a:pt x="18" y="200"/>
                      </a:cubicBezTo>
                      <a:cubicBezTo>
                        <a:pt x="85" y="200"/>
                        <a:pt x="85" y="200"/>
                        <a:pt x="85" y="200"/>
                      </a:cubicBezTo>
                      <a:cubicBezTo>
                        <a:pt x="145" y="140"/>
                        <a:pt x="145" y="140"/>
                        <a:pt x="145" y="140"/>
                      </a:cubicBezTo>
                      <a:cubicBezTo>
                        <a:pt x="145" y="17"/>
                        <a:pt x="145" y="17"/>
                        <a:pt x="145" y="17"/>
                      </a:cubicBezTo>
                      <a:cubicBezTo>
                        <a:pt x="145" y="14"/>
                        <a:pt x="143" y="12"/>
                        <a:pt x="140" y="12"/>
                      </a:cubicBezTo>
                      <a:lnTo>
                        <a:pt x="18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00000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Freeform 858"/>
                <p:cNvSpPr>
                  <a:spLocks/>
                </p:cNvSpPr>
                <p:nvPr/>
              </p:nvSpPr>
              <p:spPr bwMode="auto">
                <a:xfrm>
                  <a:off x="8970963" y="4659313"/>
                  <a:ext cx="201613" cy="204788"/>
                </a:xfrm>
                <a:custGeom>
                  <a:avLst/>
                  <a:gdLst>
                    <a:gd name="T0" fmla="*/ 12 w 69"/>
                    <a:gd name="T1" fmla="*/ 70 h 70"/>
                    <a:gd name="T2" fmla="*/ 0 w 69"/>
                    <a:gd name="T3" fmla="*/ 70 h 70"/>
                    <a:gd name="T4" fmla="*/ 0 w 69"/>
                    <a:gd name="T5" fmla="*/ 18 h 70"/>
                    <a:gd name="T6" fmla="*/ 18 w 69"/>
                    <a:gd name="T7" fmla="*/ 0 h 70"/>
                    <a:gd name="T8" fmla="*/ 69 w 69"/>
                    <a:gd name="T9" fmla="*/ 0 h 70"/>
                    <a:gd name="T10" fmla="*/ 69 w 69"/>
                    <a:gd name="T11" fmla="*/ 12 h 70"/>
                    <a:gd name="T12" fmla="*/ 18 w 69"/>
                    <a:gd name="T13" fmla="*/ 12 h 70"/>
                    <a:gd name="T14" fmla="*/ 12 w 69"/>
                    <a:gd name="T15" fmla="*/ 18 h 70"/>
                    <a:gd name="T16" fmla="*/ 12 w 69"/>
                    <a:gd name="T17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70">
                      <a:moveTo>
                        <a:pt x="12" y="70"/>
                      </a:move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69" y="12"/>
                        <a:pt x="69" y="12"/>
                        <a:pt x="69" y="12"/>
                      </a:cubicBezTo>
                      <a:cubicBezTo>
                        <a:pt x="18" y="12"/>
                        <a:pt x="18" y="12"/>
                        <a:pt x="18" y="12"/>
                      </a:cubicBezTo>
                      <a:cubicBezTo>
                        <a:pt x="14" y="12"/>
                        <a:pt x="12" y="15"/>
                        <a:pt x="12" y="18"/>
                      </a:cubicBezTo>
                      <a:lnTo>
                        <a:pt x="12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00000" tIns="44766" rIns="89533" bIns="44766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020833"/>
                  <a:endParaRPr lang="en-US" sz="2073" dirty="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pic>
        <p:nvPicPr>
          <p:cNvPr id="48" name="Изображение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532" y="2821062"/>
            <a:ext cx="1043824" cy="290141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386" y="2700478"/>
            <a:ext cx="2018506" cy="409727"/>
          </a:xfrm>
          <a:prstGeom prst="rect">
            <a:avLst/>
          </a:prstGeom>
        </p:spPr>
      </p:pic>
      <p:graphicFrame>
        <p:nvGraphicFramePr>
          <p:cNvPr id="53" name="Таблица 52"/>
          <p:cNvGraphicFramePr>
            <a:graphicFrameLocks noGrp="1"/>
          </p:cNvGraphicFramePr>
          <p:nvPr>
            <p:extLst/>
          </p:nvPr>
        </p:nvGraphicFramePr>
        <p:xfrm>
          <a:off x="4142582" y="3435810"/>
          <a:ext cx="949245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907">
                  <a:extLst>
                    <a:ext uri="{9D8B030D-6E8A-4147-A177-3AD203B41FA5}">
                      <a16:colId xmlns:a16="http://schemas.microsoft.com/office/drawing/2014/main" xmlns="" val="2756428174"/>
                    </a:ext>
                  </a:extLst>
                </a:gridCol>
                <a:gridCol w="2362319">
                  <a:extLst>
                    <a:ext uri="{9D8B030D-6E8A-4147-A177-3AD203B41FA5}">
                      <a16:colId xmlns:a16="http://schemas.microsoft.com/office/drawing/2014/main" xmlns="" val="83167896"/>
                    </a:ext>
                  </a:extLst>
                </a:gridCol>
                <a:gridCol w="2373113">
                  <a:extLst>
                    <a:ext uri="{9D8B030D-6E8A-4147-A177-3AD203B41FA5}">
                      <a16:colId xmlns:a16="http://schemas.microsoft.com/office/drawing/2014/main" xmlns="" val="852599335"/>
                    </a:ext>
                  </a:extLst>
                </a:gridCol>
                <a:gridCol w="2373113">
                  <a:extLst>
                    <a:ext uri="{9D8B030D-6E8A-4147-A177-3AD203B41FA5}">
                      <a16:colId xmlns:a16="http://schemas.microsoft.com/office/drawing/2014/main" xmlns="" val="376477097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Кредитное финансирование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субъектов МСП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Осуществление кредитно-гарантийной поддержки </a:t>
                      </a:r>
                      <a:b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субъектов МСП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Вхождение в капитал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субъектов МСП / мезонинное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финансирование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Сопровождение и поддержка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субъектов МСП с экспортным потенциалом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0242786"/>
                  </a:ext>
                </a:extLst>
              </a:tr>
              <a:tr h="211925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Основной фокус при отборе проектов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импортозамещение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высокотехнологичные компании.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50% -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софинансирование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от заемщика (включая банковские кредиты)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 менее 15% средств предоставляет акционер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Обеспечение: гарантия, залог, поручительство.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Соответствие требованиям ст.4 Федерального закона №209-ФЗ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Регистрация бизнеса на территории Российской Федерации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Отсутствие отрицательной кредитной истории и отсутствие просроченной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задолженности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Несырьевой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сектор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экономики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Наличие экспортной выручки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Выручка компании от 0,5 до </a:t>
                      </a:r>
                      <a:b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5 млрд руб.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 проекта от 500 млн </a:t>
                      </a:r>
                      <a:b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 20 млрд руб.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80975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Конечные бенефициары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– резиденты РФ.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Ведение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экспортной деятельности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Поддержка только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несырьевого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сектора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Доля российской составляющей в экспортном контракте – не менее 30%.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0540156"/>
                  </a:ext>
                </a:extLst>
              </a:tr>
              <a:tr h="16196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Финансирование на проектной основе.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Стоимость финансирования: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1% или 5% годовых (в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зависимости от Программы финансирования)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Срок кредита: 5-7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лет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Объем финансирования: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750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млн руб. на одну сделку.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09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Срок гарантии: до 15 лет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Вознаграждение за гарантию: 0,75% годовых от суммы гарантии за весь срок действия гарантии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гарантии: до 50% от суммы кредита, с возможным участием РГО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75%</a:t>
                      </a: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109335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Программа стимулирования (9,6%-10,6%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годовых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09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Участие в акционерном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капитале до 50%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Объем инвестирования: до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млрд руб. в один проект.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Внутренняя норма доходности превышает 13,5% в рублях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Выход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РФПИ из инвестиции через 5-7 лет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71450" lvl="1" indent="-171450" algn="l" defTabSz="109335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страховых продуктов ЭКСАР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Кредитование: Размер кредита – до 100% от суммы экспортного контракта.</a:t>
                      </a:r>
                    </a:p>
                    <a:p>
                      <a:pPr marL="171450" marR="0" lvl="0" indent="-17145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Валюта кредита – российский рубль или валюта экспортного контракта.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308875"/>
                  </a:ext>
                </a:extLst>
              </a:tr>
            </a:tbl>
          </a:graphicData>
        </a:graphic>
      </p:graphicFrame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596" y="2604872"/>
            <a:ext cx="2001050" cy="618974"/>
          </a:xfrm>
          <a:prstGeom prst="rect">
            <a:avLst/>
          </a:prstGeom>
        </p:spPr>
      </p:pic>
      <p:grpSp>
        <p:nvGrpSpPr>
          <p:cNvPr id="74" name="Группа 73"/>
          <p:cNvGrpSpPr/>
          <p:nvPr/>
        </p:nvGrpSpPr>
        <p:grpSpPr>
          <a:xfrm>
            <a:off x="1757724" y="4909792"/>
            <a:ext cx="2391745" cy="715982"/>
            <a:chOff x="308862" y="2881804"/>
            <a:chExt cx="2391745" cy="71598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8862" y="2881804"/>
              <a:ext cx="2391745" cy="715982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900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>
                  <a:latin typeface="+mj-lt"/>
                </a:rPr>
                <a:t>Ключевые </a:t>
              </a:r>
              <a:br>
                <a:rPr lang="ru-RU" sz="1200" b="1" kern="0" dirty="0">
                  <a:latin typeface="+mj-lt"/>
                </a:rPr>
              </a:br>
              <a:r>
                <a:rPr lang="ru-RU" sz="1200" b="1" kern="0" dirty="0">
                  <a:latin typeface="+mj-lt"/>
                </a:rPr>
                <a:t>требования </a:t>
              </a:r>
              <a:br>
                <a:rPr lang="ru-RU" sz="1200" b="1" kern="0" dirty="0">
                  <a:latin typeface="+mj-lt"/>
                </a:rPr>
              </a:br>
              <a:r>
                <a:rPr lang="ru-RU" sz="1200" b="1" kern="0" dirty="0">
                  <a:latin typeface="+mj-lt"/>
                </a:rPr>
                <a:t>к проектам</a:t>
              </a:r>
              <a:endParaRPr lang="ru-RU" sz="1200" kern="0" dirty="0">
                <a:latin typeface="+mj-lt"/>
              </a:endParaRP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350" y="2978008"/>
              <a:ext cx="538349" cy="538349"/>
            </a:xfrm>
            <a:prstGeom prst="rect">
              <a:avLst/>
            </a:prstGeom>
          </p:spPr>
        </p:pic>
      </p:grpSp>
      <p:sp>
        <p:nvSpPr>
          <p:cNvPr id="65" name="Скругленный прямоугольник 64"/>
          <p:cNvSpPr/>
          <p:nvPr/>
        </p:nvSpPr>
        <p:spPr>
          <a:xfrm>
            <a:off x="1757724" y="3453898"/>
            <a:ext cx="2360923" cy="715982"/>
          </a:xfrm>
          <a:prstGeom prst="roundRect">
            <a:avLst>
              <a:gd name="adj" fmla="val 4144"/>
            </a:avLst>
          </a:prstGeom>
          <a:solidFill>
            <a:srgbClr val="E7F5FE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>
                <a:latin typeface="+mj-lt"/>
              </a:rPr>
              <a:t>Возможная роль участников</a:t>
            </a:r>
            <a:endParaRPr lang="ru-RU" sz="1200" kern="0" dirty="0">
              <a:latin typeface="+mj-lt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1824392" y="3682432"/>
            <a:ext cx="556638" cy="490081"/>
            <a:chOff x="501679" y="2578082"/>
            <a:chExt cx="1342949" cy="1182373"/>
          </a:xfrm>
        </p:grpSpPr>
        <p:sp>
          <p:nvSpPr>
            <p:cNvPr id="67" name="Овал 66"/>
            <p:cNvSpPr/>
            <p:nvPr/>
          </p:nvSpPr>
          <p:spPr>
            <a:xfrm>
              <a:off x="794586" y="2805901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₽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Овал 67"/>
            <p:cNvSpPr/>
            <p:nvPr/>
          </p:nvSpPr>
          <p:spPr>
            <a:xfrm>
              <a:off x="1319939" y="3169718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€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1373806" y="2578082"/>
              <a:ext cx="470822" cy="470823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£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Стрелка вниз 69"/>
            <p:cNvSpPr/>
            <p:nvPr/>
          </p:nvSpPr>
          <p:spPr>
            <a:xfrm rot="16200000">
              <a:off x="656132" y="3189478"/>
              <a:ext cx="416524" cy="725429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5199312" y="359627"/>
            <a:ext cx="7132968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defPPr>
              <a:defRPr lang="en-US"/>
            </a:defPPr>
            <a:lvl1pPr defTabSz="1218602">
              <a:lnSpc>
                <a:spcPct val="100000"/>
              </a:lnSpc>
              <a:defRPr sz="2400" b="1">
                <a:solidFill>
                  <a:srgbClr val="1F4E79"/>
                </a:solidFill>
                <a:latin typeface="Arial Narrow" pitchFamily="34" charset="0"/>
                <a:cs typeface="+mn-cs"/>
              </a:defRPr>
            </a:lvl1pPr>
            <a:lvl2pPr defTabSz="1218602">
              <a:lnSpc>
                <a:spcPts val="4066"/>
              </a:lnSpc>
              <a:defRPr sz="2926" b="1"/>
            </a:lvl2pPr>
            <a:lvl3pPr defTabSz="1218602">
              <a:lnSpc>
                <a:spcPts val="4066"/>
              </a:lnSpc>
              <a:defRPr sz="2926" b="1"/>
            </a:lvl3pPr>
            <a:lvl4pPr defTabSz="1218602">
              <a:lnSpc>
                <a:spcPts val="4066"/>
              </a:lnSpc>
              <a:defRPr sz="2926" b="1"/>
            </a:lvl4pPr>
            <a:lvl5pPr defTabSz="1218602">
              <a:lnSpc>
                <a:spcPts val="4066"/>
              </a:lnSpc>
              <a:defRPr sz="2926" b="1"/>
            </a:lvl5pPr>
            <a:lvl6pPr marL="546662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6pPr>
            <a:lvl7pPr marL="1093324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7pPr>
            <a:lvl8pPr marL="1639986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8pPr>
            <a:lvl9pPr marL="2186649" defTabSz="1218602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/>
            </a:lvl9pPr>
          </a:lstStyle>
          <a:p>
            <a:r>
              <a:rPr lang="ru-RU" dirty="0"/>
              <a:t>Программа Инвестиционный лифт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78" y="2576016"/>
            <a:ext cx="1614716" cy="676687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1380332" y="-7765"/>
            <a:ext cx="3517103" cy="998284"/>
          </a:xfrm>
          <a:prstGeom prst="roundRect">
            <a:avLst>
              <a:gd name="adj" fmla="val 4144"/>
            </a:avLst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lIns="900000" rIns="7200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latin typeface="+mj-lt"/>
            </a:endParaRPr>
          </a:p>
        </p:txBody>
      </p:sp>
      <p:sp>
        <p:nvSpPr>
          <p:cNvPr id="26" name="object 44"/>
          <p:cNvSpPr/>
          <p:nvPr/>
        </p:nvSpPr>
        <p:spPr>
          <a:xfrm>
            <a:off x="1485264" y="62623"/>
            <a:ext cx="2717301" cy="12361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1655956" y="1218177"/>
            <a:ext cx="1207348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/>
              <a:t>• </a:t>
            </a:r>
            <a:r>
              <a:rPr lang="ru-RU" sz="1400" b="1" dirty="0">
                <a:latin typeface="+mn-lt"/>
                <a:cs typeface="+mn-cs"/>
              </a:rPr>
              <a:t>Инвестиционный лифт (ИЛ) – программа, нацеленная на оказание поддержки компаниям и инвестиционным проектам в сфере </a:t>
            </a:r>
            <a:r>
              <a:rPr lang="ru-RU" sz="1400" b="1" dirty="0" err="1">
                <a:latin typeface="+mn-lt"/>
                <a:cs typeface="+mn-cs"/>
              </a:rPr>
              <a:t>несырьевого</a:t>
            </a:r>
            <a:r>
              <a:rPr lang="ru-RU" sz="1400" b="1" dirty="0">
                <a:latin typeface="+mn-lt"/>
                <a:cs typeface="+mn-cs"/>
              </a:rPr>
              <a:t> экспорта </a:t>
            </a:r>
          </a:p>
          <a:p>
            <a:pPr>
              <a:spcBef>
                <a:spcPts val="600"/>
              </a:spcBef>
            </a:pPr>
            <a:r>
              <a:rPr lang="ru-RU" sz="1400" b="1" dirty="0">
                <a:latin typeface="+mn-lt"/>
                <a:cs typeface="+mn-cs"/>
              </a:rPr>
              <a:t>• В рамках ИЛ организовано взаимодействие Федеральной корпорации по развитию малого и среднего предпринимательства (КМСП), Российского фонда прямых инвестиций (РФПИ), Фонда развития промышленности (ФРП) и Российского экспортного центра (РЭЦ) для оказания финансовой и нефинансовой поддержки участникам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39402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987" y="229506"/>
            <a:ext cx="7091076" cy="3225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43869" y="3156358"/>
            <a:ext cx="11841162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4"/>
              </a:rPr>
              <a:t>info</a:t>
            </a:r>
            <a:r>
              <a:rPr lang="ru-RU" sz="2800" u="sng" dirty="0">
                <a:hlinkClick r:id="rId4"/>
              </a:rPr>
              <a:t>@</a:t>
            </a:r>
            <a:r>
              <a:rPr lang="en-US" sz="2800" u="sng" dirty="0" err="1">
                <a:hlinkClick r:id="rId4"/>
              </a:rPr>
              <a:t>corpmsp</a:t>
            </a:r>
            <a:r>
              <a:rPr lang="ru-RU" sz="2800" u="sng" dirty="0">
                <a:hlinkClick r:id="rId4"/>
              </a:rPr>
              <a:t>.</a:t>
            </a:r>
            <a:r>
              <a:rPr lang="en-US" sz="2800" u="sng" dirty="0" err="1">
                <a:hlinkClick r:id="rId4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3074" y="293304"/>
            <a:ext cx="8519044" cy="698685"/>
          </a:xfrm>
        </p:spPr>
        <p:txBody>
          <a:bodyPr/>
          <a:lstStyle/>
          <a:p>
            <a:r>
              <a:rPr lang="ru-RU" dirty="0" smtClean="0"/>
              <a:t>О Корпорации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43870" y="4005314"/>
            <a:ext cx="11891163" cy="3044979"/>
            <a:chOff x="698997" y="2325435"/>
            <a:chExt cx="11891163" cy="304497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05965" y="2325435"/>
              <a:ext cx="1695269" cy="3044979"/>
            </a:xfrm>
            <a:prstGeom prst="roundRect">
              <a:avLst>
                <a:gd name="adj" fmla="val 4144"/>
              </a:avLst>
            </a:prstGeom>
            <a:solidFill>
              <a:srgbClr val="1F4E7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1439863"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2800" b="1" ker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908299" y="2325436"/>
              <a:ext cx="9681861" cy="3044978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defTabSz="957263">
                <a:lnSpc>
                  <a:spcPct val="106000"/>
                </a:lnSpc>
                <a:spcBef>
                  <a:spcPts val="2400"/>
                </a:spcBef>
              </a:pPr>
              <a:r>
                <a:rPr lang="ru-RU" sz="1600" dirty="0">
                  <a:latin typeface="+mj-lt"/>
                  <a:cs typeface="+mn-cs"/>
                </a:rPr>
                <a:t>Осуществляет деятельность в соответствии с Федеральным законом от 24.07.07 №209-ФЗ «О развитии малого и среднего предпринимательства в Российской Федерации»</a:t>
              </a:r>
            </a:p>
            <a:p>
              <a:pPr defTabSz="957263">
                <a:lnSpc>
                  <a:spcPct val="106000"/>
                </a:lnSpc>
                <a:spcBef>
                  <a:spcPts val="2400"/>
                </a:spcBef>
              </a:pPr>
              <a:r>
                <a:rPr lang="ru-RU" sz="1600" dirty="0">
                  <a:latin typeface="+mj-lt"/>
                  <a:cs typeface="+mn-cs"/>
                </a:rPr>
                <a:t>Акционерами Корпорации являются Российская Федерация (в лице Федерального агентства по управлению государственным имуществом) и </a:t>
              </a:r>
              <a:r>
                <a:rPr lang="ru-RU" sz="1600" dirty="0"/>
                <a:t>государственная корпорация «Банк развития и внешнеэкономической деятельности (Внешэкономбанк)»</a:t>
              </a:r>
              <a:endParaRPr lang="ru-RU" sz="1600" dirty="0">
                <a:latin typeface="+mj-lt"/>
                <a:cs typeface="+mn-cs"/>
              </a:endParaRPr>
            </a:p>
            <a:p>
              <a:pPr defTabSz="957263">
                <a:lnSpc>
                  <a:spcPct val="106000"/>
                </a:lnSpc>
                <a:spcBef>
                  <a:spcPts val="2400"/>
                </a:spcBef>
              </a:pPr>
              <a:r>
                <a:rPr lang="ru-RU" sz="1600" dirty="0">
                  <a:latin typeface="+mj-lt"/>
                  <a:cs typeface="+mn-cs"/>
                </a:rPr>
                <a:t>Акционерное общество «Российский Банк поддержки малого и среднего предпринимательства»  (АО «МСП Банк») является дочерним обществом Корпорации   </a:t>
              </a:r>
            </a:p>
            <a:p>
              <a:pPr defTabSz="957263">
                <a:lnSpc>
                  <a:spcPct val="106000"/>
                </a:lnSpc>
                <a:spcBef>
                  <a:spcPts val="2400"/>
                </a:spcBef>
              </a:pPr>
              <a:r>
                <a:rPr lang="ru-RU" sz="1600" dirty="0">
                  <a:latin typeface="+mj-lt"/>
                  <a:cs typeface="+mn-cs"/>
                </a:rPr>
                <a:t>Корпорация обеспечивает исполнение обязательств, принятых на себя АО «НДКО «АКГ»</a:t>
              </a:r>
            </a:p>
          </p:txBody>
        </p:sp>
        <p:sp>
          <p:nvSpPr>
            <p:cNvPr id="21" name="L-Shape 10"/>
            <p:cNvSpPr/>
            <p:nvPr/>
          </p:nvSpPr>
          <p:spPr>
            <a:xfrm rot="13701821">
              <a:off x="2463709" y="2508855"/>
              <a:ext cx="269603" cy="269603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98997" y="4209549"/>
              <a:ext cx="1709204" cy="61308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800" b="1" kern="0" dirty="0">
                  <a:solidFill>
                    <a:schemeClr val="bg1"/>
                  </a:solidFill>
                  <a:latin typeface="+mj-lt"/>
                  <a:cs typeface="+mn-cs"/>
                </a:rPr>
                <a:t>Ключевые факты</a:t>
              </a:r>
            </a:p>
          </p:txBody>
        </p:sp>
        <p:sp>
          <p:nvSpPr>
            <p:cNvPr id="22" name="L-Shape 10"/>
            <p:cNvSpPr/>
            <p:nvPr/>
          </p:nvSpPr>
          <p:spPr>
            <a:xfrm rot="13701821">
              <a:off x="2463710" y="3458611"/>
              <a:ext cx="269603" cy="269603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3" name="L-Shape 10"/>
            <p:cNvSpPr/>
            <p:nvPr/>
          </p:nvSpPr>
          <p:spPr>
            <a:xfrm rot="13701821">
              <a:off x="2463710" y="4370085"/>
              <a:ext cx="269603" cy="269603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L-Shape 10"/>
            <p:cNvSpPr/>
            <p:nvPr/>
          </p:nvSpPr>
          <p:spPr>
            <a:xfrm rot="13701821">
              <a:off x="2463710" y="5036394"/>
              <a:ext cx="269603" cy="269603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743869" y="2113957"/>
            <a:ext cx="11891164" cy="1456603"/>
            <a:chOff x="698997" y="5644556"/>
            <a:chExt cx="11891164" cy="145660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908299" y="5811037"/>
              <a:ext cx="9681862" cy="112364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defTabSz="957263">
                <a:lnSpc>
                  <a:spcPct val="106000"/>
                </a:lnSpc>
                <a:spcBef>
                  <a:spcPts val="1800"/>
                </a:spcBef>
              </a:pPr>
              <a:r>
                <a:rPr lang="ru-RU" sz="1600" dirty="0">
                  <a:latin typeface="+mj-lt"/>
                  <a:cs typeface="+mn-cs"/>
                </a:rPr>
                <a:t>Корпорация – институт развития в сфере малого и среднего предпринимательства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705965" y="5644556"/>
              <a:ext cx="1695269" cy="1456603"/>
            </a:xfrm>
            <a:prstGeom prst="roundRect">
              <a:avLst>
                <a:gd name="adj" fmla="val 4144"/>
              </a:avLst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1439863"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2800" b="1" ker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98997" y="6640027"/>
              <a:ext cx="1709204" cy="3511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800" b="1" kern="0" dirty="0">
                  <a:solidFill>
                    <a:schemeClr val="bg1"/>
                  </a:solidFill>
                  <a:latin typeface="+mj-lt"/>
                  <a:cs typeface="+mn-cs"/>
                </a:rPr>
                <a:t>Миссия</a:t>
              </a:r>
            </a:p>
          </p:txBody>
        </p:sp>
        <p:pic>
          <p:nvPicPr>
            <p:cNvPr id="27" name="Picture 10" descr="C:\Users\jsauvageau\Desktop\4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2222" y="5785212"/>
              <a:ext cx="762754" cy="762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L-Shape 10"/>
            <p:cNvSpPr/>
            <p:nvPr/>
          </p:nvSpPr>
          <p:spPr>
            <a:xfrm rot="13701821">
              <a:off x="2463710" y="6212656"/>
              <a:ext cx="269603" cy="269603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</p:grpSp>
      <p:grpSp>
        <p:nvGrpSpPr>
          <p:cNvPr id="42" name="Group 632"/>
          <p:cNvGrpSpPr/>
          <p:nvPr/>
        </p:nvGrpSpPr>
        <p:grpSpPr>
          <a:xfrm>
            <a:off x="2131623" y="4440432"/>
            <a:ext cx="933696" cy="1231619"/>
            <a:chOff x="10260013" y="4238625"/>
            <a:chExt cx="482600" cy="636588"/>
          </a:xfrm>
          <a:solidFill>
            <a:schemeClr val="bg1"/>
          </a:solidFill>
        </p:grpSpPr>
        <p:sp>
          <p:nvSpPr>
            <p:cNvPr id="43" name="Freeform 859"/>
            <p:cNvSpPr>
              <a:spLocks noEditPoints="1"/>
            </p:cNvSpPr>
            <p:nvPr/>
          </p:nvSpPr>
          <p:spPr bwMode="auto">
            <a:xfrm>
              <a:off x="10260013" y="4238625"/>
              <a:ext cx="482600" cy="636588"/>
            </a:xfrm>
            <a:custGeom>
              <a:avLst/>
              <a:gdLst>
                <a:gd name="T0" fmla="*/ 149 w 165"/>
                <a:gd name="T1" fmla="*/ 218 h 218"/>
                <a:gd name="T2" fmla="*/ 17 w 165"/>
                <a:gd name="T3" fmla="*/ 218 h 218"/>
                <a:gd name="T4" fmla="*/ 0 w 165"/>
                <a:gd name="T5" fmla="*/ 202 h 218"/>
                <a:gd name="T6" fmla="*/ 0 w 165"/>
                <a:gd name="T7" fmla="*/ 16 h 218"/>
                <a:gd name="T8" fmla="*/ 17 w 165"/>
                <a:gd name="T9" fmla="*/ 0 h 218"/>
                <a:gd name="T10" fmla="*/ 149 w 165"/>
                <a:gd name="T11" fmla="*/ 0 h 218"/>
                <a:gd name="T12" fmla="*/ 165 w 165"/>
                <a:gd name="T13" fmla="*/ 16 h 218"/>
                <a:gd name="T14" fmla="*/ 165 w 165"/>
                <a:gd name="T15" fmla="*/ 202 h 218"/>
                <a:gd name="T16" fmla="*/ 149 w 165"/>
                <a:gd name="T17" fmla="*/ 218 h 218"/>
                <a:gd name="T18" fmla="*/ 17 w 165"/>
                <a:gd name="T19" fmla="*/ 12 h 218"/>
                <a:gd name="T20" fmla="*/ 12 w 165"/>
                <a:gd name="T21" fmla="*/ 16 h 218"/>
                <a:gd name="T22" fmla="*/ 12 w 165"/>
                <a:gd name="T23" fmla="*/ 202 h 218"/>
                <a:gd name="T24" fmla="*/ 17 w 165"/>
                <a:gd name="T25" fmla="*/ 206 h 218"/>
                <a:gd name="T26" fmla="*/ 149 w 165"/>
                <a:gd name="T27" fmla="*/ 206 h 218"/>
                <a:gd name="T28" fmla="*/ 153 w 165"/>
                <a:gd name="T29" fmla="*/ 202 h 218"/>
                <a:gd name="T30" fmla="*/ 153 w 165"/>
                <a:gd name="T31" fmla="*/ 16 h 218"/>
                <a:gd name="T32" fmla="*/ 149 w 165"/>
                <a:gd name="T33" fmla="*/ 12 h 218"/>
                <a:gd name="T34" fmla="*/ 17 w 165"/>
                <a:gd name="T35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5" h="218">
                  <a:moveTo>
                    <a:pt x="149" y="218"/>
                  </a:moveTo>
                  <a:cubicBezTo>
                    <a:pt x="17" y="218"/>
                    <a:pt x="17" y="218"/>
                    <a:pt x="17" y="218"/>
                  </a:cubicBezTo>
                  <a:cubicBezTo>
                    <a:pt x="8" y="218"/>
                    <a:pt x="0" y="211"/>
                    <a:pt x="0" y="20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8" y="0"/>
                    <a:pt x="165" y="7"/>
                    <a:pt x="165" y="16"/>
                  </a:cubicBezTo>
                  <a:cubicBezTo>
                    <a:pt x="165" y="202"/>
                    <a:pt x="165" y="202"/>
                    <a:pt x="165" y="202"/>
                  </a:cubicBezTo>
                  <a:cubicBezTo>
                    <a:pt x="165" y="211"/>
                    <a:pt x="158" y="218"/>
                    <a:pt x="149" y="218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202"/>
                    <a:pt x="12" y="202"/>
                    <a:pt x="12" y="202"/>
                  </a:cubicBezTo>
                  <a:cubicBezTo>
                    <a:pt x="12" y="204"/>
                    <a:pt x="14" y="206"/>
                    <a:pt x="17" y="206"/>
                  </a:cubicBezTo>
                  <a:cubicBezTo>
                    <a:pt x="149" y="206"/>
                    <a:pt x="149" y="206"/>
                    <a:pt x="149" y="206"/>
                  </a:cubicBezTo>
                  <a:cubicBezTo>
                    <a:pt x="151" y="206"/>
                    <a:pt x="153" y="204"/>
                    <a:pt x="153" y="202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4"/>
                    <a:pt x="151" y="12"/>
                    <a:pt x="149" y="12"/>
                  </a:cubicBez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860"/>
            <p:cNvSpPr>
              <a:spLocks/>
            </p:cNvSpPr>
            <p:nvPr/>
          </p:nvSpPr>
          <p:spPr bwMode="auto">
            <a:xfrm>
              <a:off x="10344150" y="45196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861"/>
            <p:cNvSpPr>
              <a:spLocks/>
            </p:cNvSpPr>
            <p:nvPr/>
          </p:nvSpPr>
          <p:spPr bwMode="auto">
            <a:xfrm>
              <a:off x="10344150" y="4451350"/>
              <a:ext cx="312738" cy="36513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862"/>
            <p:cNvSpPr>
              <a:spLocks/>
            </p:cNvSpPr>
            <p:nvPr/>
          </p:nvSpPr>
          <p:spPr bwMode="auto">
            <a:xfrm>
              <a:off x="10344150" y="4384675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863"/>
            <p:cNvSpPr>
              <a:spLocks/>
            </p:cNvSpPr>
            <p:nvPr/>
          </p:nvSpPr>
          <p:spPr bwMode="auto">
            <a:xfrm>
              <a:off x="10344150" y="45831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864"/>
            <p:cNvSpPr>
              <a:spLocks/>
            </p:cNvSpPr>
            <p:nvPr/>
          </p:nvSpPr>
          <p:spPr bwMode="auto">
            <a:xfrm>
              <a:off x="10344150" y="4651375"/>
              <a:ext cx="176213" cy="34925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</a:endParaRPr>
            </a:p>
          </p:txBody>
        </p:sp>
      </p:grpSp>
      <p:sp>
        <p:nvSpPr>
          <p:cNvPr id="49" name="Текст 2"/>
          <p:cNvSpPr>
            <a:spLocks noGrp="1"/>
          </p:cNvSpPr>
          <p:nvPr>
            <p:ph type="body" sz="quarter" idx="10"/>
          </p:nvPr>
        </p:nvSpPr>
        <p:spPr>
          <a:xfrm>
            <a:off x="1750838" y="844386"/>
            <a:ext cx="11884197" cy="725733"/>
          </a:xfrm>
        </p:spPr>
        <p:txBody>
          <a:bodyPr anchor="b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/>
              <a:t>АО «Федеральная корпорация по развитию малого и среднего предпринимательства</a:t>
            </a:r>
            <a:r>
              <a:rPr lang="ru-RU" b="1" dirty="0" smtClean="0"/>
              <a:t>»</a:t>
            </a:r>
            <a:endParaRPr lang="ru-RU" b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743870" y="1764166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1" y="69717"/>
            <a:ext cx="2717800" cy="123635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3483286" y="8003569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03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9508" y="293303"/>
            <a:ext cx="8827415" cy="698685"/>
          </a:xfrm>
        </p:spPr>
        <p:txBody>
          <a:bodyPr/>
          <a:lstStyle/>
          <a:p>
            <a:r>
              <a:rPr lang="ru-RU" dirty="0"/>
              <a:t>Корпорация в цифрах гарантийной поддержки (на </a:t>
            </a:r>
            <a:r>
              <a:rPr lang="ru-RU" dirty="0" smtClean="0"/>
              <a:t>07.02.2018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754732" y="8204475"/>
            <a:ext cx="2294158" cy="202679"/>
          </a:xfrm>
        </p:spPr>
        <p:txBody>
          <a:bodyPr/>
          <a:lstStyle/>
          <a:p>
            <a:r>
              <a:rPr lang="ru-RU" sz="1000" dirty="0"/>
              <a:t>*Без показателей АО «МСП Банк»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27848" y="2113543"/>
            <a:ext cx="2313500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en-US" sz="4400" dirty="0"/>
              <a:t>1</a:t>
            </a:r>
            <a:r>
              <a:rPr lang="ru-RU" sz="4400" dirty="0" smtClean="0"/>
              <a:t>72</a:t>
            </a:r>
            <a:endParaRPr lang="ru-RU" sz="4400" dirty="0"/>
          </a:p>
          <a:p>
            <a:r>
              <a:rPr lang="ru-RU" dirty="0"/>
              <a:t>млрд рублей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16623" y="3288575"/>
            <a:ext cx="163848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/>
              <a:t>10</a:t>
            </a:r>
          </a:p>
          <a:p>
            <a:r>
              <a:rPr lang="ru-RU" dirty="0"/>
              <a:t>тыс.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75997" y="5265147"/>
            <a:ext cx="206496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 smtClean="0"/>
              <a:t>220</a:t>
            </a:r>
            <a:endParaRPr lang="ru-RU" sz="4400" dirty="0"/>
          </a:p>
          <a:p>
            <a:r>
              <a:rPr lang="ru-RU" dirty="0"/>
              <a:t>млрд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389238" y="6389209"/>
            <a:ext cx="1638483" cy="108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en-US"/>
            </a:defPPr>
            <a:lvl1pPr algn="ctr" defTabSz="914373" fontAlgn="auto">
              <a:spcBef>
                <a:spcPts val="0"/>
              </a:spcBef>
              <a:spcAft>
                <a:spcPts val="0"/>
              </a:spcAft>
              <a:defRPr sz="2000" b="1" kern="0">
                <a:solidFill>
                  <a:srgbClr val="1F4E79"/>
                </a:solidFill>
                <a:latin typeface="Arial Narrow" panose="020B0606020202030204" pitchFamily="34" charset="0"/>
                <a:cs typeface="Times New Roman" pitchFamily="18" charset="0"/>
              </a:defRPr>
            </a:lvl1pPr>
          </a:lstStyle>
          <a:p>
            <a:r>
              <a:rPr lang="ru-RU" sz="4400" dirty="0" smtClean="0"/>
              <a:t>21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тыс.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79" y="5961026"/>
            <a:ext cx="1154471" cy="1154471"/>
          </a:xfrm>
          <a:prstGeom prst="rect">
            <a:avLst/>
          </a:prstGeom>
        </p:spPr>
      </p:pic>
      <p:sp>
        <p:nvSpPr>
          <p:cNvPr id="54" name="Текст 2"/>
          <p:cNvSpPr txBox="1">
            <a:spLocks/>
          </p:cNvSpPr>
          <p:nvPr/>
        </p:nvSpPr>
        <p:spPr>
          <a:xfrm>
            <a:off x="1729357" y="844385"/>
            <a:ext cx="581954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1" kern="0" dirty="0"/>
              <a:t>Партнерская сеть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743870" y="1807710"/>
            <a:ext cx="5587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Текст 2"/>
          <p:cNvSpPr txBox="1">
            <a:spLocks/>
          </p:cNvSpPr>
          <p:nvPr/>
        </p:nvSpPr>
        <p:spPr>
          <a:xfrm>
            <a:off x="7800974" y="844324"/>
            <a:ext cx="581954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1" kern="0" dirty="0"/>
              <a:t>Гарантийная поддержка*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7815488" y="1807649"/>
            <a:ext cx="5819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256377" y="5981850"/>
            <a:ext cx="4285627" cy="884218"/>
            <a:chOff x="2432278" y="6236830"/>
            <a:chExt cx="4285627" cy="884218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2432278" y="6272648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>
                  <a:latin typeface="Arial Narrow" panose="020B0606020202030204" pitchFamily="34" charset="0"/>
                  <a:cs typeface="Times New Roman" pitchFamily="18" charset="0"/>
                </a:rPr>
                <a:t> 4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3120557" y="6236830"/>
              <a:ext cx="3597348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latin typeface="Arial Narrow" panose="020B0606020202030204" pitchFamily="34" charset="0"/>
                  <a:cs typeface="Times New Roman" pitchFamily="18" charset="0"/>
                </a:rPr>
                <a:t>лизинговых компании</a:t>
              </a: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7887193" y="2238476"/>
            <a:ext cx="3256270" cy="839705"/>
            <a:chOff x="704616" y="8731785"/>
            <a:chExt cx="1548850" cy="630883"/>
          </a:xfrm>
        </p:grpSpPr>
        <p:sp>
          <p:nvSpPr>
            <p:cNvPr id="6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5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Объем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гарантийной поддержки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887193" y="3383465"/>
            <a:ext cx="3256270" cy="839705"/>
            <a:chOff x="704616" y="8731785"/>
            <a:chExt cx="1548850" cy="630883"/>
          </a:xfrm>
        </p:grpSpPr>
        <p:sp>
          <p:nvSpPr>
            <p:cNvPr id="68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9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Количество выданных гарантий и поручительств</a:t>
              </a: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7887193" y="5390650"/>
            <a:ext cx="3256270" cy="839705"/>
            <a:chOff x="704616" y="8731785"/>
            <a:chExt cx="1548850" cy="630883"/>
          </a:xfrm>
        </p:grpSpPr>
        <p:sp>
          <p:nvSpPr>
            <p:cNvPr id="71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2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Объем кредитной поддержки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с гарантией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887193" y="6509358"/>
            <a:ext cx="3256270" cy="839705"/>
            <a:chOff x="704616" y="8731785"/>
            <a:chExt cx="1548850" cy="630883"/>
          </a:xfrm>
        </p:grpSpPr>
        <p:sp>
          <p:nvSpPr>
            <p:cNvPr id="7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1F4E7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5" name="Pentagon 37"/>
            <p:cNvSpPr/>
            <p:nvPr/>
          </p:nvSpPr>
          <p:spPr>
            <a:xfrm>
              <a:off x="704616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rgbClr val="E7F5F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7500" tIns="35100" rIns="67500" bIns="351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kern="0" dirty="0">
                  <a:latin typeface="Arial Narrow" panose="020B0606020202030204" pitchFamily="34" charset="0"/>
                </a:rPr>
                <a:t>Новых рабочих мест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56377" y="2446584"/>
            <a:ext cx="4354767" cy="884218"/>
            <a:chOff x="2432278" y="2526226"/>
            <a:chExt cx="4354767" cy="88421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2432278" y="2562044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6</a:t>
              </a:r>
              <a:r>
                <a:rPr lang="ru-RU" sz="6000" kern="0" dirty="0" smtClean="0">
                  <a:latin typeface="Arial Narrow" panose="020B0606020202030204" pitchFamily="34" charset="0"/>
                  <a:cs typeface="Times New Roman" pitchFamily="18" charset="0"/>
                </a:rPr>
                <a:t>2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3189697" y="2526226"/>
              <a:ext cx="3597348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банка-партнера</a:t>
              </a:r>
              <a:endParaRPr lang="en-US" sz="2000" kern="0" dirty="0">
                <a:latin typeface="Arial Narrow" panose="020B0606020202030204" pitchFamily="34" charset="0"/>
                <a:cs typeface="Times New Roman" pitchFamily="18" charset="0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latin typeface="Arial Narrow" panose="020B0606020202030204" pitchFamily="34" charset="0"/>
                  <a:cs typeface="Times New Roman" pitchFamily="18" charset="0"/>
                </a:rPr>
                <a:t>и </a:t>
              </a:r>
              <a:r>
                <a:rPr lang="ru-RU" sz="2000" kern="0" dirty="0" smtClean="0">
                  <a:latin typeface="Arial Narrow" panose="020B0606020202030204" pitchFamily="34" charset="0"/>
                  <a:cs typeface="Times New Roman" pitchFamily="18" charset="0"/>
                </a:rPr>
                <a:t>уполномоченных банка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215320" y="4532955"/>
            <a:ext cx="4043935" cy="884218"/>
            <a:chOff x="2391221" y="4693601"/>
            <a:chExt cx="4043935" cy="884218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2391221" y="4729419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>
                  <a:latin typeface="Arial Narrow" panose="020B0606020202030204" pitchFamily="34" charset="0"/>
                  <a:cs typeface="Times New Roman" pitchFamily="18" charset="0"/>
                </a:rPr>
                <a:t>84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3164839" y="4693601"/>
              <a:ext cx="3270317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latin typeface="Arial Narrow" panose="020B0606020202030204" pitchFamily="34" charset="0"/>
                  <a:cs typeface="Times New Roman" pitchFamily="18" charset="0"/>
                </a:rPr>
                <a:t>региональных гарантийных организации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sp>
        <p:nvSpPr>
          <p:cNvPr id="43" name="Равнобедренный треугольник 42"/>
          <p:cNvSpPr/>
          <p:nvPr/>
        </p:nvSpPr>
        <p:spPr>
          <a:xfrm flipV="1">
            <a:off x="7969915" y="4615883"/>
            <a:ext cx="5566950" cy="37309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kern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057347" y="5439398"/>
            <a:ext cx="757732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>
                <a:latin typeface="Arial Narrow" panose="020B0606020202030204" pitchFamily="34" charset="0"/>
                <a:cs typeface="Times New Roman" pitchFamily="18" charset="0"/>
              </a:rPr>
              <a:t>РГО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057347" y="3350204"/>
            <a:ext cx="757732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>
                <a:latin typeface="Arial Narrow" panose="020B0606020202030204" pitchFamily="34" charset="0"/>
                <a:cs typeface="Times New Roman" pitchFamily="18" charset="0"/>
              </a:rPr>
              <a:t>Банк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890934" y="7392342"/>
            <a:ext cx="1090556" cy="35543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>
                <a:latin typeface="Arial Narrow" panose="020B0606020202030204" pitchFamily="34" charset="0"/>
                <a:cs typeface="Times New Roman" pitchFamily="18" charset="0"/>
              </a:rPr>
              <a:t>Лизинг </a:t>
            </a:r>
          </a:p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>
                <a:latin typeface="Arial Narrow" panose="020B0606020202030204" pitchFamily="34" charset="0"/>
                <a:cs typeface="Times New Roman" pitchFamily="18" charset="0"/>
              </a:rPr>
              <a:t>и институты развития</a:t>
            </a:r>
            <a:endParaRPr lang="ru-RU" sz="20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548131" y="1892446"/>
            <a:ext cx="1776164" cy="1776164"/>
            <a:chOff x="-1167900" y="2055274"/>
            <a:chExt cx="2233307" cy="223330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6" name="Овал 5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₽</a:t>
              </a:r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62" y="4178154"/>
            <a:ext cx="1305103" cy="1248548"/>
          </a:xfrm>
          <a:prstGeom prst="rect">
            <a:avLst/>
          </a:prstGeom>
        </p:spPr>
      </p:pic>
      <p:grpSp>
        <p:nvGrpSpPr>
          <p:cNvPr id="47" name="Группа 46"/>
          <p:cNvGrpSpPr/>
          <p:nvPr/>
        </p:nvGrpSpPr>
        <p:grpSpPr>
          <a:xfrm>
            <a:off x="2981491" y="7148185"/>
            <a:ext cx="4560513" cy="884218"/>
            <a:chOff x="2432278" y="6253235"/>
            <a:chExt cx="4289092" cy="884218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432278" y="6272648"/>
              <a:ext cx="3597348" cy="812582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kern="0" dirty="0">
                  <a:latin typeface="Arial Narrow" panose="020B0606020202030204" pitchFamily="34" charset="0"/>
                  <a:cs typeface="Times New Roman" pitchFamily="18" charset="0"/>
                </a:rPr>
                <a:t> 10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3338120" y="6253235"/>
              <a:ext cx="3383250" cy="884218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latin typeface="Arial Narrow" panose="020B0606020202030204" pitchFamily="34" charset="0"/>
                  <a:cs typeface="Times New Roman" pitchFamily="18" charset="0"/>
                </a:rPr>
                <a:t>российских и международных институтов развития</a:t>
              </a:r>
              <a:endParaRPr lang="ru-RU" sz="2400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</p:grpSp>
      <p:pic>
        <p:nvPicPr>
          <p:cNvPr id="46" name="Рисунок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1" y="69717"/>
            <a:ext cx="2717800" cy="123635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3483286" y="8003569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000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987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0331" y="3132138"/>
            <a:ext cx="12599988" cy="306159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6617" y="2595751"/>
            <a:ext cx="9507428" cy="4134370"/>
          </a:xfrm>
        </p:spPr>
        <p:txBody>
          <a:bodyPr/>
          <a:lstStyle/>
          <a:p>
            <a:pPr algn="l"/>
            <a:r>
              <a:rPr lang="ru-RU" dirty="0"/>
              <a:t>1. Механизм гарантийной поддержки </a:t>
            </a:r>
            <a:r>
              <a:rPr lang="ru-RU" dirty="0" smtClean="0"/>
              <a:t>Корпорации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Предоставление независимых гарантий </a:t>
            </a:r>
            <a:r>
              <a:rPr lang="ru-RU" b="0" dirty="0" smtClean="0"/>
              <a:t>Корпорации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ru-RU" b="0" dirty="0" smtClean="0"/>
              <a:t>для </a:t>
            </a:r>
            <a:r>
              <a:rPr lang="ru-RU" b="0" dirty="0"/>
              <a:t>обеспечения кредитов субъектов </a:t>
            </a:r>
            <a:r>
              <a:rPr lang="ru-RU" b="0" dirty="0" smtClean="0"/>
              <a:t>МСП </a:t>
            </a:r>
            <a:r>
              <a:rPr lang="ru-RU" b="0" dirty="0"/>
              <a:t>в </a:t>
            </a:r>
            <a:r>
              <a:rPr lang="ru-RU" b="0" dirty="0" smtClean="0"/>
              <a:t>банках-партнерах и организациях-партнерах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556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1" y="69717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2033" y="297543"/>
            <a:ext cx="9481346" cy="698685"/>
          </a:xfrm>
        </p:spPr>
        <p:txBody>
          <a:bodyPr/>
          <a:lstStyle/>
          <a:p>
            <a:r>
              <a:rPr lang="ru-RU" dirty="0"/>
              <a:t>Базовые требования к потенциальному </a:t>
            </a:r>
            <a:r>
              <a:rPr lang="ru-RU" dirty="0" smtClean="0"/>
              <a:t>заемщику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645127" y="1398866"/>
            <a:ext cx="3767590" cy="54968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2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Соответствие требованиям по структуре уставного (складочного) капитала (паевого фонда)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645129" y="1989361"/>
            <a:ext cx="18871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ru-RU" sz="12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Выручка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6538" y="1986942"/>
            <a:ext cx="1730111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2 млрд рублей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645128" y="2431944"/>
            <a:ext cx="18871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28600" indent="-228600" defTabSz="91437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ru-RU" sz="12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Персонал</a:t>
            </a:r>
            <a:endParaRPr lang="ru-RU" sz="1800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16537" y="2428004"/>
            <a:ext cx="1730111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250 человек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452277" y="1327862"/>
            <a:ext cx="4132754" cy="1693368"/>
          </a:xfrm>
          <a:prstGeom prst="rect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  <p:txBody>
          <a:bodyPr rtlCol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</a:pPr>
            <a:endParaRPr lang="ru-RU" sz="1800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645129" y="4126204"/>
            <a:ext cx="352529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Игорный бизнес;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Производство и реализация подакцизных товаров (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ст. 181 НК РФ</a:t>
            </a:r>
            <a:r>
              <a:rPr lang="ru-RU" sz="1200" dirty="0">
                <a:latin typeface="Arial Narrow" panose="020B0606020202030204" pitchFamily="34" charset="0"/>
                <a:cs typeface="+mn-cs"/>
              </a:rPr>
              <a:t>);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Добыча и реализация полезных ископаемых                  </a:t>
            </a:r>
            <a:r>
              <a:rPr lang="ru-RU" sz="1200" i="1" dirty="0">
                <a:latin typeface="Arial Narrow" panose="020B0606020202030204" pitchFamily="34" charset="0"/>
                <a:cs typeface="+mn-cs"/>
              </a:rPr>
              <a:t>(ст. 337 НК РФ); </a:t>
            </a:r>
            <a:endParaRPr lang="ru-RU" sz="1200" dirty="0">
              <a:latin typeface="Arial Narrow" panose="020B0606020202030204" pitchFamily="34" charset="0"/>
              <a:cs typeface="+mn-cs"/>
            </a:endParaRP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Участники соглашений о разделе продукции;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Кредитные организации;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Страховые организации;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Инвестиционные фонды;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Негосударственные пенсионные фонды;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Профессиональные участники рынка ценных бумаг; </a:t>
            </a:r>
          </a:p>
          <a:p>
            <a:pPr marL="171450" indent="-17145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+mn-cs"/>
              </a:rPr>
              <a:t>Ломбарды.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12911894" y="2516024"/>
            <a:ext cx="431915" cy="461665"/>
            <a:chOff x="200025" y="5799115"/>
            <a:chExt cx="475107" cy="507831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rgbClr val="00A1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srgbClr val="00A1D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70234" y="5799115"/>
              <a:ext cx="296589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 err="1">
                  <a:solidFill>
                    <a:srgbClr val="00A1DE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400" i="1" dirty="0">
                <a:solidFill>
                  <a:srgbClr val="00A1DE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735412" y="1332544"/>
            <a:ext cx="7143404" cy="609908"/>
            <a:chOff x="355081" y="1887057"/>
            <a:chExt cx="7143404" cy="60990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54296" y="1887057"/>
              <a:ext cx="6744189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Соответствие требованиям ст.4 Федерального закона №209-ФЗ</a:t>
              </a:r>
            </a:p>
          </p:txBody>
        </p:sp>
        <p:sp>
          <p:nvSpPr>
            <p:cNvPr id="39" name="Teardrop 46"/>
            <p:cNvSpPr/>
            <p:nvPr/>
          </p:nvSpPr>
          <p:spPr>
            <a:xfrm>
              <a:off x="355081" y="1887057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1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1735412" y="2426290"/>
            <a:ext cx="7143404" cy="609908"/>
            <a:chOff x="355081" y="2864490"/>
            <a:chExt cx="7143404" cy="60990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54297" y="2864490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Любые виды предпринимательской деятельности</a:t>
              </a:r>
            </a:p>
          </p:txBody>
        </p:sp>
        <p:sp>
          <p:nvSpPr>
            <p:cNvPr id="42" name="Teardrop 46"/>
            <p:cNvSpPr/>
            <p:nvPr/>
          </p:nvSpPr>
          <p:spPr>
            <a:xfrm>
              <a:off x="355081" y="2872450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2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735412" y="3568260"/>
            <a:ext cx="7143404" cy="617868"/>
            <a:chOff x="355081" y="3892019"/>
            <a:chExt cx="7143404" cy="61786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54297" y="3899979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Регистрация бизнеса на территории Российской Федерации</a:t>
              </a:r>
            </a:p>
          </p:txBody>
        </p:sp>
        <p:sp>
          <p:nvSpPr>
            <p:cNvPr id="43" name="Teardrop 46"/>
            <p:cNvSpPr/>
            <p:nvPr/>
          </p:nvSpPr>
          <p:spPr>
            <a:xfrm>
              <a:off x="355081" y="3892019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1735413" y="4718190"/>
            <a:ext cx="7143403" cy="612786"/>
            <a:chOff x="355081" y="4932590"/>
            <a:chExt cx="7143403" cy="61278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54296" y="4935468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Отсутствие отрицательной кредитной истории по кредитам с гарантией Корпорации</a:t>
              </a:r>
            </a:p>
          </p:txBody>
        </p:sp>
        <p:sp>
          <p:nvSpPr>
            <p:cNvPr id="44" name="Teardrop 46"/>
            <p:cNvSpPr/>
            <p:nvPr/>
          </p:nvSpPr>
          <p:spPr>
            <a:xfrm>
              <a:off x="355081" y="4932590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4</a:t>
              </a: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735413" y="5863039"/>
            <a:ext cx="7143403" cy="611347"/>
            <a:chOff x="355081" y="5969518"/>
            <a:chExt cx="7143403" cy="61134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54296" y="5970957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Отсутствие просроченной задолженности по налогам, сборам и т.п.</a:t>
              </a:r>
            </a:p>
          </p:txBody>
        </p:sp>
        <p:sp>
          <p:nvSpPr>
            <p:cNvPr id="45" name="Teardrop 46"/>
            <p:cNvSpPr/>
            <p:nvPr/>
          </p:nvSpPr>
          <p:spPr>
            <a:xfrm>
              <a:off x="355081" y="5969518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5</a:t>
              </a: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735413" y="7006447"/>
            <a:ext cx="7143403" cy="609909"/>
            <a:chOff x="355081" y="7006446"/>
            <a:chExt cx="7143403" cy="60990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54296" y="7006447"/>
              <a:ext cx="6744188" cy="609908"/>
            </a:xfrm>
            <a:prstGeom prst="round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latin typeface="+mj-lt"/>
                  <a:cs typeface="+mn-cs"/>
                </a:rPr>
                <a:t>Не применяются процедуры несостоятельности (банкротства)</a:t>
              </a:r>
            </a:p>
          </p:txBody>
        </p:sp>
        <p:sp>
          <p:nvSpPr>
            <p:cNvPr id="46" name="Teardrop 46"/>
            <p:cNvSpPr/>
            <p:nvPr/>
          </p:nvSpPr>
          <p:spPr>
            <a:xfrm>
              <a:off x="355081" y="7006446"/>
              <a:ext cx="463092" cy="463092"/>
            </a:xfrm>
            <a:prstGeom prst="teardrop">
              <a:avLst/>
            </a:prstGeom>
            <a:solidFill>
              <a:srgbClr val="1F4E7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6</a:t>
              </a:r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>
            <a:off x="10730874" y="2005245"/>
            <a:ext cx="0" cy="366064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0730874" y="2458943"/>
            <a:ext cx="0" cy="366064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4" idx="3"/>
            <a:endCxn id="28" idx="1"/>
          </p:cNvCxnSpPr>
          <p:nvPr/>
        </p:nvCxnSpPr>
        <p:spPr>
          <a:xfrm>
            <a:off x="8878817" y="1637498"/>
            <a:ext cx="573461" cy="537048"/>
          </a:xfrm>
          <a:prstGeom prst="bentConnector3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</p:cxnSp>
      <p:sp>
        <p:nvSpPr>
          <p:cNvPr id="64" name="Прямоугольник 63"/>
          <p:cNvSpPr/>
          <p:nvPr/>
        </p:nvSpPr>
        <p:spPr>
          <a:xfrm>
            <a:off x="9452277" y="3436883"/>
            <a:ext cx="4132754" cy="4179472"/>
          </a:xfrm>
          <a:prstGeom prst="rect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  <p:txBody>
          <a:bodyPr rtlCol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</a:pPr>
            <a:endParaRPr lang="ru-RU" sz="1800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cxnSp>
        <p:nvCxnSpPr>
          <p:cNvPr id="65" name="Соединительная линия уступом 64"/>
          <p:cNvCxnSpPr>
            <a:stCxn id="5" idx="3"/>
            <a:endCxn id="64" idx="1"/>
          </p:cNvCxnSpPr>
          <p:nvPr/>
        </p:nvCxnSpPr>
        <p:spPr>
          <a:xfrm>
            <a:off x="8878817" y="2731245"/>
            <a:ext cx="573461" cy="2795375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</p:cxnSp>
      <p:grpSp>
        <p:nvGrpSpPr>
          <p:cNvPr id="68" name="Группа 67"/>
          <p:cNvGrpSpPr/>
          <p:nvPr/>
        </p:nvGrpSpPr>
        <p:grpSpPr>
          <a:xfrm>
            <a:off x="12911894" y="7153091"/>
            <a:ext cx="431915" cy="461665"/>
            <a:chOff x="200025" y="5799115"/>
            <a:chExt cx="475107" cy="507831"/>
          </a:xfrm>
        </p:grpSpPr>
        <p:sp>
          <p:nvSpPr>
            <p:cNvPr id="69" name="Равнобедренный треугольник 68"/>
            <p:cNvSpPr/>
            <p:nvPr/>
          </p:nvSpPr>
          <p:spPr>
            <a:xfrm>
              <a:off x="200025" y="5810250"/>
              <a:ext cx="475107" cy="40957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rgbClr val="00A1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srgbClr val="00A1DE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70234" y="5799115"/>
              <a:ext cx="296589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i="1" dirty="0" err="1">
                  <a:solidFill>
                    <a:srgbClr val="00A1DE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400" i="1" dirty="0">
                <a:solidFill>
                  <a:srgbClr val="00A1DE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9645129" y="3563024"/>
            <a:ext cx="3525293" cy="549684"/>
          </a:xfrm>
          <a:prstGeom prst="rect">
            <a:avLst/>
          </a:prstGeom>
          <a:solidFill>
            <a:srgbClr val="FCD7B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kern="0" dirty="0">
                <a:latin typeface="Arial Narrow" panose="020B0606020202030204" pitchFamily="34" charset="0"/>
                <a:cs typeface="+mn-cs"/>
              </a:rPr>
              <a:t>Поддержка НЕ оказывается</a:t>
            </a:r>
            <a:endParaRPr lang="ru-RU" sz="1800" kern="0" dirty="0">
              <a:latin typeface="Calibri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483286" y="8003569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45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Рисунок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50" y="5624438"/>
            <a:ext cx="1371059" cy="623708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99" y="5122717"/>
            <a:ext cx="1371059" cy="62370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1" y="64395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6111" y="297543"/>
            <a:ext cx="8545609" cy="698685"/>
          </a:xfrm>
        </p:spPr>
        <p:txBody>
          <a:bodyPr/>
          <a:lstStyle/>
          <a:p>
            <a:r>
              <a:rPr lang="ru-RU" dirty="0"/>
              <a:t>Что такое независимая гарантия Корпорации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41710" y="1339835"/>
            <a:ext cx="9742498" cy="102770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lvl="0" algn="just"/>
            <a:r>
              <a:rPr lang="ru-RU" sz="1600" dirty="0"/>
              <a:t>Оформленная в соответствии с требованиями действующего законодательства Российской Федерации независимая гарантия, в соответствии с которой Корпорация обязывается перед Банком/Организацией-партнером отвечать за исполнение субъектом МСП (Принципалом) его обязательств по кредитному договору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43870" y="1339836"/>
            <a:ext cx="2080722" cy="1027705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/>
              <a:t>Независимая гарантия Корпорации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743870" y="2093974"/>
            <a:ext cx="11891164" cy="751508"/>
            <a:chOff x="363539" y="1128774"/>
            <a:chExt cx="5819547" cy="751508"/>
          </a:xfrm>
        </p:grpSpPr>
        <p:sp>
          <p:nvSpPr>
            <p:cNvPr id="14" name="Текст 2"/>
            <p:cNvSpPr txBox="1">
              <a:spLocks/>
            </p:cNvSpPr>
            <p:nvPr/>
          </p:nvSpPr>
          <p:spPr>
            <a:xfrm>
              <a:off x="363539" y="1128774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ru-RU" b="1" kern="0" dirty="0"/>
                <a:t>Схема взаимодействия</a:t>
              </a: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63539" y="1880282"/>
              <a:ext cx="58195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Скругленный прямоугольник 38"/>
          <p:cNvSpPr/>
          <p:nvPr/>
        </p:nvSpPr>
        <p:spPr>
          <a:xfrm>
            <a:off x="3738953" y="5136064"/>
            <a:ext cx="2644303" cy="584988"/>
          </a:xfrm>
          <a:prstGeom prst="roundRect">
            <a:avLst>
              <a:gd name="adj" fmla="val 6507"/>
            </a:avLst>
          </a:prstGeom>
          <a:noFill/>
          <a:ln w="1905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03388" algn="ctr">
              <a:tabLst>
                <a:tab pos="1524000" algn="l"/>
              </a:tabLst>
            </a:pPr>
            <a:r>
              <a:rPr lang="ru-RU" sz="1100" b="1" dirty="0">
                <a:solidFill>
                  <a:schemeClr val="tx1"/>
                </a:solidFill>
              </a:rPr>
              <a:t>Гарант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743871" y="3550002"/>
            <a:ext cx="5721950" cy="4453567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74627" y="6374251"/>
            <a:ext cx="5216845" cy="1027706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Независимая гарантия в размере: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 50% суммы обязательств по кредиту (основной долг)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До 70% от суммы гарантии исполнения контракта, суммы кредита на исполнение контракта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024668" y="4129693"/>
            <a:ext cx="1158586" cy="762098"/>
            <a:chOff x="2097996" y="4977591"/>
            <a:chExt cx="2226204" cy="922139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2155712" y="5262161"/>
              <a:ext cx="1988198" cy="327551"/>
              <a:chOff x="1997902" y="5521643"/>
              <a:chExt cx="2405720" cy="327551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 flipH="1">
                <a:off x="2283652" y="5521643"/>
                <a:ext cx="2119970" cy="0"/>
              </a:xfrm>
              <a:prstGeom prst="straightConnector1">
                <a:avLst/>
              </a:prstGeom>
              <a:ln w="76200">
                <a:solidFill>
                  <a:srgbClr val="1F4E79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 стрелкой 44"/>
              <p:cNvCxnSpPr/>
              <p:nvPr/>
            </p:nvCxnSpPr>
            <p:spPr>
              <a:xfrm>
                <a:off x="1997902" y="5849194"/>
                <a:ext cx="2119970" cy="0"/>
              </a:xfrm>
              <a:prstGeom prst="straightConnector1">
                <a:avLst/>
              </a:prstGeom>
              <a:ln w="76200">
                <a:solidFill>
                  <a:srgbClr val="00A1DE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Прямоугольник 51"/>
            <p:cNvSpPr/>
            <p:nvPr/>
          </p:nvSpPr>
          <p:spPr>
            <a:xfrm>
              <a:off x="2611312" y="4977591"/>
              <a:ext cx="1712888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just"/>
              <a:r>
                <a:rPr lang="ru-RU" sz="1200" dirty="0">
                  <a:solidFill>
                    <a:srgbClr val="1F4E79"/>
                  </a:solidFill>
                </a:rPr>
                <a:t>Залог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097996" y="5671583"/>
              <a:ext cx="1590314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r"/>
              <a:r>
                <a:rPr lang="ru-RU" sz="1200" dirty="0">
                  <a:solidFill>
                    <a:srgbClr val="00A1DE"/>
                  </a:solidFill>
                </a:rPr>
                <a:t>Кредит</a:t>
              </a:r>
            </a:p>
          </p:txBody>
        </p:sp>
      </p:grpSp>
      <p:cxnSp>
        <p:nvCxnSpPr>
          <p:cNvPr id="54" name="Elbow Connector 187"/>
          <p:cNvCxnSpPr>
            <a:endCxn id="58" idx="2"/>
          </p:cNvCxnSpPr>
          <p:nvPr/>
        </p:nvCxnSpPr>
        <p:spPr>
          <a:xfrm rot="10800000">
            <a:off x="2639779" y="5030906"/>
            <a:ext cx="1021299" cy="471836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238"/>
          <p:cNvSpPr/>
          <p:nvPr/>
        </p:nvSpPr>
        <p:spPr>
          <a:xfrm flipH="1">
            <a:off x="2591123" y="4967994"/>
            <a:ext cx="97308" cy="62913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endParaRPr lang="ru-RU" sz="900" b="1" kern="0" dirty="0">
              <a:solidFill>
                <a:schemeClr val="tx2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452319" y="5566622"/>
            <a:ext cx="1076999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400" dirty="0">
                <a:solidFill>
                  <a:srgbClr val="C00000"/>
                </a:solidFill>
              </a:rPr>
              <a:t>Гарантия</a:t>
            </a:r>
          </a:p>
        </p:txBody>
      </p:sp>
      <p:sp>
        <p:nvSpPr>
          <p:cNvPr id="64" name="Oval 287"/>
          <p:cNvSpPr/>
          <p:nvPr/>
        </p:nvSpPr>
        <p:spPr>
          <a:xfrm>
            <a:off x="2393893" y="5568331"/>
            <a:ext cx="245885" cy="245885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Arial"/>
                <a:cs typeface="+mn-cs"/>
              </a:rPr>
              <a:t>Г</a:t>
            </a:r>
            <a:endParaRPr lang="en-US" sz="12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65" name="Oval 287"/>
          <p:cNvSpPr/>
          <p:nvPr/>
        </p:nvSpPr>
        <p:spPr>
          <a:xfrm>
            <a:off x="1850080" y="6560428"/>
            <a:ext cx="203211" cy="203211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  <a:cs typeface="+mn-cs"/>
              </a:rPr>
              <a:t>Г</a:t>
            </a:r>
            <a:endParaRPr lang="en-US" sz="10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844891" y="6404611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5120193" y="4092292"/>
            <a:ext cx="2171279" cy="727937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/>
              <a:t>Субъект МСП</a:t>
            </a:r>
          </a:p>
          <a:p>
            <a:pPr marL="630238"/>
            <a:r>
              <a:rPr lang="ru-RU" sz="1000" dirty="0"/>
              <a:t>(заемщик, принципал </a:t>
            </a:r>
            <a:endParaRPr lang="en-US" sz="1000" dirty="0"/>
          </a:p>
          <a:p>
            <a:pPr marL="630238"/>
            <a:r>
              <a:rPr lang="ru-RU" sz="1000" dirty="0"/>
              <a:t>по гарантии Корпорации)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924524" y="3699645"/>
            <a:ext cx="2500662" cy="727937"/>
          </a:xfrm>
          <a:prstGeom prst="roundRect">
            <a:avLst>
              <a:gd name="adj" fmla="val 6507"/>
            </a:avLst>
          </a:prstGeom>
          <a:solidFill>
            <a:srgbClr val="FCD7B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>
                <a:solidFill>
                  <a:schemeClr val="tx1"/>
                </a:solidFill>
              </a:rPr>
              <a:t>Региональная гарантийная организация</a:t>
            </a:r>
          </a:p>
          <a:p>
            <a:pPr marL="630238"/>
            <a:r>
              <a:rPr lang="ru-RU" sz="1000" dirty="0">
                <a:solidFill>
                  <a:schemeClr val="tx1"/>
                </a:solidFill>
              </a:rPr>
              <a:t>(поручитель)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743869" y="2906894"/>
            <a:ext cx="5721952" cy="566416"/>
          </a:xfrm>
          <a:prstGeom prst="roundRect">
            <a:avLst>
              <a:gd name="adj" fmla="val 166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/>
              <a:t>Без участия Региональной гарантийной организации – 50% от суммы кредита (кроме гарантии для исполнения контрактов) 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7862256" y="2903456"/>
            <a:ext cx="5721952" cy="581636"/>
          </a:xfrm>
          <a:prstGeom prst="roundRect">
            <a:avLst>
              <a:gd name="adj" fmla="val 1662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/>
              <a:t>С участием Региональной гарантийной организации – </a:t>
            </a:r>
          </a:p>
          <a:p>
            <a:pPr algn="ctr"/>
            <a:r>
              <a:rPr lang="ru-RU" sz="1400" b="1" dirty="0"/>
              <a:t>до 75% от суммы кредита</a:t>
            </a: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9895048" y="5647797"/>
            <a:ext cx="2644303" cy="584988"/>
          </a:xfrm>
          <a:prstGeom prst="roundRect">
            <a:avLst>
              <a:gd name="adj" fmla="val 6507"/>
            </a:avLst>
          </a:prstGeom>
          <a:noFill/>
          <a:ln w="1905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703388" algn="ctr">
              <a:tabLst>
                <a:tab pos="1524000" algn="l"/>
              </a:tabLst>
            </a:pPr>
            <a:r>
              <a:rPr lang="ru-RU" sz="1100" b="1" dirty="0">
                <a:solidFill>
                  <a:schemeClr val="tx1"/>
                </a:solidFill>
              </a:rPr>
              <a:t>Гарант</a:t>
            </a: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7862258" y="3550002"/>
            <a:ext cx="5721950" cy="4453567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8216688" y="7561375"/>
            <a:ext cx="5537916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 до 75% от суммы кредита - при регистрации субъекта МСП в регионах Дальневосточного федерального округа или на территории моногородов, а также если субъект МСП – заемщик является сельхозкооперативом, либо экспортером или производителем сельхозпродукции и продовольствия для экспорта.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29" name="Группа 128"/>
          <p:cNvGrpSpPr/>
          <p:nvPr/>
        </p:nvGrpSpPr>
        <p:grpSpPr>
          <a:xfrm>
            <a:off x="10180763" y="4641426"/>
            <a:ext cx="1158586" cy="762098"/>
            <a:chOff x="2097996" y="4977591"/>
            <a:chExt cx="2226204" cy="922139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2155712" y="5262161"/>
              <a:ext cx="1988198" cy="327551"/>
              <a:chOff x="1997902" y="5521643"/>
              <a:chExt cx="2405720" cy="327551"/>
            </a:xfrm>
          </p:grpSpPr>
          <p:cxnSp>
            <p:nvCxnSpPr>
              <p:cNvPr id="133" name="Прямая со стрелкой 132"/>
              <p:cNvCxnSpPr/>
              <p:nvPr/>
            </p:nvCxnSpPr>
            <p:spPr>
              <a:xfrm flipH="1">
                <a:off x="2283652" y="5521643"/>
                <a:ext cx="2119970" cy="0"/>
              </a:xfrm>
              <a:prstGeom prst="straightConnector1">
                <a:avLst/>
              </a:prstGeom>
              <a:ln w="76200">
                <a:solidFill>
                  <a:srgbClr val="1F4E79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 стрелкой 133"/>
              <p:cNvCxnSpPr/>
              <p:nvPr/>
            </p:nvCxnSpPr>
            <p:spPr>
              <a:xfrm>
                <a:off x="1997902" y="5849194"/>
                <a:ext cx="2119970" cy="0"/>
              </a:xfrm>
              <a:prstGeom prst="straightConnector1">
                <a:avLst/>
              </a:prstGeom>
              <a:ln w="76200">
                <a:solidFill>
                  <a:srgbClr val="00A1DE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Прямоугольник 130"/>
            <p:cNvSpPr/>
            <p:nvPr/>
          </p:nvSpPr>
          <p:spPr>
            <a:xfrm>
              <a:off x="2611312" y="4977591"/>
              <a:ext cx="1712888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just"/>
              <a:r>
                <a:rPr lang="ru-RU" sz="1200" dirty="0">
                  <a:solidFill>
                    <a:srgbClr val="1F4E79"/>
                  </a:solidFill>
                </a:rPr>
                <a:t>Залог</a:t>
              </a: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097996" y="5671583"/>
              <a:ext cx="1590314" cy="228147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 algn="r"/>
              <a:r>
                <a:rPr lang="ru-RU" sz="1200" dirty="0">
                  <a:solidFill>
                    <a:srgbClr val="00A1DE"/>
                  </a:solidFill>
                </a:rPr>
                <a:t>Кредит</a:t>
              </a:r>
            </a:p>
          </p:txBody>
        </p:sp>
      </p:grpSp>
      <p:cxnSp>
        <p:nvCxnSpPr>
          <p:cNvPr id="135" name="Elbow Connector 187"/>
          <p:cNvCxnSpPr>
            <a:stCxn id="126" idx="1"/>
          </p:cNvCxnSpPr>
          <p:nvPr/>
        </p:nvCxnSpPr>
        <p:spPr>
          <a:xfrm rot="10800000">
            <a:off x="9086625" y="5331961"/>
            <a:ext cx="808422" cy="608330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8756627" y="5977457"/>
            <a:ext cx="1076999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200" dirty="0">
                <a:solidFill>
                  <a:srgbClr val="C00000"/>
                </a:solidFill>
              </a:rPr>
              <a:t>Гарантия</a:t>
            </a:r>
          </a:p>
        </p:txBody>
      </p:sp>
      <p:sp>
        <p:nvSpPr>
          <p:cNvPr id="138" name="Oval 287"/>
          <p:cNvSpPr/>
          <p:nvPr/>
        </p:nvSpPr>
        <p:spPr>
          <a:xfrm>
            <a:off x="8813082" y="5979166"/>
            <a:ext cx="245885" cy="245885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Arial"/>
                <a:cs typeface="+mn-cs"/>
              </a:rPr>
              <a:t>Г</a:t>
            </a:r>
            <a:endParaRPr lang="en-US" sz="12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>
            <a:off x="8000986" y="6404611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Скругленный прямоугольник 140"/>
          <p:cNvSpPr/>
          <p:nvPr/>
        </p:nvSpPr>
        <p:spPr>
          <a:xfrm>
            <a:off x="11276288" y="4604025"/>
            <a:ext cx="2171279" cy="727937"/>
          </a:xfrm>
          <a:prstGeom prst="roundRect">
            <a:avLst>
              <a:gd name="adj" fmla="val 6507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630238"/>
            <a:r>
              <a:rPr lang="ru-RU" sz="1100" b="1" dirty="0"/>
              <a:t>Субъект МСП</a:t>
            </a:r>
          </a:p>
          <a:p>
            <a:pPr marL="630238"/>
            <a:r>
              <a:rPr lang="ru-RU" sz="1000" dirty="0"/>
              <a:t>(заемщик, принципал </a:t>
            </a:r>
            <a:endParaRPr lang="en-US" sz="1000" dirty="0"/>
          </a:p>
          <a:p>
            <a:pPr marL="630238"/>
            <a:r>
              <a:rPr lang="ru-RU" sz="1000" dirty="0"/>
              <a:t>по гарантии Корпорации)</a:t>
            </a:r>
          </a:p>
        </p:txBody>
      </p:sp>
      <p:cxnSp>
        <p:nvCxnSpPr>
          <p:cNvPr id="143" name="Elbow Connector 187"/>
          <p:cNvCxnSpPr>
            <a:stCxn id="42" idx="1"/>
          </p:cNvCxnSpPr>
          <p:nvPr/>
        </p:nvCxnSpPr>
        <p:spPr>
          <a:xfrm rot="10800000" flipV="1">
            <a:off x="9086627" y="4063613"/>
            <a:ext cx="1837899" cy="540411"/>
          </a:xfrm>
          <a:prstGeom prst="bentConnector2">
            <a:avLst/>
          </a:prstGeom>
          <a:ln w="76200">
            <a:solidFill>
              <a:srgbClr val="FCD7B9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8631700" y="3767547"/>
            <a:ext cx="1691283" cy="228147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 algn="r"/>
            <a:r>
              <a:rPr lang="ru-RU" sz="1200" dirty="0">
                <a:solidFill>
                  <a:srgbClr val="F5750B"/>
                </a:solidFill>
              </a:rPr>
              <a:t>Поручительство</a:t>
            </a:r>
          </a:p>
        </p:txBody>
      </p:sp>
      <p:sp>
        <p:nvSpPr>
          <p:cNvPr id="145" name="Oval 287"/>
          <p:cNvSpPr/>
          <p:nvPr/>
        </p:nvSpPr>
        <p:spPr>
          <a:xfrm>
            <a:off x="8813082" y="3769256"/>
            <a:ext cx="245885" cy="245885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Arial"/>
                <a:cs typeface="+mn-cs"/>
              </a:rPr>
              <a:t>П</a:t>
            </a:r>
            <a:endParaRPr lang="en-US" sz="12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8216689" y="6872179"/>
            <a:ext cx="5216845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Поручительство РГО за исполнение субъектом МСП обязательств в рамках собственного лимита РГО</a:t>
            </a:r>
          </a:p>
        </p:txBody>
      </p:sp>
      <p:sp>
        <p:nvSpPr>
          <p:cNvPr id="148" name="Oval 287"/>
          <p:cNvSpPr/>
          <p:nvPr/>
        </p:nvSpPr>
        <p:spPr>
          <a:xfrm>
            <a:off x="8000987" y="6885802"/>
            <a:ext cx="203211" cy="203211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  <a:cs typeface="+mn-cs"/>
              </a:rPr>
              <a:t>П</a:t>
            </a:r>
            <a:endParaRPr lang="en-US" sz="10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8128180" y="6464447"/>
            <a:ext cx="3935245" cy="311252"/>
            <a:chOff x="6747848" y="6797281"/>
            <a:chExt cx="3935245" cy="311252"/>
          </a:xfrm>
        </p:grpSpPr>
        <p:sp>
          <p:nvSpPr>
            <p:cNvPr id="139" name="Oval 287"/>
            <p:cNvSpPr/>
            <p:nvPr/>
          </p:nvSpPr>
          <p:spPr>
            <a:xfrm>
              <a:off x="7376322" y="6829965"/>
              <a:ext cx="245885" cy="245885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FFFFFF"/>
                  </a:solidFill>
                  <a:latin typeface="Arial"/>
                  <a:cs typeface="+mn-cs"/>
                </a:rPr>
                <a:t>Г</a:t>
              </a:r>
              <a:endParaRPr lang="en-US" sz="1200" b="1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49" name="Oval 287"/>
            <p:cNvSpPr/>
            <p:nvPr/>
          </p:nvSpPr>
          <p:spPr>
            <a:xfrm>
              <a:off x="6747848" y="6829965"/>
              <a:ext cx="245885" cy="245885"/>
            </a:xfrm>
            <a:prstGeom prst="ellipse">
              <a:avLst/>
            </a:prstGeom>
            <a:solidFill>
              <a:srgbClr val="F5750B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FFFFFF"/>
                  </a:solidFill>
                  <a:latin typeface="Arial"/>
                  <a:cs typeface="+mn-cs"/>
                </a:rPr>
                <a:t>П</a:t>
              </a:r>
              <a:endParaRPr lang="en-US" sz="1200" b="1" kern="0" dirty="0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936445" y="6797281"/>
              <a:ext cx="2746648" cy="311252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noAutofit/>
            </a:bodyPr>
            <a:lstStyle/>
            <a:p>
              <a:pPr lvl="0"/>
              <a:r>
                <a:rPr lang="ru-RU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50-70%* суммы кредита</a:t>
              </a:r>
            </a:p>
          </p:txBody>
        </p:sp>
        <p:sp>
          <p:nvSpPr>
            <p:cNvPr id="151" name="Oval 287"/>
            <p:cNvSpPr/>
            <p:nvPr/>
          </p:nvSpPr>
          <p:spPr>
            <a:xfrm>
              <a:off x="7690559" y="6829965"/>
              <a:ext cx="245885" cy="24588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kern="0" dirty="0">
                  <a:latin typeface="Arial"/>
                  <a:cs typeface="+mn-cs"/>
                </a:rPr>
                <a:t>=</a:t>
              </a:r>
              <a:endParaRPr lang="en-US" sz="1800" b="1" kern="0" dirty="0">
                <a:latin typeface="Arial"/>
                <a:cs typeface="+mn-cs"/>
              </a:endParaRPr>
            </a:p>
          </p:txBody>
        </p:sp>
        <p:sp>
          <p:nvSpPr>
            <p:cNvPr id="152" name="Oval 287"/>
            <p:cNvSpPr/>
            <p:nvPr/>
          </p:nvSpPr>
          <p:spPr>
            <a:xfrm>
              <a:off x="7062085" y="6829965"/>
              <a:ext cx="245885" cy="24588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kern="0" dirty="0">
                  <a:latin typeface="Arial"/>
                  <a:cs typeface="+mn-cs"/>
                </a:rPr>
                <a:t>+</a:t>
              </a:r>
              <a:endParaRPr lang="en-US" sz="1800" b="1" kern="0" dirty="0">
                <a:latin typeface="Arial"/>
                <a:cs typeface="+mn-cs"/>
              </a:endParaRPr>
            </a:p>
          </p:txBody>
        </p:sp>
      </p:grpSp>
      <p:sp>
        <p:nvSpPr>
          <p:cNvPr id="155" name="Oval 287"/>
          <p:cNvSpPr/>
          <p:nvPr/>
        </p:nvSpPr>
        <p:spPr>
          <a:xfrm>
            <a:off x="8000987" y="7236420"/>
            <a:ext cx="203211" cy="203211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kern="0" dirty="0">
                <a:solidFill>
                  <a:srgbClr val="FFFFFF"/>
                </a:solidFill>
                <a:latin typeface="Arial"/>
                <a:cs typeface="+mn-cs"/>
              </a:rPr>
              <a:t>Г</a:t>
            </a:r>
            <a:endParaRPr lang="en-US" sz="10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cxnSp>
        <p:nvCxnSpPr>
          <p:cNvPr id="156" name="Прямая соединительная линия 155"/>
          <p:cNvCxnSpPr/>
          <p:nvPr/>
        </p:nvCxnSpPr>
        <p:spPr>
          <a:xfrm>
            <a:off x="8000986" y="6835535"/>
            <a:ext cx="54465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reeform 25"/>
          <p:cNvSpPr>
            <a:spLocks noChangeAspect="1" noEditPoints="1"/>
          </p:cNvSpPr>
          <p:nvPr/>
        </p:nvSpPr>
        <p:spPr bwMode="auto">
          <a:xfrm>
            <a:off x="5235020" y="4267243"/>
            <a:ext cx="447758" cy="393691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051" dirty="0">
              <a:solidFill>
                <a:srgbClr val="000000"/>
              </a:solidFill>
            </a:endParaRPr>
          </a:p>
        </p:txBody>
      </p:sp>
      <p:sp>
        <p:nvSpPr>
          <p:cNvPr id="159" name="Freeform 25"/>
          <p:cNvSpPr>
            <a:spLocks noChangeAspect="1" noEditPoints="1"/>
          </p:cNvSpPr>
          <p:nvPr/>
        </p:nvSpPr>
        <p:spPr bwMode="auto">
          <a:xfrm>
            <a:off x="11392725" y="4771147"/>
            <a:ext cx="447758" cy="393691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051" dirty="0">
              <a:solidFill>
                <a:srgbClr val="000000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1061653" y="4183949"/>
            <a:ext cx="372219" cy="17459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latin typeface="Arial Narrow" panose="020B0606020202030204" pitchFamily="34" charset="0"/>
                <a:cs typeface="Times New Roman" pitchFamily="18" charset="0"/>
              </a:rPr>
              <a:t>РГО</a:t>
            </a:r>
            <a:endParaRPr lang="ru-RU" sz="12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713105" y="3991998"/>
            <a:ext cx="2303065" cy="904187"/>
            <a:chOff x="332773" y="3991997"/>
            <a:chExt cx="2303065" cy="90418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64559" y="4092291"/>
              <a:ext cx="2171279" cy="727937"/>
            </a:xfrm>
            <a:prstGeom prst="roundRect">
              <a:avLst>
                <a:gd name="adj" fmla="val 6507"/>
              </a:avLst>
            </a:prstGeom>
            <a:solidFill>
              <a:srgbClr val="E7F5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630238"/>
              <a:r>
                <a:rPr lang="ru-RU" sz="1100" b="1" dirty="0">
                  <a:solidFill>
                    <a:schemeClr val="tx1"/>
                  </a:solidFill>
                </a:rPr>
                <a:t>Банк-партнер/ Организация-партнер</a:t>
              </a:r>
            </a:p>
            <a:p>
              <a:pPr marL="630238"/>
              <a:r>
                <a:rPr lang="ru-RU" sz="1000" dirty="0">
                  <a:solidFill>
                    <a:schemeClr val="tx1"/>
                  </a:solidFill>
                </a:rPr>
                <a:t>(бенефициар по гарантии Корпорации)</a:t>
              </a:r>
            </a:p>
          </p:txBody>
        </p:sp>
        <p:grpSp>
          <p:nvGrpSpPr>
            <p:cNvPr id="70" name="Группа 69"/>
            <p:cNvGrpSpPr/>
            <p:nvPr/>
          </p:nvGrpSpPr>
          <p:grpSpPr>
            <a:xfrm>
              <a:off x="332773" y="3991997"/>
              <a:ext cx="904187" cy="904187"/>
              <a:chOff x="-1167900" y="2055274"/>
              <a:chExt cx="2233307" cy="2233307"/>
            </a:xfrm>
          </p:grpSpPr>
          <p:pic>
            <p:nvPicPr>
              <p:cNvPr id="71" name="Рисунок 7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67900" y="2055274"/>
                <a:ext cx="2233307" cy="2233307"/>
              </a:xfrm>
              <a:prstGeom prst="rect">
                <a:avLst/>
              </a:prstGeom>
            </p:spPr>
          </p:pic>
          <p:sp>
            <p:nvSpPr>
              <p:cNvPr id="72" name="Овал 71"/>
              <p:cNvSpPr/>
              <p:nvPr/>
            </p:nvSpPr>
            <p:spPr>
              <a:xfrm>
                <a:off x="-388997" y="2868348"/>
                <a:ext cx="650389" cy="6503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800" dirty="0"/>
                  <a:t>₽</a:t>
                </a:r>
              </a:p>
            </p:txBody>
          </p:sp>
        </p:grpSp>
      </p:grpSp>
      <p:grpSp>
        <p:nvGrpSpPr>
          <p:cNvPr id="73" name="Группа 72"/>
          <p:cNvGrpSpPr/>
          <p:nvPr/>
        </p:nvGrpSpPr>
        <p:grpSpPr>
          <a:xfrm>
            <a:off x="7871902" y="4515626"/>
            <a:ext cx="2303065" cy="904187"/>
            <a:chOff x="332773" y="3991997"/>
            <a:chExt cx="2303065" cy="904187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464559" y="4092291"/>
              <a:ext cx="2171279" cy="727937"/>
            </a:xfrm>
            <a:prstGeom prst="roundRect">
              <a:avLst>
                <a:gd name="adj" fmla="val 6507"/>
              </a:avLst>
            </a:prstGeom>
            <a:solidFill>
              <a:srgbClr val="E7F5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630238"/>
              <a:r>
                <a:rPr lang="ru-RU" sz="1100" b="1" dirty="0">
                  <a:solidFill>
                    <a:schemeClr val="tx1"/>
                  </a:solidFill>
                </a:rPr>
                <a:t>Банк-партнер/ Организация-партнер</a:t>
              </a:r>
            </a:p>
            <a:p>
              <a:pPr marL="630238"/>
              <a:r>
                <a:rPr lang="ru-RU" sz="1000" dirty="0">
                  <a:solidFill>
                    <a:schemeClr val="tx1"/>
                  </a:solidFill>
                </a:rPr>
                <a:t>(бенефициар по гарантии Корпорации)</a:t>
              </a:r>
            </a:p>
          </p:txBody>
        </p:sp>
        <p:grpSp>
          <p:nvGrpSpPr>
            <p:cNvPr id="75" name="Группа 74"/>
            <p:cNvGrpSpPr/>
            <p:nvPr/>
          </p:nvGrpSpPr>
          <p:grpSpPr>
            <a:xfrm>
              <a:off x="332773" y="3991997"/>
              <a:ext cx="904187" cy="904187"/>
              <a:chOff x="-1167900" y="2055274"/>
              <a:chExt cx="2233307" cy="2233307"/>
            </a:xfrm>
          </p:grpSpPr>
          <p:pic>
            <p:nvPicPr>
              <p:cNvPr id="76" name="Рисунок 7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67900" y="2055274"/>
                <a:ext cx="2233307" cy="2233307"/>
              </a:xfrm>
              <a:prstGeom prst="rect">
                <a:avLst/>
              </a:prstGeom>
            </p:spPr>
          </p:pic>
          <p:sp>
            <p:nvSpPr>
              <p:cNvPr id="77" name="Овал 76"/>
              <p:cNvSpPr/>
              <p:nvPr/>
            </p:nvSpPr>
            <p:spPr>
              <a:xfrm>
                <a:off x="-388997" y="2868348"/>
                <a:ext cx="650389" cy="65038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800" dirty="0"/>
                  <a:t>₽</a:t>
                </a:r>
              </a:p>
            </p:txBody>
          </p:sp>
        </p:grpSp>
      </p:grpSp>
      <p:pic>
        <p:nvPicPr>
          <p:cNvPr id="81" name="Рисунок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63" y="3757347"/>
            <a:ext cx="433001" cy="414237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8216688" y="7138686"/>
            <a:ext cx="5721950" cy="311252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lvl="0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Независимая гарантия Корпорации на часть непокрытой поручительством РГО суммы кредита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483286" y="8003569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76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06" y="69717"/>
            <a:ext cx="2717800" cy="1236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3583" y="338820"/>
            <a:ext cx="8586593" cy="698685"/>
          </a:xfrm>
        </p:spPr>
        <p:txBody>
          <a:bodyPr/>
          <a:lstStyle/>
          <a:p>
            <a:r>
              <a:rPr lang="ru-RU" dirty="0"/>
              <a:t>Целевое использование </a:t>
            </a:r>
            <a:r>
              <a:rPr lang="ru-RU" dirty="0" smtClean="0"/>
              <a:t>финансирования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независимой гарантией </a:t>
            </a:r>
            <a:r>
              <a:rPr lang="ru-RU" dirty="0" smtClean="0"/>
              <a:t>Корпорации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0"/>
          </p:nvPr>
        </p:nvSpPr>
        <p:spPr>
          <a:xfrm>
            <a:off x="1722263" y="847908"/>
            <a:ext cx="11884197" cy="725733"/>
          </a:xfrm>
        </p:spPr>
        <p:txBody>
          <a:bodyPr anchor="b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Продукты</a:t>
            </a:r>
            <a:endParaRPr lang="ru-RU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43870" y="1656565"/>
            <a:ext cx="7992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3497999" y="10973081"/>
            <a:ext cx="5112568" cy="820786"/>
          </a:xfrm>
          <a:prstGeom prst="rect">
            <a:avLst/>
          </a:prstGeom>
          <a:noFill/>
        </p:spPr>
      </p:sp>
      <p:sp>
        <p:nvSpPr>
          <p:cNvPr id="75" name="Текст 2"/>
          <p:cNvSpPr txBox="1">
            <a:spLocks/>
          </p:cNvSpPr>
          <p:nvPr/>
        </p:nvSpPr>
        <p:spPr>
          <a:xfrm>
            <a:off x="10139114" y="838386"/>
            <a:ext cx="3896694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Условия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10132146" y="1656565"/>
            <a:ext cx="3502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1704083" y="1789021"/>
            <a:ext cx="12076093" cy="6360160"/>
            <a:chOff x="323751" y="2021245"/>
            <a:chExt cx="12076093" cy="6360160"/>
          </a:xfrm>
        </p:grpSpPr>
        <p:sp>
          <p:nvSpPr>
            <p:cNvPr id="124" name="Скругленный прямоугольник 123"/>
            <p:cNvSpPr/>
            <p:nvPr/>
          </p:nvSpPr>
          <p:spPr>
            <a:xfrm>
              <a:off x="8704807" y="2071304"/>
              <a:ext cx="3613720" cy="6310101"/>
            </a:xfrm>
            <a:prstGeom prst="roundRect">
              <a:avLst>
                <a:gd name="adj" fmla="val 2995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22085" y="2456637"/>
              <a:ext cx="4687613" cy="668303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инвестиций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обеспечения кредитов для неторгового сектора с целью пополнения оборотных средств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лизинга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>
                  <a:latin typeface="+mj-lt"/>
                  <a:cs typeface="+mn-cs"/>
                </a:rPr>
                <a:t>Согарантия</a:t>
              </a:r>
              <a:endParaRPr lang="ru-RU" sz="1200" dirty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Синдицированная гарантия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63537" y="2021245"/>
              <a:ext cx="3297603" cy="168772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>
                  <a:latin typeface="+mj-lt"/>
                </a:rPr>
                <a:t>Основные</a:t>
              </a:r>
              <a:r>
                <a:rPr lang="ru-RU" sz="1200" kern="0" dirty="0">
                  <a:latin typeface="+mj-lt"/>
                </a:rPr>
                <a:t> продукты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latin typeface="+mj-lt"/>
                </a:rPr>
                <a:t>(для субъектов МСП)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722086" y="3867134"/>
              <a:ext cx="4687613" cy="808646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обеспечения гарантии исполнения контракта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обеспечения кредитов на исполнение контрактов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63538" y="3839729"/>
              <a:ext cx="3297602" cy="86633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latin typeface="+mj-lt"/>
                </a:rPr>
                <a:t>Продукты для участников </a:t>
              </a:r>
              <a:r>
                <a:rPr lang="ru-RU" sz="1200" b="1" kern="0" dirty="0">
                  <a:latin typeface="+mj-lt"/>
                </a:rPr>
                <a:t>государственных </a:t>
              </a:r>
              <a:r>
                <a:rPr lang="ru-RU" sz="1200" kern="0" dirty="0">
                  <a:latin typeface="+mj-lt"/>
                </a:rPr>
                <a:t>и</a:t>
              </a:r>
              <a:r>
                <a:rPr lang="ru-RU" sz="1200" b="1" kern="0" dirty="0">
                  <a:latin typeface="+mj-lt"/>
                </a:rPr>
                <a:t> муниципальных закупок </a:t>
              </a:r>
              <a:r>
                <a:rPr lang="ru-RU" sz="1200" kern="0" dirty="0">
                  <a:latin typeface="+mj-lt"/>
                </a:rPr>
                <a:t>(44-ФЗ и 223-ФЗ)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08784" y="5009356"/>
              <a:ext cx="4687613" cy="88951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застройщиков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>
                  <a:latin typeface="+mj-lt"/>
                  <a:cs typeface="+mn-cs"/>
                </a:rPr>
                <a:t>Согарантия</a:t>
              </a:r>
              <a:r>
                <a:rPr lang="ru-RU" sz="1200" dirty="0">
                  <a:latin typeface="+mj-lt"/>
                  <a:cs typeface="+mn-cs"/>
                </a:rPr>
                <a:t> для экспортеров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>
                  <a:latin typeface="+mj-lt"/>
                  <a:cs typeface="+mn-cs"/>
                </a:rPr>
                <a:t>Согарантия</a:t>
              </a:r>
              <a:r>
                <a:rPr lang="ru-RU" sz="1200" dirty="0">
                  <a:latin typeface="+mj-lt"/>
                  <a:cs typeface="+mn-cs"/>
                </a:rPr>
                <a:t> для сельхозкооперативов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70506" y="4830775"/>
              <a:ext cx="3297602" cy="1131554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latin typeface="+mj-lt"/>
                </a:rPr>
                <a:t>Продукты для </a:t>
              </a:r>
              <a:r>
                <a:rPr lang="ru-RU" sz="1200" b="1" kern="0" dirty="0">
                  <a:latin typeface="+mj-lt"/>
                </a:rPr>
                <a:t>субъектов МСП в приоритетных сферах деятельности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722085" y="6184883"/>
              <a:ext cx="4687613" cy="1076308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/>
                <a:t>Прямая гарантия для обеспечения кредитов предприятиям, зарегистрированным в Республике Крым и/или городе федерального значения Севастополь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/>
                <a:t>Согарантия</a:t>
              </a:r>
              <a:r>
                <a:rPr lang="ru-RU" sz="1200" dirty="0"/>
                <a:t> для Дальнего Востока и моногородов</a:t>
              </a:r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370506" y="6158282"/>
              <a:ext cx="3297602" cy="1153096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latin typeface="+mj-lt"/>
                </a:rPr>
                <a:t>Продукты для субъектов МСП, </a:t>
              </a:r>
              <a:r>
                <a:rPr lang="ru-RU" sz="1200" b="1" kern="0" dirty="0">
                  <a:latin typeface="+mj-lt"/>
                </a:rPr>
                <a:t>зарегистрированных</a:t>
              </a:r>
              <a:r>
                <a:rPr lang="ru-RU" sz="1200" kern="0" dirty="0">
                  <a:latin typeface="+mj-lt"/>
                </a:rPr>
                <a:t> в </a:t>
              </a:r>
              <a:r>
                <a:rPr lang="ru-RU" sz="1200" b="1" kern="0" dirty="0">
                  <a:latin typeface="+mj-lt"/>
                </a:rPr>
                <a:t>приоритетных регионах и городах</a:t>
              </a: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668110" y="7353519"/>
              <a:ext cx="4874409" cy="808646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defTabSz="957263">
                <a:lnSpc>
                  <a:spcPct val="106000"/>
                </a:lnSpc>
                <a:spcBef>
                  <a:spcPts val="300"/>
                </a:spcBef>
              </a:pPr>
              <a:endParaRPr lang="ru-RU" sz="1200" dirty="0">
                <a:latin typeface="+mj-lt"/>
                <a:cs typeface="+mn-cs"/>
              </a:endParaRP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/>
                <a:t>Прямая гарантия для обеспечения финансирования индустриальных парков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>
                  <a:latin typeface="+mj-lt"/>
                  <a:cs typeface="+mn-cs"/>
                </a:rPr>
                <a:t>Прямая гарантия для </a:t>
              </a:r>
              <a:r>
                <a:rPr lang="ru-RU" sz="1200" dirty="0" err="1">
                  <a:latin typeface="+mj-lt"/>
                  <a:cs typeface="+mn-cs"/>
                </a:rPr>
                <a:t>микрофинансовых</a:t>
              </a:r>
              <a:r>
                <a:rPr lang="ru-RU" sz="1200" dirty="0">
                  <a:latin typeface="+mj-lt"/>
                  <a:cs typeface="+mn-cs"/>
                </a:rPr>
                <a:t> организаций</a:t>
              </a:r>
            </a:p>
            <a:p>
              <a:pPr marL="171450" indent="-171450" defTabSz="957263">
                <a:lnSpc>
                  <a:spcPct val="106000"/>
                </a:lnSpc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ru-RU" sz="1200" dirty="0" err="1">
                  <a:latin typeface="+mj-lt"/>
                  <a:cs typeface="+mn-cs"/>
                </a:rPr>
                <a:t>Согарантия</a:t>
              </a:r>
              <a:r>
                <a:rPr lang="ru-RU" sz="1200" dirty="0">
                  <a:latin typeface="+mj-lt"/>
                  <a:cs typeface="+mn-cs"/>
                </a:rPr>
                <a:t> (применяется для </a:t>
              </a:r>
              <a:r>
                <a:rPr lang="ru-RU" sz="1200" dirty="0" err="1">
                  <a:latin typeface="+mj-lt"/>
                  <a:cs typeface="+mn-cs"/>
                </a:rPr>
                <a:t>микрофинансовых</a:t>
              </a:r>
              <a:r>
                <a:rPr lang="ru-RU" sz="1200" dirty="0">
                  <a:latin typeface="+mj-lt"/>
                  <a:cs typeface="+mn-cs"/>
                </a:rPr>
                <a:t> организаций)</a:t>
              </a: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370506" y="7453867"/>
              <a:ext cx="3297602" cy="866338"/>
            </a:xfrm>
            <a:prstGeom prst="roundRect">
              <a:avLst>
                <a:gd name="adj" fmla="val 4144"/>
              </a:avLst>
            </a:prstGeom>
            <a:solidFill>
              <a:srgbClr val="E7F5FE"/>
            </a:solidFill>
            <a:ln w="25400" cap="flat" cmpd="sng" algn="ctr">
              <a:noFill/>
              <a:prstDash val="solid"/>
            </a:ln>
            <a:effectLst/>
          </p:spPr>
          <p:txBody>
            <a:bodyPr lIns="1044000" rIns="72000"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latin typeface="+mj-lt"/>
                </a:rPr>
                <a:t>Продукты для </a:t>
              </a:r>
              <a:r>
                <a:rPr lang="ru-RU" sz="1200" b="1" kern="0" dirty="0">
                  <a:latin typeface="+mj-lt"/>
                </a:rPr>
                <a:t>организаций, образующих инфраструктуру поддержки субъектов МСП</a:t>
              </a:r>
              <a:endParaRPr lang="ru-RU" sz="1200" kern="0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452775" y="7777771"/>
              <a:ext cx="2801927" cy="5043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kern="0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С подробным описанием гарантийных продуктов можно ознакомиться на официальном сайте Корпорации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8758783" y="2375253"/>
              <a:ext cx="1492693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Срок гарантии</a:t>
              </a: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10251476" y="2372834"/>
              <a:ext cx="200322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15 лет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 зависимости от условий конкретного продукта</a:t>
              </a: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0251476" y="2258188"/>
              <a:ext cx="0" cy="668303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Прямоугольник 108"/>
            <p:cNvSpPr/>
            <p:nvPr/>
          </p:nvSpPr>
          <p:spPr>
            <a:xfrm>
              <a:off x="8758783" y="3037173"/>
              <a:ext cx="1492693" cy="78469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Вознаграждение за гарантию</a:t>
              </a: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0251476" y="3032459"/>
              <a:ext cx="2003227" cy="78469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0,75%</a:t>
              </a:r>
              <a:r>
                <a:rPr lang="ru-RU" sz="11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 </a:t>
              </a: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годовых</a:t>
              </a:r>
              <a:r>
                <a:rPr lang="ru-RU" sz="11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от суммы гарантии за весь срок действия гарантии</a:t>
              </a:r>
            </a:p>
          </p:txBody>
        </p: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10251476" y="3032459"/>
              <a:ext cx="0" cy="78469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Прямоугольник 112"/>
            <p:cNvSpPr/>
            <p:nvPr/>
          </p:nvSpPr>
          <p:spPr>
            <a:xfrm>
              <a:off x="8758783" y="3903294"/>
              <a:ext cx="1492693" cy="5895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Порядок уплаты вознаграждения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0251476" y="3816624"/>
              <a:ext cx="2003227" cy="5895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Единовременно / ежегодно / 1 раз в полгода / ежеквартально</a:t>
              </a: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0251476" y="3899752"/>
              <a:ext cx="0" cy="589549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Прямоугольник 116"/>
            <p:cNvSpPr/>
            <p:nvPr/>
          </p:nvSpPr>
          <p:spPr>
            <a:xfrm>
              <a:off x="8758783" y="5677949"/>
              <a:ext cx="1492693" cy="1682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Сумма гарантийного покрытия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10251476" y="5115414"/>
              <a:ext cx="2148368" cy="1682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50%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от суммы кредита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до 70%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в рамках продуктов для участников государственных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и муниципальных закупок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и в рамках продукта «</a:t>
              </a:r>
              <a:r>
                <a:rPr lang="ru-RU" sz="1200" kern="0" dirty="0" err="1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Согарантия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»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endPara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endParaRP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до 75% 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в рамках продуктов «</a:t>
              </a:r>
              <a:r>
                <a:rPr lang="ru-RU" sz="1200" kern="0" dirty="0" err="1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для Дальнего Востока и моногородов», 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«</a:t>
              </a:r>
              <a:r>
                <a:rPr lang="ru-RU" sz="1200" kern="0" dirty="0" err="1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для экспортеров»,</a:t>
              </a:r>
            </a:p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«</a:t>
              </a:r>
              <a:r>
                <a:rPr lang="ru-RU" sz="1200" kern="0" dirty="0" err="1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Согарантия</a:t>
              </a:r>
              <a:r>
                <a:rPr lang="ru-RU" sz="12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</a:rPr>
                <a:t> для сельхозкооперативов»</a:t>
              </a:r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0251476" y="4637969"/>
              <a:ext cx="0" cy="2671917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Прямоугольник 120"/>
            <p:cNvSpPr/>
            <p:nvPr/>
          </p:nvSpPr>
          <p:spPr>
            <a:xfrm>
              <a:off x="8758783" y="7439089"/>
              <a:ext cx="1492693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ctr"/>
            <a:lstStyle/>
            <a:p>
              <a:pPr algn="r"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Обеспечение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251476" y="7419834"/>
              <a:ext cx="200322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600" kern="0" dirty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+mn-cs"/>
                </a:rPr>
                <a:t>не требуется</a:t>
              </a: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10251476" y="7415159"/>
              <a:ext cx="0" cy="40267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Группа 124"/>
            <p:cNvGrpSpPr/>
            <p:nvPr/>
          </p:nvGrpSpPr>
          <p:grpSpPr>
            <a:xfrm>
              <a:off x="8957035" y="7904927"/>
              <a:ext cx="431915" cy="461932"/>
              <a:chOff x="200025" y="6074472"/>
              <a:chExt cx="475107" cy="508125"/>
            </a:xfrm>
          </p:grpSpPr>
          <p:sp>
            <p:nvSpPr>
              <p:cNvPr id="126" name="Равнобедренный треугольник 125"/>
              <p:cNvSpPr/>
              <p:nvPr/>
            </p:nvSpPr>
            <p:spPr>
              <a:xfrm>
                <a:off x="200025" y="6074472"/>
                <a:ext cx="475107" cy="409576"/>
              </a:xfrm>
              <a:prstGeom prst="triangle">
                <a:avLst/>
              </a:prstGeom>
              <a:noFill/>
              <a:ln w="19050">
                <a:solidFill>
                  <a:srgbClr val="1F4E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800" dirty="0">
                  <a:solidFill>
                    <a:srgbClr val="00A1DE"/>
                  </a:solidFill>
                </a:endParaRPr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270234" y="6074765"/>
                <a:ext cx="296589" cy="507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 dirty="0" err="1">
                    <a:solidFill>
                      <a:srgbClr val="1F4E79"/>
                    </a:solidFill>
                    <a:latin typeface="Book Antiqua" panose="02040602050305030304" pitchFamily="18" charset="0"/>
                    <a:cs typeface="Aparajita" panose="020B0604020202020204" pitchFamily="34" charset="0"/>
                  </a:rPr>
                  <a:t>i</a:t>
                </a:r>
                <a:endParaRPr lang="ru-RU" sz="2400" i="1" dirty="0">
                  <a:solidFill>
                    <a:srgbClr val="1F4E79"/>
                  </a:solidFill>
                  <a:latin typeface="Book Antiqua" panose="02040602050305030304" pitchFamily="18" charset="0"/>
                  <a:cs typeface="Aparajita" panose="020B0604020202020204" pitchFamily="34" charset="0"/>
                </a:endParaRPr>
              </a:p>
            </p:txBody>
          </p:sp>
        </p:grpSp>
        <p:cxnSp>
          <p:nvCxnSpPr>
            <p:cNvPr id="48" name="Прямая соединительная линия 47"/>
            <p:cNvCxnSpPr/>
            <p:nvPr/>
          </p:nvCxnSpPr>
          <p:spPr>
            <a:xfrm>
              <a:off x="3573517" y="3757886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614191" y="4768290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573517" y="6087037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3573517" y="7309886"/>
              <a:ext cx="4782206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Прямоугольник 66"/>
            <p:cNvSpPr/>
            <p:nvPr/>
          </p:nvSpPr>
          <p:spPr>
            <a:xfrm>
              <a:off x="323751" y="6731343"/>
              <a:ext cx="1048200" cy="524186"/>
            </a:xfrm>
            <a:prstGeom prst="rect">
              <a:avLst/>
            </a:prstGeom>
            <a:noFill/>
          </p:spPr>
          <p:txBody>
            <a:bodyPr wrap="square" lIns="72000" tIns="0" rIns="36000" bIns="0" anchor="ctr">
              <a:noAutofit/>
            </a:bodyPr>
            <a:lstStyle/>
            <a:p>
              <a:pPr algn="ctr" defTabSz="957263">
                <a:lnSpc>
                  <a:spcPct val="106000"/>
                </a:lnSpc>
                <a:spcBef>
                  <a:spcPts val="1800"/>
                </a:spcBef>
              </a:pPr>
              <a:r>
                <a:rPr lang="ru-RU" sz="800" b="1" dirty="0">
                  <a:latin typeface="+mj-lt"/>
                  <a:cs typeface="+mn-cs"/>
                </a:rPr>
                <a:t>КРЫМ                        ДФО МОНОГОРОДА</a:t>
              </a:r>
            </a:p>
          </p:txBody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694615" y="6296809"/>
              <a:ext cx="306472" cy="467500"/>
            </a:xfrm>
            <a:custGeom>
              <a:avLst/>
              <a:gdLst>
                <a:gd name="T0" fmla="*/ 48 w 96"/>
                <a:gd name="T1" fmla="*/ 147 h 147"/>
                <a:gd name="T2" fmla="*/ 43 w 96"/>
                <a:gd name="T3" fmla="*/ 144 h 147"/>
                <a:gd name="T4" fmla="*/ 0 w 96"/>
                <a:gd name="T5" fmla="*/ 48 h 147"/>
                <a:gd name="T6" fmla="*/ 48 w 96"/>
                <a:gd name="T7" fmla="*/ 0 h 147"/>
                <a:gd name="T8" fmla="*/ 96 w 96"/>
                <a:gd name="T9" fmla="*/ 48 h 147"/>
                <a:gd name="T10" fmla="*/ 52 w 96"/>
                <a:gd name="T11" fmla="*/ 144 h 147"/>
                <a:gd name="T12" fmla="*/ 48 w 96"/>
                <a:gd name="T13" fmla="*/ 147 h 147"/>
                <a:gd name="T14" fmla="*/ 48 w 96"/>
                <a:gd name="T15" fmla="*/ 12 h 147"/>
                <a:gd name="T16" fmla="*/ 12 w 96"/>
                <a:gd name="T17" fmla="*/ 48 h 147"/>
                <a:gd name="T18" fmla="*/ 48 w 96"/>
                <a:gd name="T19" fmla="*/ 131 h 147"/>
                <a:gd name="T20" fmla="*/ 84 w 96"/>
                <a:gd name="T21" fmla="*/ 48 h 147"/>
                <a:gd name="T22" fmla="*/ 48 w 96"/>
                <a:gd name="T23" fmla="*/ 12 h 147"/>
                <a:gd name="T24" fmla="*/ 48 w 96"/>
                <a:gd name="T25" fmla="*/ 77 h 147"/>
                <a:gd name="T26" fmla="*/ 19 w 96"/>
                <a:gd name="T27" fmla="*/ 49 h 147"/>
                <a:gd name="T28" fmla="*/ 48 w 96"/>
                <a:gd name="T29" fmla="*/ 20 h 147"/>
                <a:gd name="T30" fmla="*/ 76 w 96"/>
                <a:gd name="T31" fmla="*/ 49 h 147"/>
                <a:gd name="T32" fmla="*/ 48 w 96"/>
                <a:gd name="T33" fmla="*/ 77 h 147"/>
                <a:gd name="T34" fmla="*/ 48 w 96"/>
                <a:gd name="T35" fmla="*/ 32 h 147"/>
                <a:gd name="T36" fmla="*/ 31 w 96"/>
                <a:gd name="T37" fmla="*/ 49 h 147"/>
                <a:gd name="T38" fmla="*/ 48 w 96"/>
                <a:gd name="T39" fmla="*/ 65 h 147"/>
                <a:gd name="T40" fmla="*/ 64 w 96"/>
                <a:gd name="T41" fmla="*/ 49 h 147"/>
                <a:gd name="T42" fmla="*/ 48 w 96"/>
                <a:gd name="T43" fmla="*/ 3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147">
                  <a:moveTo>
                    <a:pt x="48" y="147"/>
                  </a:moveTo>
                  <a:cubicBezTo>
                    <a:pt x="46" y="147"/>
                    <a:pt x="44" y="146"/>
                    <a:pt x="43" y="144"/>
                  </a:cubicBezTo>
                  <a:cubicBezTo>
                    <a:pt x="41" y="142"/>
                    <a:pt x="0" y="90"/>
                    <a:pt x="0" y="48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4" y="0"/>
                    <a:pt x="96" y="22"/>
                    <a:pt x="96" y="48"/>
                  </a:cubicBezTo>
                  <a:cubicBezTo>
                    <a:pt x="96" y="90"/>
                    <a:pt x="54" y="142"/>
                    <a:pt x="52" y="144"/>
                  </a:cubicBezTo>
                  <a:cubicBezTo>
                    <a:pt x="51" y="146"/>
                    <a:pt x="49" y="147"/>
                    <a:pt x="48" y="147"/>
                  </a:cubicBezTo>
                  <a:close/>
                  <a:moveTo>
                    <a:pt x="48" y="12"/>
                  </a:moveTo>
                  <a:cubicBezTo>
                    <a:pt x="28" y="12"/>
                    <a:pt x="12" y="28"/>
                    <a:pt x="12" y="48"/>
                  </a:cubicBezTo>
                  <a:cubicBezTo>
                    <a:pt x="12" y="78"/>
                    <a:pt x="37" y="116"/>
                    <a:pt x="48" y="131"/>
                  </a:cubicBezTo>
                  <a:cubicBezTo>
                    <a:pt x="58" y="116"/>
                    <a:pt x="84" y="78"/>
                    <a:pt x="84" y="48"/>
                  </a:cubicBezTo>
                  <a:cubicBezTo>
                    <a:pt x="84" y="28"/>
                    <a:pt x="67" y="12"/>
                    <a:pt x="48" y="12"/>
                  </a:cubicBezTo>
                  <a:close/>
                  <a:moveTo>
                    <a:pt x="48" y="77"/>
                  </a:moveTo>
                  <a:cubicBezTo>
                    <a:pt x="32" y="77"/>
                    <a:pt x="19" y="64"/>
                    <a:pt x="19" y="49"/>
                  </a:cubicBezTo>
                  <a:cubicBezTo>
                    <a:pt x="19" y="33"/>
                    <a:pt x="32" y="20"/>
                    <a:pt x="48" y="20"/>
                  </a:cubicBezTo>
                  <a:cubicBezTo>
                    <a:pt x="63" y="20"/>
                    <a:pt x="76" y="33"/>
                    <a:pt x="76" y="49"/>
                  </a:cubicBezTo>
                  <a:cubicBezTo>
                    <a:pt x="76" y="64"/>
                    <a:pt x="63" y="77"/>
                    <a:pt x="48" y="77"/>
                  </a:cubicBezTo>
                  <a:close/>
                  <a:moveTo>
                    <a:pt x="48" y="32"/>
                  </a:moveTo>
                  <a:cubicBezTo>
                    <a:pt x="38" y="32"/>
                    <a:pt x="31" y="39"/>
                    <a:pt x="31" y="49"/>
                  </a:cubicBezTo>
                  <a:cubicBezTo>
                    <a:pt x="31" y="58"/>
                    <a:pt x="38" y="65"/>
                    <a:pt x="48" y="65"/>
                  </a:cubicBezTo>
                  <a:cubicBezTo>
                    <a:pt x="57" y="65"/>
                    <a:pt x="64" y="58"/>
                    <a:pt x="64" y="49"/>
                  </a:cubicBezTo>
                  <a:cubicBezTo>
                    <a:pt x="64" y="39"/>
                    <a:pt x="57" y="32"/>
                    <a:pt x="48" y="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/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404228" y="8080392"/>
              <a:ext cx="867582" cy="23981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algn="ctr" defTabSz="91437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latin typeface="Arial Narrow" panose="020B0606020202030204" pitchFamily="34" charset="0"/>
                  <a:cs typeface="Times New Roman" pitchFamily="18" charset="0"/>
                </a:rPr>
                <a:t>ИНФРАСТРУКТУРА МСП</a:t>
              </a:r>
              <a:endParaRPr lang="ru-RU" sz="1050" b="1" kern="0" dirty="0">
                <a:latin typeface="Arial Narrow" panose="020B0606020202030204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"/>
            <p:cNvSpPr>
              <a:spLocks noEditPoints="1"/>
            </p:cNvSpPr>
            <p:nvPr/>
          </p:nvSpPr>
          <p:spPr bwMode="auto">
            <a:xfrm>
              <a:off x="566274" y="4104098"/>
              <a:ext cx="506770" cy="408169"/>
            </a:xfrm>
            <a:custGeom>
              <a:avLst/>
              <a:gdLst>
                <a:gd name="T0" fmla="*/ 308 w 445"/>
                <a:gd name="T1" fmla="*/ 41 h 358"/>
                <a:gd name="T2" fmla="*/ 288 w 445"/>
                <a:gd name="T3" fmla="*/ 12 h 358"/>
                <a:gd name="T4" fmla="*/ 183 w 445"/>
                <a:gd name="T5" fmla="*/ 31 h 358"/>
                <a:gd name="T6" fmla="*/ 89 w 445"/>
                <a:gd name="T7" fmla="*/ 49 h 358"/>
                <a:gd name="T8" fmla="*/ 34 w 445"/>
                <a:gd name="T9" fmla="*/ 158 h 358"/>
                <a:gd name="T10" fmla="*/ 223 w 445"/>
                <a:gd name="T11" fmla="*/ 355 h 358"/>
                <a:gd name="T12" fmla="*/ 239 w 445"/>
                <a:gd name="T13" fmla="*/ 354 h 358"/>
                <a:gd name="T14" fmla="*/ 68 w 445"/>
                <a:gd name="T15" fmla="*/ 193 h 358"/>
                <a:gd name="T16" fmla="*/ 72 w 445"/>
                <a:gd name="T17" fmla="*/ 102 h 358"/>
                <a:gd name="T18" fmla="*/ 175 w 445"/>
                <a:gd name="T19" fmla="*/ 53 h 358"/>
                <a:gd name="T20" fmla="*/ 252 w 445"/>
                <a:gd name="T21" fmla="*/ 35 h 358"/>
                <a:gd name="T22" fmla="*/ 271 w 445"/>
                <a:gd name="T23" fmla="*/ 48 h 358"/>
                <a:gd name="T24" fmla="*/ 227 w 445"/>
                <a:gd name="T25" fmla="*/ 72 h 358"/>
                <a:gd name="T26" fmla="*/ 159 w 445"/>
                <a:gd name="T27" fmla="*/ 95 h 358"/>
                <a:gd name="T28" fmla="*/ 131 w 445"/>
                <a:gd name="T29" fmla="*/ 144 h 358"/>
                <a:gd name="T30" fmla="*/ 234 w 445"/>
                <a:gd name="T31" fmla="*/ 153 h 358"/>
                <a:gd name="T32" fmla="*/ 357 w 445"/>
                <a:gd name="T33" fmla="*/ 256 h 358"/>
                <a:gd name="T34" fmla="*/ 364 w 445"/>
                <a:gd name="T35" fmla="*/ 237 h 358"/>
                <a:gd name="T36" fmla="*/ 220 w 445"/>
                <a:gd name="T37" fmla="*/ 132 h 358"/>
                <a:gd name="T38" fmla="*/ 143 w 445"/>
                <a:gd name="T39" fmla="*/ 121 h 358"/>
                <a:gd name="T40" fmla="*/ 230 w 445"/>
                <a:gd name="T41" fmla="*/ 96 h 358"/>
                <a:gd name="T42" fmla="*/ 305 w 445"/>
                <a:gd name="T43" fmla="*/ 63 h 358"/>
                <a:gd name="T44" fmla="*/ 390 w 445"/>
                <a:gd name="T45" fmla="*/ 111 h 358"/>
                <a:gd name="T46" fmla="*/ 360 w 445"/>
                <a:gd name="T47" fmla="*/ 205 h 358"/>
                <a:gd name="T48" fmla="*/ 378 w 445"/>
                <a:gd name="T49" fmla="*/ 217 h 358"/>
                <a:gd name="T50" fmla="*/ 407 w 445"/>
                <a:gd name="T51" fmla="*/ 97 h 358"/>
                <a:gd name="T52" fmla="*/ 85 w 445"/>
                <a:gd name="T53" fmla="*/ 40 h 358"/>
                <a:gd name="T54" fmla="*/ 73 w 445"/>
                <a:gd name="T55" fmla="*/ 21 h 358"/>
                <a:gd name="T56" fmla="*/ 13 w 445"/>
                <a:gd name="T57" fmla="*/ 160 h 358"/>
                <a:gd name="T58" fmla="*/ 24 w 445"/>
                <a:gd name="T59" fmla="*/ 149 h 358"/>
                <a:gd name="T60" fmla="*/ 443 w 445"/>
                <a:gd name="T61" fmla="*/ 95 h 358"/>
                <a:gd name="T62" fmla="*/ 314 w 445"/>
                <a:gd name="T63" fmla="*/ 16 h 358"/>
                <a:gd name="T64" fmla="*/ 422 w 445"/>
                <a:gd name="T65" fmla="*/ 102 h 358"/>
                <a:gd name="T66" fmla="*/ 436 w 445"/>
                <a:gd name="T67" fmla="*/ 109 h 358"/>
                <a:gd name="T68" fmla="*/ 249 w 445"/>
                <a:gd name="T69" fmla="*/ 188 h 358"/>
                <a:gd name="T70" fmla="*/ 234 w 445"/>
                <a:gd name="T71" fmla="*/ 205 h 358"/>
                <a:gd name="T72" fmla="*/ 336 w 445"/>
                <a:gd name="T73" fmla="*/ 292 h 358"/>
                <a:gd name="T74" fmla="*/ 344 w 445"/>
                <a:gd name="T75" fmla="*/ 272 h 358"/>
                <a:gd name="T76" fmla="*/ 217 w 445"/>
                <a:gd name="T77" fmla="*/ 214 h 358"/>
                <a:gd name="T78" fmla="*/ 202 w 445"/>
                <a:gd name="T79" fmla="*/ 231 h 358"/>
                <a:gd name="T80" fmla="*/ 308 w 445"/>
                <a:gd name="T81" fmla="*/ 318 h 358"/>
                <a:gd name="T82" fmla="*/ 315 w 445"/>
                <a:gd name="T83" fmla="*/ 299 h 358"/>
                <a:gd name="T84" fmla="*/ 180 w 445"/>
                <a:gd name="T85" fmla="*/ 237 h 358"/>
                <a:gd name="T86" fmla="*/ 166 w 445"/>
                <a:gd name="T87" fmla="*/ 254 h 358"/>
                <a:gd name="T88" fmla="*/ 273 w 445"/>
                <a:gd name="T89" fmla="*/ 340 h 358"/>
                <a:gd name="T90" fmla="*/ 280 w 445"/>
                <a:gd name="T91" fmla="*/ 32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358">
                  <a:moveTo>
                    <a:pt x="361" y="57"/>
                  </a:moveTo>
                  <a:cubicBezTo>
                    <a:pt x="341" y="47"/>
                    <a:pt x="310" y="41"/>
                    <a:pt x="308" y="41"/>
                  </a:cubicBezTo>
                  <a:cubicBezTo>
                    <a:pt x="304" y="41"/>
                    <a:pt x="300" y="41"/>
                    <a:pt x="296" y="41"/>
                  </a:cubicBezTo>
                  <a:cubicBezTo>
                    <a:pt x="297" y="31"/>
                    <a:pt x="294" y="20"/>
                    <a:pt x="288" y="12"/>
                  </a:cubicBezTo>
                  <a:cubicBezTo>
                    <a:pt x="280" y="0"/>
                    <a:pt x="265" y="6"/>
                    <a:pt x="244" y="14"/>
                  </a:cubicBezTo>
                  <a:cubicBezTo>
                    <a:pt x="226" y="21"/>
                    <a:pt x="204" y="29"/>
                    <a:pt x="183" y="31"/>
                  </a:cubicBezTo>
                  <a:cubicBezTo>
                    <a:pt x="181" y="31"/>
                    <a:pt x="178" y="31"/>
                    <a:pt x="174" y="31"/>
                  </a:cubicBezTo>
                  <a:cubicBezTo>
                    <a:pt x="139" y="33"/>
                    <a:pt x="105" y="35"/>
                    <a:pt x="89" y="49"/>
                  </a:cubicBezTo>
                  <a:cubicBezTo>
                    <a:pt x="88" y="50"/>
                    <a:pt x="65" y="71"/>
                    <a:pt x="53" y="91"/>
                  </a:cubicBezTo>
                  <a:cubicBezTo>
                    <a:pt x="42" y="110"/>
                    <a:pt x="36" y="138"/>
                    <a:pt x="34" y="158"/>
                  </a:cubicBezTo>
                  <a:cubicBezTo>
                    <a:pt x="32" y="177"/>
                    <a:pt x="39" y="196"/>
                    <a:pt x="54" y="209"/>
                  </a:cubicBezTo>
                  <a:cubicBezTo>
                    <a:pt x="223" y="355"/>
                    <a:pt x="223" y="355"/>
                    <a:pt x="223" y="355"/>
                  </a:cubicBezTo>
                  <a:cubicBezTo>
                    <a:pt x="225" y="357"/>
                    <a:pt x="228" y="358"/>
                    <a:pt x="230" y="358"/>
                  </a:cubicBezTo>
                  <a:cubicBezTo>
                    <a:pt x="234" y="358"/>
                    <a:pt x="237" y="356"/>
                    <a:pt x="239" y="354"/>
                  </a:cubicBezTo>
                  <a:cubicBezTo>
                    <a:pt x="243" y="349"/>
                    <a:pt x="242" y="342"/>
                    <a:pt x="238" y="338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59" y="185"/>
                    <a:pt x="55" y="173"/>
                    <a:pt x="56" y="161"/>
                  </a:cubicBezTo>
                  <a:cubicBezTo>
                    <a:pt x="59" y="135"/>
                    <a:pt x="65" y="115"/>
                    <a:pt x="72" y="102"/>
                  </a:cubicBezTo>
                  <a:cubicBezTo>
                    <a:pt x="82" y="85"/>
                    <a:pt x="104" y="66"/>
                    <a:pt x="104" y="66"/>
                  </a:cubicBezTo>
                  <a:cubicBezTo>
                    <a:pt x="115" y="56"/>
                    <a:pt x="154" y="54"/>
                    <a:pt x="175" y="53"/>
                  </a:cubicBezTo>
                  <a:cubicBezTo>
                    <a:pt x="179" y="53"/>
                    <a:pt x="182" y="53"/>
                    <a:pt x="184" y="53"/>
                  </a:cubicBezTo>
                  <a:cubicBezTo>
                    <a:pt x="209" y="51"/>
                    <a:pt x="234" y="42"/>
                    <a:pt x="252" y="35"/>
                  </a:cubicBezTo>
                  <a:cubicBezTo>
                    <a:pt x="259" y="32"/>
                    <a:pt x="267" y="29"/>
                    <a:pt x="272" y="27"/>
                  </a:cubicBezTo>
                  <a:cubicBezTo>
                    <a:pt x="275" y="34"/>
                    <a:pt x="274" y="43"/>
                    <a:pt x="271" y="48"/>
                  </a:cubicBezTo>
                  <a:cubicBezTo>
                    <a:pt x="271" y="48"/>
                    <a:pt x="271" y="49"/>
                    <a:pt x="270" y="49"/>
                  </a:cubicBezTo>
                  <a:cubicBezTo>
                    <a:pt x="257" y="55"/>
                    <a:pt x="242" y="63"/>
                    <a:pt x="227" y="72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01" y="87"/>
                    <a:pt x="178" y="91"/>
                    <a:pt x="159" y="95"/>
                  </a:cubicBezTo>
                  <a:cubicBezTo>
                    <a:pt x="137" y="99"/>
                    <a:pt x="121" y="102"/>
                    <a:pt x="120" y="117"/>
                  </a:cubicBezTo>
                  <a:cubicBezTo>
                    <a:pt x="120" y="128"/>
                    <a:pt x="124" y="138"/>
                    <a:pt x="131" y="144"/>
                  </a:cubicBezTo>
                  <a:cubicBezTo>
                    <a:pt x="152" y="163"/>
                    <a:pt x="196" y="158"/>
                    <a:pt x="223" y="154"/>
                  </a:cubicBezTo>
                  <a:cubicBezTo>
                    <a:pt x="227" y="154"/>
                    <a:pt x="231" y="153"/>
                    <a:pt x="234" y="153"/>
                  </a:cubicBezTo>
                  <a:cubicBezTo>
                    <a:pt x="251" y="168"/>
                    <a:pt x="325" y="233"/>
                    <a:pt x="350" y="254"/>
                  </a:cubicBezTo>
                  <a:cubicBezTo>
                    <a:pt x="352" y="256"/>
                    <a:pt x="354" y="256"/>
                    <a:pt x="357" y="256"/>
                  </a:cubicBezTo>
                  <a:cubicBezTo>
                    <a:pt x="360" y="256"/>
                    <a:pt x="363" y="255"/>
                    <a:pt x="365" y="253"/>
                  </a:cubicBezTo>
                  <a:cubicBezTo>
                    <a:pt x="369" y="248"/>
                    <a:pt x="369" y="241"/>
                    <a:pt x="364" y="237"/>
                  </a:cubicBezTo>
                  <a:cubicBezTo>
                    <a:pt x="319" y="198"/>
                    <a:pt x="251" y="139"/>
                    <a:pt x="247" y="135"/>
                  </a:cubicBezTo>
                  <a:cubicBezTo>
                    <a:pt x="242" y="129"/>
                    <a:pt x="236" y="130"/>
                    <a:pt x="220" y="132"/>
                  </a:cubicBezTo>
                  <a:cubicBezTo>
                    <a:pt x="200" y="135"/>
                    <a:pt x="159" y="140"/>
                    <a:pt x="146" y="128"/>
                  </a:cubicBezTo>
                  <a:cubicBezTo>
                    <a:pt x="145" y="127"/>
                    <a:pt x="143" y="125"/>
                    <a:pt x="143" y="121"/>
                  </a:cubicBezTo>
                  <a:cubicBezTo>
                    <a:pt x="147" y="120"/>
                    <a:pt x="156" y="118"/>
                    <a:pt x="163" y="117"/>
                  </a:cubicBezTo>
                  <a:cubicBezTo>
                    <a:pt x="182" y="113"/>
                    <a:pt x="208" y="108"/>
                    <a:pt x="230" y="96"/>
                  </a:cubicBezTo>
                  <a:cubicBezTo>
                    <a:pt x="232" y="94"/>
                    <a:pt x="235" y="93"/>
                    <a:pt x="238" y="91"/>
                  </a:cubicBezTo>
                  <a:cubicBezTo>
                    <a:pt x="256" y="81"/>
                    <a:pt x="290" y="61"/>
                    <a:pt x="305" y="63"/>
                  </a:cubicBezTo>
                  <a:cubicBezTo>
                    <a:pt x="305" y="63"/>
                    <a:pt x="334" y="68"/>
                    <a:pt x="352" y="77"/>
                  </a:cubicBezTo>
                  <a:cubicBezTo>
                    <a:pt x="363" y="83"/>
                    <a:pt x="376" y="95"/>
                    <a:pt x="390" y="111"/>
                  </a:cubicBezTo>
                  <a:cubicBezTo>
                    <a:pt x="401" y="123"/>
                    <a:pt x="402" y="140"/>
                    <a:pt x="394" y="152"/>
                  </a:cubicBezTo>
                  <a:cubicBezTo>
                    <a:pt x="360" y="205"/>
                    <a:pt x="360" y="205"/>
                    <a:pt x="360" y="205"/>
                  </a:cubicBezTo>
                  <a:cubicBezTo>
                    <a:pt x="356" y="210"/>
                    <a:pt x="358" y="217"/>
                    <a:pt x="363" y="220"/>
                  </a:cubicBezTo>
                  <a:cubicBezTo>
                    <a:pt x="368" y="223"/>
                    <a:pt x="375" y="222"/>
                    <a:pt x="378" y="217"/>
                  </a:cubicBezTo>
                  <a:cubicBezTo>
                    <a:pt x="412" y="164"/>
                    <a:pt x="412" y="164"/>
                    <a:pt x="412" y="164"/>
                  </a:cubicBezTo>
                  <a:cubicBezTo>
                    <a:pt x="426" y="143"/>
                    <a:pt x="424" y="116"/>
                    <a:pt x="407" y="97"/>
                  </a:cubicBezTo>
                  <a:cubicBezTo>
                    <a:pt x="391" y="78"/>
                    <a:pt x="375" y="64"/>
                    <a:pt x="361" y="57"/>
                  </a:cubicBezTo>
                  <a:close/>
                  <a:moveTo>
                    <a:pt x="85" y="40"/>
                  </a:moveTo>
                  <a:cubicBezTo>
                    <a:pt x="90" y="36"/>
                    <a:pt x="92" y="29"/>
                    <a:pt x="88" y="24"/>
                  </a:cubicBezTo>
                  <a:cubicBezTo>
                    <a:pt x="85" y="19"/>
                    <a:pt x="78" y="18"/>
                    <a:pt x="73" y="21"/>
                  </a:cubicBezTo>
                  <a:cubicBezTo>
                    <a:pt x="38" y="44"/>
                    <a:pt x="0" y="105"/>
                    <a:pt x="2" y="150"/>
                  </a:cubicBezTo>
                  <a:cubicBezTo>
                    <a:pt x="2" y="156"/>
                    <a:pt x="7" y="160"/>
                    <a:pt x="13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9" y="160"/>
                    <a:pt x="24" y="155"/>
                    <a:pt x="24" y="149"/>
                  </a:cubicBezTo>
                  <a:cubicBezTo>
                    <a:pt x="22" y="113"/>
                    <a:pt x="56" y="59"/>
                    <a:pt x="85" y="40"/>
                  </a:cubicBezTo>
                  <a:close/>
                  <a:moveTo>
                    <a:pt x="443" y="95"/>
                  </a:moveTo>
                  <a:cubicBezTo>
                    <a:pt x="428" y="51"/>
                    <a:pt x="366" y="16"/>
                    <a:pt x="327" y="8"/>
                  </a:cubicBezTo>
                  <a:cubicBezTo>
                    <a:pt x="321" y="7"/>
                    <a:pt x="316" y="10"/>
                    <a:pt x="314" y="16"/>
                  </a:cubicBezTo>
                  <a:cubicBezTo>
                    <a:pt x="313" y="22"/>
                    <a:pt x="317" y="28"/>
                    <a:pt x="323" y="30"/>
                  </a:cubicBezTo>
                  <a:cubicBezTo>
                    <a:pt x="357" y="37"/>
                    <a:pt x="411" y="68"/>
                    <a:pt x="422" y="102"/>
                  </a:cubicBezTo>
                  <a:cubicBezTo>
                    <a:pt x="424" y="106"/>
                    <a:pt x="428" y="109"/>
                    <a:pt x="433" y="109"/>
                  </a:cubicBezTo>
                  <a:cubicBezTo>
                    <a:pt x="434" y="109"/>
                    <a:pt x="435" y="109"/>
                    <a:pt x="436" y="109"/>
                  </a:cubicBezTo>
                  <a:cubicBezTo>
                    <a:pt x="442" y="107"/>
                    <a:pt x="445" y="100"/>
                    <a:pt x="443" y="95"/>
                  </a:cubicBezTo>
                  <a:close/>
                  <a:moveTo>
                    <a:pt x="249" y="188"/>
                  </a:moveTo>
                  <a:cubicBezTo>
                    <a:pt x="244" y="184"/>
                    <a:pt x="237" y="184"/>
                    <a:pt x="233" y="189"/>
                  </a:cubicBezTo>
                  <a:cubicBezTo>
                    <a:pt x="229" y="194"/>
                    <a:pt x="229" y="201"/>
                    <a:pt x="234" y="205"/>
                  </a:cubicBezTo>
                  <a:cubicBezTo>
                    <a:pt x="329" y="289"/>
                    <a:pt x="329" y="289"/>
                    <a:pt x="329" y="289"/>
                  </a:cubicBezTo>
                  <a:cubicBezTo>
                    <a:pt x="331" y="291"/>
                    <a:pt x="334" y="292"/>
                    <a:pt x="336" y="292"/>
                  </a:cubicBezTo>
                  <a:cubicBezTo>
                    <a:pt x="339" y="292"/>
                    <a:pt x="343" y="290"/>
                    <a:pt x="345" y="288"/>
                  </a:cubicBezTo>
                  <a:cubicBezTo>
                    <a:pt x="349" y="283"/>
                    <a:pt x="348" y="276"/>
                    <a:pt x="344" y="272"/>
                  </a:cubicBezTo>
                  <a:lnTo>
                    <a:pt x="249" y="188"/>
                  </a:lnTo>
                  <a:close/>
                  <a:moveTo>
                    <a:pt x="217" y="214"/>
                  </a:moveTo>
                  <a:cubicBezTo>
                    <a:pt x="212" y="210"/>
                    <a:pt x="205" y="210"/>
                    <a:pt x="201" y="215"/>
                  </a:cubicBezTo>
                  <a:cubicBezTo>
                    <a:pt x="197" y="220"/>
                    <a:pt x="198" y="227"/>
                    <a:pt x="202" y="231"/>
                  </a:cubicBezTo>
                  <a:cubicBezTo>
                    <a:pt x="301" y="315"/>
                    <a:pt x="301" y="315"/>
                    <a:pt x="301" y="315"/>
                  </a:cubicBezTo>
                  <a:cubicBezTo>
                    <a:pt x="303" y="317"/>
                    <a:pt x="306" y="318"/>
                    <a:pt x="308" y="318"/>
                  </a:cubicBezTo>
                  <a:cubicBezTo>
                    <a:pt x="311" y="318"/>
                    <a:pt x="314" y="317"/>
                    <a:pt x="316" y="314"/>
                  </a:cubicBezTo>
                  <a:cubicBezTo>
                    <a:pt x="320" y="310"/>
                    <a:pt x="320" y="303"/>
                    <a:pt x="315" y="299"/>
                  </a:cubicBezTo>
                  <a:lnTo>
                    <a:pt x="217" y="214"/>
                  </a:lnTo>
                  <a:close/>
                  <a:moveTo>
                    <a:pt x="180" y="237"/>
                  </a:moveTo>
                  <a:cubicBezTo>
                    <a:pt x="175" y="233"/>
                    <a:pt x="168" y="233"/>
                    <a:pt x="165" y="238"/>
                  </a:cubicBezTo>
                  <a:cubicBezTo>
                    <a:pt x="161" y="243"/>
                    <a:pt x="161" y="250"/>
                    <a:pt x="166" y="254"/>
                  </a:cubicBezTo>
                  <a:cubicBezTo>
                    <a:pt x="266" y="338"/>
                    <a:pt x="266" y="338"/>
                    <a:pt x="266" y="338"/>
                  </a:cubicBezTo>
                  <a:cubicBezTo>
                    <a:pt x="268" y="339"/>
                    <a:pt x="270" y="340"/>
                    <a:pt x="273" y="340"/>
                  </a:cubicBezTo>
                  <a:cubicBezTo>
                    <a:pt x="276" y="340"/>
                    <a:pt x="279" y="339"/>
                    <a:pt x="281" y="336"/>
                  </a:cubicBezTo>
                  <a:cubicBezTo>
                    <a:pt x="285" y="332"/>
                    <a:pt x="285" y="325"/>
                    <a:pt x="280" y="321"/>
                  </a:cubicBezTo>
                  <a:lnTo>
                    <a:pt x="180" y="2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118" y="4911972"/>
              <a:ext cx="464917" cy="464917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91" y="2473884"/>
              <a:ext cx="855087" cy="855087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994" y="7502304"/>
              <a:ext cx="569715" cy="545027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13483286" y="8163061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10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308" y="5081501"/>
            <a:ext cx="585142" cy="5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987" y="229506"/>
            <a:ext cx="7091076" cy="322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0331" y="3147940"/>
            <a:ext cx="12599988" cy="3339946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6618" y="3147940"/>
            <a:ext cx="9434856" cy="3339946"/>
          </a:xfrm>
        </p:spPr>
        <p:txBody>
          <a:bodyPr/>
          <a:lstStyle/>
          <a:p>
            <a:pPr algn="l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Программа 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</a:t>
            </a:r>
            <a:r>
              <a:rPr lang="ru-RU" dirty="0" smtClean="0"/>
              <a:t>предпринимательства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</a:t>
            </a:r>
            <a:r>
              <a:rPr lang="ru-RU" b="0" dirty="0" smtClean="0"/>
              <a:t>СТИМУЛИРОВАНИЯ КРЕДИТОВАНИЯ»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675" y="297543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</a:t>
            </a:r>
            <a:r>
              <a:rPr lang="ru-RU" dirty="0" smtClean="0"/>
              <a:t>стимулирования кредитования </a:t>
            </a:r>
            <a:br>
              <a:rPr lang="ru-RU" dirty="0" smtClean="0"/>
            </a:br>
            <a:r>
              <a:rPr lang="ru-RU" dirty="0" smtClean="0"/>
              <a:t>и 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647140" y="1942349"/>
            <a:ext cx="11884196" cy="5245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Процентная ставка –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10,6%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для субъектов малого предпринимательства,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9,6%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 - для субъектов среднего предпринимательства, а также для лизинговых компаний и </a:t>
            </a:r>
            <a:r>
              <a:rPr lang="ru-RU" sz="1600" dirty="0" err="1">
                <a:solidFill>
                  <a:prstClr val="black"/>
                </a:solidFill>
                <a:latin typeface="+mj-lt"/>
                <a:cs typeface="+mn-cs"/>
              </a:rPr>
              <a:t>микрофинансовых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 организаций предпринимательского финансирования</a:t>
            </a:r>
          </a:p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Срок льготного фондирования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до 3 лет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Проекты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приоритетных отраслей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: 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Сельское хозяйство / предоставление услуг в этой области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Обрабатывающее производство, в </a:t>
            </a:r>
            <a:r>
              <a:rPr lang="ru-RU" sz="1600" dirty="0" err="1">
                <a:solidFill>
                  <a:prstClr val="black"/>
                </a:solidFill>
                <a:latin typeface="+mj-lt"/>
                <a:cs typeface="+mn-cs"/>
              </a:rPr>
              <a:t>т.ч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Строительство, транспорт и связь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latin typeface="+mj-lt"/>
                <a:cs typeface="+mn-cs"/>
              </a:rPr>
              <a:t>Деятельность в области здравоохранения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latin typeface="+mj-lt"/>
                <a:cs typeface="+mn-cs"/>
              </a:rPr>
              <a:t>Деятельность по складированию и хранению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latin typeface="+mj-lt"/>
                <a:cs typeface="+mn-cs"/>
              </a:rPr>
              <a:t>Сбор, обработка и утилизация отходов, в том числе отсортированных материалов, а также переработка металлических и неметаллических отходов, мусора и прочих предметов во вторичное сырье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1600" dirty="0">
              <a:solidFill>
                <a:prstClr val="black"/>
              </a:solidFill>
              <a:latin typeface="+mj-lt"/>
              <a:cs typeface="+mn-cs"/>
            </a:endParaRPr>
          </a:p>
          <a:p>
            <a:pPr marL="177800" indent="-177800" defTabSz="457200" fontAlgn="auto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Размер кредита: от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 5 млн рублей 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до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1 млрд рублей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(общий кредитный лимит на заемщика - до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 4 млрд рублей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1730290" y="849863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 стимулирования кредитования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743870" y="1750889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1983238" y="7050219"/>
            <a:ext cx="11631248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В рамках Программы стимулирования кредитования Корпорация взаимодействует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с 48 уполномоченными банками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1" y="69717"/>
            <a:ext cx="2717800" cy="123635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750838" y="5412453"/>
            <a:ext cx="8849437" cy="7846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83286" y="8003569"/>
            <a:ext cx="5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150931</TotalTime>
  <Words>1669</Words>
  <Application>Microsoft Office PowerPoint</Application>
  <PresentationFormat>Произвольный</PresentationFormat>
  <Paragraphs>299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Aparajita</vt:lpstr>
      <vt:lpstr>Arial</vt:lpstr>
      <vt:lpstr>Arial Black</vt:lpstr>
      <vt:lpstr>Arial Narrow</vt:lpstr>
      <vt:lpstr>Book Antiqua</vt:lpstr>
      <vt:lpstr>Calibri</vt:lpstr>
      <vt:lpstr>Courier New</vt:lpstr>
      <vt:lpstr>Times New Roman</vt:lpstr>
      <vt:lpstr>Title</vt:lpstr>
      <vt:lpstr>Финансовая поддержка субъектов МСП</vt:lpstr>
      <vt:lpstr>О Корпорации</vt:lpstr>
      <vt:lpstr>Корпорация в цифрах гарантийной поддержки (на 07.02.2018)</vt:lpstr>
      <vt:lpstr>1. Механизм гарантийной поддержки Корпорации  Предоставление независимых гарантий Корпорации  для обеспечения кредитов субъектов МСП в банках-партнерах и организациях-партнерах</vt:lpstr>
      <vt:lpstr>Базовые требования к потенциальному заемщику</vt:lpstr>
      <vt:lpstr>Что такое независимая гарантия Корпорации?</vt:lpstr>
      <vt:lpstr>Целевое использование финансирования  с независимой гарантией Корпорации</vt:lpstr>
      <vt:lpstr>2. Программа стимулирования кредитования  субъектов малого и среднего предпринимательства  «ПРОГРАММА СТИМУЛИРОВАНИЯ КРЕДИТОВАНИЯ»</vt:lpstr>
      <vt:lpstr>Условия Программы стимулирования кредитования  и уполномоченные банки</vt:lpstr>
      <vt:lpstr>3. Условия программы льготного лизинга оборудования для субъектов индивидуального и малого предпринимательства, реализуемой региональными лизинговыми компаниями (РЛК)</vt:lpstr>
      <vt:lpstr>Презентация PowerPoint</vt:lpstr>
      <vt:lpstr>4. Программа Инвестиционный лифт</vt:lpstr>
      <vt:lpstr>Презентация PowerPoint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Орлов Борис Андреевич</cp:lastModifiedBy>
  <cp:revision>4533</cp:revision>
  <cp:lastPrinted>2018-02-06T13:14:33Z</cp:lastPrinted>
  <dcterms:created xsi:type="dcterms:W3CDTF">2010-08-23T12:41:44Z</dcterms:created>
  <dcterms:modified xsi:type="dcterms:W3CDTF">2018-02-06T14:55:09Z</dcterms:modified>
</cp:coreProperties>
</file>