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  <p:sldMasterId id="2147483687" r:id="rId2"/>
  </p:sldMasterIdLst>
  <p:notesMasterIdLst>
    <p:notesMasterId r:id="rId13"/>
  </p:notesMasterIdLst>
  <p:handoutMasterIdLst>
    <p:handoutMasterId r:id="rId14"/>
  </p:handoutMasterIdLst>
  <p:sldIdLst>
    <p:sldId id="278" r:id="rId3"/>
    <p:sldId id="796" r:id="rId4"/>
    <p:sldId id="824" r:id="rId5"/>
    <p:sldId id="514" r:id="rId6"/>
    <p:sldId id="807" r:id="rId7"/>
    <p:sldId id="808" r:id="rId8"/>
    <p:sldId id="798" r:id="rId9"/>
    <p:sldId id="810" r:id="rId10"/>
    <p:sldId id="822" r:id="rId11"/>
    <p:sldId id="676" r:id="rId12"/>
  </p:sldIdLst>
  <p:sldSz cx="12599988" cy="864076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5" userDrawn="1">
          <p15:clr>
            <a:srgbClr val="A4A3A4"/>
          </p15:clr>
        </p15:guide>
        <p15:guide id="2" pos="2488" userDrawn="1">
          <p15:clr>
            <a:srgbClr val="A4A3A4"/>
          </p15:clr>
        </p15:guide>
        <p15:guide id="3" orient="horz" pos="5218">
          <p15:clr>
            <a:srgbClr val="A4A3A4"/>
          </p15:clr>
        </p15:guide>
        <p15:guide id="4" orient="horz" pos="181" userDrawn="1">
          <p15:clr>
            <a:srgbClr val="A4A3A4"/>
          </p15:clr>
        </p15:guide>
        <p15:guide id="5" orient="horz" pos="23" userDrawn="1">
          <p15:clr>
            <a:srgbClr val="A4A3A4"/>
          </p15:clr>
        </p15:guide>
        <p15:guide id="6" pos="7756" userDrawn="1">
          <p15:clr>
            <a:srgbClr val="A4A3A4"/>
          </p15:clr>
        </p15:guide>
        <p15:guide id="7" pos="178">
          <p15:clr>
            <a:srgbClr val="A4A3A4"/>
          </p15:clr>
        </p15:guide>
        <p15:guide id="8" pos="5488" userDrawn="1">
          <p15:clr>
            <a:srgbClr val="A4A3A4"/>
          </p15:clr>
        </p15:guide>
        <p15:guide id="9" orient="horz" pos="5239" userDrawn="1">
          <p15:clr>
            <a:srgbClr val="A4A3A4"/>
          </p15:clr>
        </p15:guide>
        <p15:guide id="10" pos="7779" userDrawn="1">
          <p15:clr>
            <a:srgbClr val="A4A3A4"/>
          </p15:clr>
        </p15:guide>
        <p15:guide id="11" orient="horz" pos="4695" userDrawn="1">
          <p15:clr>
            <a:srgbClr val="A4A3A4"/>
          </p15:clr>
        </p15:guide>
        <p15:guide id="12" orient="horz" pos="35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81F"/>
    <a:srgbClr val="A2C9F4"/>
    <a:srgbClr val="E7F5FE"/>
    <a:srgbClr val="1888B9"/>
    <a:srgbClr val="F8E9FB"/>
    <a:srgbClr val="AE4828"/>
    <a:srgbClr val="CE087E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7" autoAdjust="0"/>
    <p:restoredTop sz="96395" autoAdjust="0"/>
  </p:normalViewPr>
  <p:slideViewPr>
    <p:cSldViewPr snapToGrid="0">
      <p:cViewPr varScale="1">
        <p:scale>
          <a:sx n="90" d="100"/>
          <a:sy n="90" d="100"/>
        </p:scale>
        <p:origin x="1650" y="78"/>
      </p:cViewPr>
      <p:guideLst>
        <p:guide orient="horz" pos="635"/>
        <p:guide pos="2488"/>
        <p:guide orient="horz" pos="5218"/>
        <p:guide orient="horz" pos="181"/>
        <p:guide orient="horz" pos="23"/>
        <p:guide pos="7756"/>
        <p:guide pos="178"/>
        <p:guide pos="5488"/>
        <p:guide orient="horz" pos="5239"/>
        <p:guide pos="7779"/>
        <p:guide orient="horz" pos="4695"/>
        <p:guide orient="horz" pos="35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0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Лист1!$A$20</c:f>
              <c:strCache>
                <c:ptCount val="1"/>
                <c:pt idx="0">
                  <c:v>Количество крупнейших заказчиков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420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285-402A-B6C8-9307EE29ACC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7956099921697562E-3"/>
                  <c:y val="-5.189972332311373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E5581F"/>
                        </a:solidFill>
                      </a:rPr>
                      <a:t>1 447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5B1-4902-8C30-3E7A5EA14924}"/>
                </c:ext>
                <c:ext xmlns:c15="http://schemas.microsoft.com/office/drawing/2012/chart" uri="{CE6537A1-D6FC-4f65-9D91-7224C49458BB}">
                  <c15:layout>
                    <c:manualLayout>
                      <c:w val="8.8725929833816941E-2"/>
                      <c:h val="0.1765445300231810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Лист1!$B$19:$F$19</c:f>
              <c:strCache>
                <c:ptCount val="5"/>
                <c:pt idx="0">
                  <c:v>с 01.12.2015</c:v>
                </c:pt>
                <c:pt idx="1">
                  <c:v> с 01.05.2016</c:v>
                </c:pt>
                <c:pt idx="2">
                  <c:v>с 01.01.2017</c:v>
                </c:pt>
                <c:pt idx="3">
                  <c:v>с 04.08.2017</c:v>
                </c:pt>
                <c:pt idx="4">
                  <c:v>с 01.03.2018</c:v>
                </c:pt>
              </c:strCache>
            </c:strRef>
          </c:cat>
          <c:val>
            <c:numRef>
              <c:f>Лист1!$B$20:$F$20</c:f>
              <c:numCache>
                <c:formatCode>General</c:formatCode>
                <c:ptCount val="5"/>
                <c:pt idx="0">
                  <c:v>35</c:v>
                </c:pt>
                <c:pt idx="1">
                  <c:v>225</c:v>
                </c:pt>
                <c:pt idx="2">
                  <c:v>202</c:v>
                </c:pt>
                <c:pt idx="3">
                  <c:v>419</c:v>
                </c:pt>
                <c:pt idx="4" formatCode="#,##0">
                  <c:v>1596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5B1-4902-8C30-3E7A5EA14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767086704"/>
        <c:axId val="-767089968"/>
      </c:lineChart>
      <c:catAx>
        <c:axId val="-76708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67089968"/>
        <c:crosses val="autoZero"/>
        <c:auto val="1"/>
        <c:lblAlgn val="ctr"/>
        <c:lblOffset val="100"/>
        <c:noMultiLvlLbl val="0"/>
      </c:catAx>
      <c:valAx>
        <c:axId val="-76708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6708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92475" y="850900"/>
            <a:ext cx="334168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2475" y="850900"/>
            <a:ext cx="3341688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367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2475" y="850900"/>
            <a:ext cx="3341688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16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2475" y="850900"/>
            <a:ext cx="3341688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19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6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1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1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14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0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87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66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01.02.2018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15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01.02.2018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68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01.02.2018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68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2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76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96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96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124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26872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1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01.02.2018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01.02.2018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01.02.2018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1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0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0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  <p:sldLayoutId id="2147483701" r:id="rId13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136877"/>
            <a:ext cx="12599988" cy="410296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Обеспечение доступа субъектов МСП к закупкам крупнейших заказчиков.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Итоги работы </a:t>
            </a: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Корпорации МСП </a:t>
            </a: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в 2017 году. Первоочередные мероприятия </a:t>
            </a:r>
            <a:endParaRPr lang="en-US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86071" y="7680674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2018 год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7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5852" cy="17830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132137"/>
            <a:ext cx="12599988" cy="2565419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95564" y="2834382"/>
            <a:ext cx="11608860" cy="2220978"/>
          </a:xfrm>
        </p:spPr>
        <p:txBody>
          <a:bodyPr/>
          <a:lstStyle/>
          <a:p>
            <a:pPr algn="l"/>
            <a:r>
              <a:rPr lang="ru-RU" dirty="0" smtClean="0"/>
              <a:t>         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</a:t>
            </a:r>
            <a:r>
              <a:rPr lang="ru-RU" sz="4800" dirty="0" smtClean="0"/>
              <a:t>СПАСИБО ЗА ВНИМАНИЕ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b="0" dirty="0"/>
          </a:p>
        </p:txBody>
      </p:sp>
    </p:spTree>
    <p:extLst>
      <p:ext uri="{BB962C8B-B14F-4D97-AF65-F5344CB8AC3E}">
        <p14:creationId xmlns:p14="http://schemas.microsoft.com/office/powerpoint/2010/main" val="2472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67097" y="218103"/>
            <a:ext cx="6803857" cy="636169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ЗАКУПКИ У СУБЪЕКТОВ МСП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659171" y="6217698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3598" y="8117613"/>
            <a:ext cx="12074430" cy="247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Источник: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результаты оценки и мониторинга соответствия, данные реестра договоров, заключенных по результатам закупок, сведения, размещенные в ЕИС, сведения, полученные от крупнейших заказчиков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00300" y="1887605"/>
            <a:ext cx="4181707" cy="488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ИТОГИ </a:t>
            </a:r>
            <a:r>
              <a:rPr lang="ru-RU" sz="2400" b="1" dirty="0">
                <a:solidFill>
                  <a:srgbClr val="E5581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2017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ГОДА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9516" y="1006449"/>
            <a:ext cx="11908360" cy="88860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 </a:t>
            </a:r>
            <a:r>
              <a:rPr lang="ru-RU" sz="24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2016 </a:t>
            </a:r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год объем закупок у субъектов МСП </a:t>
            </a:r>
            <a:r>
              <a:rPr lang="ru-RU" sz="24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составил </a:t>
            </a:r>
            <a:r>
              <a:rPr lang="ru-RU" sz="28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1,511</a:t>
            </a:r>
            <a:r>
              <a:rPr lang="ru-RU" sz="24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трлн </a:t>
            </a:r>
            <a:r>
              <a:rPr lang="ru-RU" sz="24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рублей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109 058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договоров, заключенных с </a:t>
            </a: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35 651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субъектом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МСП)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4"/>
          <p:cNvSpPr/>
          <p:nvPr/>
        </p:nvSpPr>
        <p:spPr>
          <a:xfrm>
            <a:off x="192038" y="2616523"/>
            <a:ext cx="2471583" cy="27564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500" kern="1200" baseline="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Скругленный прямоугольник 6"/>
          <p:cNvSpPr/>
          <p:nvPr/>
        </p:nvSpPr>
        <p:spPr>
          <a:xfrm>
            <a:off x="5049754" y="3318045"/>
            <a:ext cx="2279595" cy="16812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3600" b="1" kern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3600" b="1" baseline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от 10 до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91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%), </a:t>
            </a:r>
            <a:b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что </a:t>
            </a:r>
            <a:r>
              <a:rPr lang="ru-RU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более чем </a:t>
            </a: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раза превышает установленную квоту 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(10%)</a:t>
            </a:r>
            <a:endParaRPr lang="ru-RU" sz="1400" b="1" kern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Скругленный прямоугольник 8"/>
          <p:cNvSpPr/>
          <p:nvPr/>
        </p:nvSpPr>
        <p:spPr>
          <a:xfrm>
            <a:off x="6052664" y="2645133"/>
            <a:ext cx="2629343" cy="27465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b="1" kern="120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3600" b="1" kern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97133" y="4092412"/>
            <a:ext cx="9613459" cy="8238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72000" rIns="108000" bIns="72000" numCol="1" spcCol="1270" anchor="ctr" anchorCtr="0">
            <a:noAutofit/>
          </a:bodyPr>
          <a:lstStyle/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ТОП-5 регионов – лидеров</a:t>
            </a:r>
            <a:r>
              <a:rPr lang="ru-RU" sz="1400" dirty="0">
                <a:latin typeface="Arial Narrow" panose="020B0606020202030204" pitchFamily="34" charset="0"/>
              </a:rPr>
              <a:t>: город Москва </a:t>
            </a:r>
            <a:r>
              <a:rPr lang="ru-RU" sz="1400" dirty="0" smtClean="0">
                <a:latin typeface="Arial Narrow" panose="020B0606020202030204" pitchFamily="34" charset="0"/>
              </a:rPr>
              <a:t>(</a:t>
            </a:r>
            <a:r>
              <a:rPr lang="ru-RU" sz="1400" dirty="0">
                <a:latin typeface="Arial Narrow" panose="020B0606020202030204" pitchFamily="34" charset="0"/>
              </a:rPr>
              <a:t>771,04 млрд руб.), город Санкт-Петербург (196,95 млрд руб.), Московская область (122,46 млрд руб.), Ханты-Мансийский автономный округ - Югра (87,72 млрд руб.), Свердловская область (78,71 млрд рублей)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22210" y="3212187"/>
            <a:ext cx="9646023" cy="921003"/>
          </a:xfrm>
          <a:prstGeom prst="rect">
            <a:avLst/>
          </a:prstGeom>
          <a:noFill/>
        </p:spPr>
        <p:txBody>
          <a:bodyPr wrap="square" lIns="108000" tIns="72000" rIns="108000" bIns="72000" anchor="ctr" anchorCtr="0">
            <a:spAutoFit/>
          </a:bodyPr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57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заказчиков</a:t>
            </a:r>
            <a:r>
              <a:rPr lang="ru-RU" sz="1400" dirty="0">
                <a:latin typeface="Arial Narrow" panose="020B0606020202030204" pitchFamily="34" charset="0"/>
              </a:rPr>
              <a:t> утвердили программы партнерства, участниками которых стали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480 субъектов МСП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;</a:t>
            </a:r>
          </a:p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Arial Narrow" panose="020B0606020202030204" pitchFamily="34" charset="0"/>
              </a:rPr>
              <a:t>Корпорацией подписаны соглашения о взаимодействии с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40 крупнейшими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заказчиками;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ТОП-5 заказчиков-лидеров</a:t>
            </a:r>
            <a:r>
              <a:rPr lang="ru-RU" sz="1400" dirty="0">
                <a:latin typeface="Arial Narrow" panose="020B0606020202030204" pitchFamily="34" charset="0"/>
              </a:rPr>
              <a:t>: ОАО «РЖД» (207,26 млрд руб.), ПАО «Ростелеком» (124,26 млрд руб</a:t>
            </a:r>
            <a:r>
              <a:rPr lang="ru-RU" sz="1400" dirty="0" smtClean="0">
                <a:latin typeface="Arial Narrow" panose="020B0606020202030204" pitchFamily="34" charset="0"/>
              </a:rPr>
              <a:t>.), </a:t>
            </a:r>
            <a:r>
              <a:rPr lang="ru-RU" sz="1400" dirty="0">
                <a:latin typeface="Arial Narrow" panose="020B0606020202030204" pitchFamily="34" charset="0"/>
              </a:rPr>
              <a:t/>
            </a:r>
            <a:br>
              <a:rPr lang="ru-RU" sz="1400" dirty="0">
                <a:latin typeface="Arial Narrow" panose="020B0606020202030204" pitchFamily="34" charset="0"/>
              </a:rPr>
            </a:br>
            <a:r>
              <a:rPr lang="ru-RU" sz="1400" dirty="0">
                <a:latin typeface="Arial Narrow" panose="020B0606020202030204" pitchFamily="34" charset="0"/>
              </a:rPr>
              <a:t>ПАО «НК «Роснефть» (77,24 млрд руб.), АО «</a:t>
            </a:r>
            <a:r>
              <a:rPr lang="ru-RU" sz="1400" dirty="0" err="1">
                <a:latin typeface="Arial Narrow" panose="020B0606020202030204" pitchFamily="34" charset="0"/>
              </a:rPr>
              <a:t>РЖДстрой</a:t>
            </a:r>
            <a:r>
              <a:rPr lang="ru-RU" sz="1400" dirty="0">
                <a:latin typeface="Arial Narrow" panose="020B0606020202030204" pitchFamily="34" charset="0"/>
              </a:rPr>
              <a:t>» (76,39 млрд руб.), ПАО Сбербанк (67,78 млрд руб.)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405569" y="4221428"/>
            <a:ext cx="2107577" cy="663268"/>
            <a:chOff x="704615" y="8731785"/>
            <a:chExt cx="1548851" cy="630887"/>
          </a:xfrm>
        </p:grpSpPr>
        <p:sp>
          <p:nvSpPr>
            <p:cNvPr id="37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8" name="Pentagon 37"/>
            <p:cNvSpPr/>
            <p:nvPr/>
          </p:nvSpPr>
          <p:spPr>
            <a:xfrm>
              <a:off x="704615" y="8731789"/>
              <a:ext cx="1473848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Взаимодействие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с регионами</a:t>
              </a:r>
              <a:endParaRPr lang="ru-RU" sz="1800" b="1" kern="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10782" y="3262878"/>
            <a:ext cx="2111428" cy="706449"/>
            <a:chOff x="716767" y="8731786"/>
            <a:chExt cx="1536699" cy="547385"/>
          </a:xfrm>
        </p:grpSpPr>
        <p:sp>
          <p:nvSpPr>
            <p:cNvPr id="50" name="Pentagon 35"/>
            <p:cNvSpPr/>
            <p:nvPr/>
          </p:nvSpPr>
          <p:spPr>
            <a:xfrm>
              <a:off x="850532" y="8731786"/>
              <a:ext cx="1402934" cy="547385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1" name="Pentagon 37"/>
            <p:cNvSpPr/>
            <p:nvPr/>
          </p:nvSpPr>
          <p:spPr>
            <a:xfrm>
              <a:off x="716767" y="8736921"/>
              <a:ext cx="1474075" cy="54225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Взаимодействие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с заказчиками</a:t>
              </a:r>
              <a:endParaRPr lang="ru-RU" sz="1800" b="1" kern="0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0455" y="50340"/>
            <a:ext cx="1394104" cy="72259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22152" y="8334086"/>
            <a:ext cx="625875" cy="209839"/>
          </a:xfrm>
        </p:spPr>
        <p:txBody>
          <a:bodyPr/>
          <a:lstStyle/>
          <a:p>
            <a:fld id="{9005E221-E10C-40C7-8143-48F6241B2838}" type="slidenum">
              <a:rPr lang="ru-RU" sz="1200" smtClean="0">
                <a:latin typeface="Arial Narrow" panose="020B0606020202030204" pitchFamily="34" charset="0"/>
              </a:rPr>
              <a:pPr/>
              <a:t>2</a:t>
            </a:fld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35" name="Скругленный прямоугольник 10"/>
          <p:cNvSpPr/>
          <p:nvPr/>
        </p:nvSpPr>
        <p:spPr>
          <a:xfrm>
            <a:off x="644654" y="2632505"/>
            <a:ext cx="3222608" cy="27397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3600" b="1" kern="1200" baseline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4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135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36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br>
              <a:rPr lang="ru-RU" sz="36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3600" b="1" kern="1200" baseline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39516" y="2336237"/>
            <a:ext cx="11908360" cy="88860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 </a:t>
            </a:r>
            <a:r>
              <a:rPr lang="ru-RU" sz="24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2017 </a:t>
            </a:r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год объем закупок у субъектов МСП </a:t>
            </a:r>
            <a:r>
              <a:rPr lang="ru-RU" sz="24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составил </a:t>
            </a:r>
            <a:r>
              <a:rPr lang="ru-RU" sz="28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2,086</a:t>
            </a:r>
            <a:r>
              <a:rPr lang="ru-RU" sz="24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трлн </a:t>
            </a:r>
            <a:r>
              <a:rPr lang="ru-RU" sz="24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рублей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159 885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договоров, заключенных крупнейшими заказчиками с </a:t>
            </a:r>
            <a:r>
              <a:rPr lang="ru-RU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47 794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субъектами МСП)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267097" y="6574010"/>
            <a:ext cx="5973754" cy="488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ПЛАНИРУЕМЫЕ ПОКАЗАТЕЛИ </a:t>
            </a:r>
            <a:r>
              <a:rPr lang="ru-RU" sz="2200" b="1" dirty="0" smtClean="0">
                <a:solidFill>
                  <a:srgbClr val="E5581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2018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ГОДА: 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56633" y="7174517"/>
            <a:ext cx="1190836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889000">
              <a:spcBef>
                <a:spcPct val="0"/>
              </a:spcBef>
            </a:pPr>
            <a:r>
              <a:rPr lang="ru-RU" sz="24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Ожидаемый объем закупок крупнейших заказчиков у субъектов МСП </a:t>
            </a:r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- </a:t>
            </a:r>
            <a:r>
              <a:rPr lang="ru-RU" sz="28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3 </a:t>
            </a:r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трлн </a:t>
            </a:r>
            <a:r>
              <a:rPr lang="ru-RU" sz="24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рублей</a:t>
            </a:r>
            <a:endParaRPr lang="ru-RU" sz="24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4"/>
          <p:cNvSpPr/>
          <p:nvPr/>
        </p:nvSpPr>
        <p:spPr>
          <a:xfrm>
            <a:off x="3176423" y="4890691"/>
            <a:ext cx="6234546" cy="30913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</a:pP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u="sng" dirty="0" smtClean="0">
                <a:solidFill>
                  <a:srgbClr val="E5581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2017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году обеспечен прирост: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5758" y="5424684"/>
            <a:ext cx="3351846" cy="11493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</a:pPr>
            <a:r>
              <a:rPr lang="ru-RU" sz="1600" b="1" kern="12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объема закупок у субъектов МСП</a:t>
            </a:r>
            <a:r>
              <a:rPr lang="ru-RU" b="1" kern="12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              </a:t>
            </a:r>
          </a:p>
          <a:p>
            <a:pPr lvl="0" algn="l"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E5581F"/>
                </a:solidFill>
                <a:latin typeface="Arial Narrow" panose="020B0606020202030204" pitchFamily="34" charset="0"/>
              </a:rPr>
              <a:t>на 72%  </a:t>
            </a:r>
            <a:endParaRPr lang="ru-RU" sz="2000" b="1" dirty="0">
              <a:solidFill>
                <a:srgbClr val="E5581F"/>
              </a:solidFill>
              <a:latin typeface="Arial Narrow" panose="020B0606020202030204" pitchFamily="34" charset="0"/>
            </a:endParaRPr>
          </a:p>
          <a:p>
            <a:pPr lvl="0" algn="l" defTabSz="889000">
              <a:lnSpc>
                <a:spcPct val="90000"/>
              </a:lnSpc>
              <a:spcBef>
                <a:spcPct val="0"/>
              </a:spcBef>
            </a:pPr>
            <a:r>
              <a:rPr lang="ru-RU" sz="1400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(на </a:t>
            </a:r>
            <a:r>
              <a:rPr lang="ru-RU" sz="1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575 </a:t>
            </a:r>
            <a:r>
              <a:rPr lang="ru-RU" sz="1400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млрд рублей)</a:t>
            </a:r>
            <a:endParaRPr lang="ru-RU" sz="1400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73146" y="5337265"/>
            <a:ext cx="2729478" cy="8840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количества</a:t>
            </a:r>
            <a:r>
              <a:rPr lang="ru-RU" sz="2000" b="1" dirty="0" smtClean="0">
                <a:solidFill>
                  <a:srgbClr val="E5581F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kern="12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поставщиков - субъектов МСП -</a:t>
            </a:r>
            <a:endParaRPr lang="ru-RU" b="1" dirty="0">
              <a:solidFill>
                <a:srgbClr val="E5581F"/>
              </a:solidFill>
              <a:latin typeface="Arial Narrow" panose="020B0606020202030204" pitchFamily="34" charset="0"/>
            </a:endParaRP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E5581F"/>
                </a:solidFill>
                <a:latin typeface="Arial Narrow" panose="020B0606020202030204" pitchFamily="34" charset="0"/>
              </a:rPr>
              <a:t>на 34%</a:t>
            </a:r>
            <a:endParaRPr lang="ru-RU" sz="2000" b="1" dirty="0">
              <a:solidFill>
                <a:srgbClr val="E5581F"/>
              </a:solidFill>
              <a:latin typeface="Arial Narrow" panose="020B0606020202030204" pitchFamily="34" charset="0"/>
            </a:endParaRP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(на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12 143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поставщика)</a:t>
            </a: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solidFill>
                <a:srgbClr val="E5581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05527" y="5312833"/>
            <a:ext cx="3096066" cy="10107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количества</a:t>
            </a:r>
            <a:r>
              <a:rPr lang="ru-RU" sz="2000" b="1" dirty="0" smtClean="0">
                <a:solidFill>
                  <a:srgbClr val="E5581F"/>
                </a:solidFill>
                <a:latin typeface="Arial Narrow" panose="020B0606020202030204" pitchFamily="34" charset="0"/>
              </a:rPr>
              <a:t> </a:t>
            </a:r>
            <a:r>
              <a:rPr lang="ru-RU" sz="1600" b="1" kern="1200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договоров, заключенных с субъектами МСП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E5581F"/>
                </a:solidFill>
                <a:latin typeface="Arial Narrow" panose="020B0606020202030204" pitchFamily="34" charset="0"/>
              </a:rPr>
              <a:t>на 46,6%</a:t>
            </a:r>
            <a:endParaRPr lang="ru-RU" sz="2000" b="1" dirty="0">
              <a:solidFill>
                <a:srgbClr val="E5581F"/>
              </a:solidFill>
              <a:latin typeface="Arial Narrow" panose="020B0606020202030204" pitchFamily="34" charset="0"/>
            </a:endParaRP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50 842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договора)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kern="1200" dirty="0">
              <a:solidFill>
                <a:srgbClr val="E5581F"/>
              </a:solidFill>
              <a:latin typeface="Arial Narrow" panose="020B060602020203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62" y="5337265"/>
            <a:ext cx="442184" cy="40817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07" y="5337265"/>
            <a:ext cx="442184" cy="40817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4" y="5362897"/>
            <a:ext cx="442184" cy="40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Скругленный прямоугольник 172"/>
          <p:cNvSpPr/>
          <p:nvPr/>
        </p:nvSpPr>
        <p:spPr>
          <a:xfrm>
            <a:off x="197027" y="1713175"/>
            <a:ext cx="2581517" cy="229335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Скругленный прямоугольник 4"/>
          <p:cNvSpPr/>
          <p:nvPr/>
        </p:nvSpPr>
        <p:spPr>
          <a:xfrm>
            <a:off x="238990" y="1150371"/>
            <a:ext cx="12112024" cy="49011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 Корпорацией заключено соглашение о взаимодействии от 01.03.2016  № ДКП-2016-116/С-44</a:t>
            </a:r>
            <a:endParaRPr lang="ru-RU" sz="22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9639" y="262114"/>
            <a:ext cx="8996067" cy="930619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u="none" strike="noStrike" cap="none" spc="0" normalizeH="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ВЗАИМОДЕЙСТВИЕ </a:t>
            </a:r>
            <a:r>
              <a:rPr lang="ru-RU" altLang="ru-RU" dirty="0" smtClean="0"/>
              <a:t>С ГОСУДАРСТВЕННОЙ КОМПАНИЕЙ </a:t>
            </a:r>
            <a:r>
              <a:rPr lang="ru-RU" altLang="ru-RU" dirty="0"/>
              <a:t>«АВТОДОР»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287901" y="6328458"/>
            <a:ext cx="37575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Текущее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состояние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2018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 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4996845" y="3932519"/>
            <a:ext cx="23396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Итоги 2017 </a:t>
            </a: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 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3680370" y="4383476"/>
            <a:ext cx="476910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Скругленный прямоугольник 99"/>
          <p:cNvSpPr/>
          <p:nvPr/>
        </p:nvSpPr>
        <p:spPr>
          <a:xfrm>
            <a:off x="360532" y="4523302"/>
            <a:ext cx="3898078" cy="958029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1" name="Группа 100"/>
          <p:cNvGrpSpPr/>
          <p:nvPr/>
        </p:nvGrpSpPr>
        <p:grpSpPr>
          <a:xfrm>
            <a:off x="324241" y="5230612"/>
            <a:ext cx="2163847" cy="930105"/>
            <a:chOff x="239726" y="1705020"/>
            <a:chExt cx="2108011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02" name="Скругленный прямоугольник 101"/>
            <p:cNvSpPr/>
            <p:nvPr/>
          </p:nvSpPr>
          <p:spPr>
            <a:xfrm>
              <a:off x="240692" y="1705020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" name="Скругленный прямоугольник 6"/>
            <p:cNvSpPr/>
            <p:nvPr/>
          </p:nvSpPr>
          <p:spPr>
            <a:xfrm>
              <a:off x="239726" y="1816614"/>
              <a:ext cx="2045613" cy="335841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/>
              <a:r>
                <a:rPr lang="ru-RU" sz="24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15,56 млрд рублей </a:t>
              </a:r>
              <a:endPara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04" name="Прямоугольник 103"/>
          <p:cNvSpPr/>
          <p:nvPr/>
        </p:nvSpPr>
        <p:spPr>
          <a:xfrm>
            <a:off x="399603" y="4611509"/>
            <a:ext cx="3786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Объем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закупок у субъектов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МСП «всеми способами» 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105" name="Группа 104"/>
          <p:cNvGrpSpPr/>
          <p:nvPr/>
        </p:nvGrpSpPr>
        <p:grpSpPr>
          <a:xfrm>
            <a:off x="2434716" y="5143749"/>
            <a:ext cx="1879100" cy="1354217"/>
            <a:chOff x="2912117" y="4794331"/>
            <a:chExt cx="2105324" cy="1187071"/>
          </a:xfrm>
        </p:grpSpPr>
        <p:sp>
          <p:nvSpPr>
            <p:cNvPr id="106" name="Скругленный прямоугольник 105"/>
            <p:cNvSpPr/>
            <p:nvPr/>
          </p:nvSpPr>
          <p:spPr>
            <a:xfrm>
              <a:off x="2912117" y="5001443"/>
              <a:ext cx="2105324" cy="797394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7" name="TextBox 106"/>
            <p:cNvSpPr txBox="1"/>
            <p:nvPr/>
          </p:nvSpPr>
          <p:spPr>
            <a:xfrm>
              <a:off x="3171582" y="4794331"/>
              <a:ext cx="1643539" cy="1187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0100"/>
              <a:endParaRPr lang="ru-RU" sz="1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  <a:p>
              <a:pPr algn="ctr" defTabSz="800100"/>
              <a:r>
                <a:rPr lang="ru-RU" sz="24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д</a:t>
              </a:r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оля </a:t>
              </a:r>
              <a:r>
                <a:rPr lang="ru-RU" sz="24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31,54 %</a:t>
              </a:r>
            </a:p>
            <a:p>
              <a:pPr algn="ctr" defTabSz="800100"/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08" name="Скругленный прямоугольник 107"/>
          <p:cNvSpPr/>
          <p:nvPr/>
        </p:nvSpPr>
        <p:spPr>
          <a:xfrm>
            <a:off x="4283482" y="4536499"/>
            <a:ext cx="3680370" cy="958029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9" name="Группа 108"/>
          <p:cNvGrpSpPr/>
          <p:nvPr/>
        </p:nvGrpSpPr>
        <p:grpSpPr>
          <a:xfrm>
            <a:off x="4302352" y="5249779"/>
            <a:ext cx="2071147" cy="952364"/>
            <a:chOff x="186513" y="1723665"/>
            <a:chExt cx="2107045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0" name="Скругленный прямоугольник 109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кругленный прямоугольник 6"/>
            <p:cNvSpPr/>
            <p:nvPr/>
          </p:nvSpPr>
          <p:spPr>
            <a:xfrm>
              <a:off x="236924" y="1770193"/>
              <a:ext cx="1933403" cy="367785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/>
              <a:r>
                <a:rPr lang="ru-RU" sz="24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5,6 </a:t>
              </a:r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млрд </a:t>
              </a:r>
              <a:r>
                <a:rPr lang="ru-RU" sz="24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рублей </a:t>
              </a:r>
              <a:endPara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6300550" y="5259751"/>
            <a:ext cx="1663301" cy="1028570"/>
            <a:chOff x="9349617" y="4877147"/>
            <a:chExt cx="1967818" cy="790920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9349617" y="4950697"/>
              <a:ext cx="1967818" cy="717370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4" name="TextBox 113"/>
            <p:cNvSpPr txBox="1"/>
            <p:nvPr/>
          </p:nvSpPr>
          <p:spPr>
            <a:xfrm>
              <a:off x="9437431" y="4877147"/>
              <a:ext cx="1804792" cy="638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0100"/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доля </a:t>
              </a:r>
            </a:p>
            <a:p>
              <a:pPr algn="ctr" defTabSz="800100"/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11,43 %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15" name="Прямоугольник 114"/>
          <p:cNvSpPr/>
          <p:nvPr/>
        </p:nvSpPr>
        <p:spPr>
          <a:xfrm>
            <a:off x="4305457" y="4594316"/>
            <a:ext cx="4288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Объем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закупок у субъектов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МСП («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спецторги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»)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451895" y="6865161"/>
            <a:ext cx="5639746" cy="958029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7" name="Группа 116"/>
          <p:cNvGrpSpPr/>
          <p:nvPr/>
        </p:nvGrpSpPr>
        <p:grpSpPr>
          <a:xfrm>
            <a:off x="268786" y="7384801"/>
            <a:ext cx="3057960" cy="679501"/>
            <a:chOff x="48597" y="1723664"/>
            <a:chExt cx="2382876" cy="380127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8" name="Скругленный прямоугольник 117"/>
            <p:cNvSpPr/>
            <p:nvPr/>
          </p:nvSpPr>
          <p:spPr>
            <a:xfrm>
              <a:off x="186513" y="1723664"/>
              <a:ext cx="2244960" cy="3801278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Скругленный прямоугольник 6"/>
            <p:cNvSpPr/>
            <p:nvPr/>
          </p:nvSpPr>
          <p:spPr>
            <a:xfrm>
              <a:off x="48597" y="1723664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/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4,8 млрд </a:t>
              </a:r>
              <a:r>
                <a:rPr lang="ru-RU" sz="24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рублей </a:t>
              </a:r>
              <a:endPara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20" name="Скругленный прямоугольник 119"/>
          <p:cNvSpPr/>
          <p:nvPr/>
        </p:nvSpPr>
        <p:spPr>
          <a:xfrm>
            <a:off x="3216536" y="7559016"/>
            <a:ext cx="2886725" cy="61372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1" name="TextBox 120"/>
          <p:cNvSpPr txBox="1"/>
          <p:nvPr/>
        </p:nvSpPr>
        <p:spPr>
          <a:xfrm>
            <a:off x="3697022" y="7579136"/>
            <a:ext cx="2202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010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доля 16,97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 %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11519" y="6860769"/>
            <a:ext cx="534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Планируемый объем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закупок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субъектов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МСП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(«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спецторги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»)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>
            <a:off x="3680370" y="6799485"/>
            <a:ext cx="476910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3700473" y="3956349"/>
            <a:ext cx="476910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Скругленный прямоугольник 134"/>
          <p:cNvSpPr/>
          <p:nvPr/>
        </p:nvSpPr>
        <p:spPr>
          <a:xfrm>
            <a:off x="8013125" y="4517233"/>
            <a:ext cx="4337889" cy="958029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6" name="Группа 135"/>
          <p:cNvGrpSpPr/>
          <p:nvPr/>
        </p:nvGrpSpPr>
        <p:grpSpPr>
          <a:xfrm>
            <a:off x="7891435" y="5199066"/>
            <a:ext cx="2163343" cy="952364"/>
            <a:chOff x="48597" y="1679636"/>
            <a:chExt cx="2231441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7" name="Скругленный прямоугольник 136"/>
            <p:cNvSpPr/>
            <p:nvPr/>
          </p:nvSpPr>
          <p:spPr>
            <a:xfrm>
              <a:off x="172993" y="1679636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8" name="Скругленный прямоугольник 6"/>
            <p:cNvSpPr/>
            <p:nvPr/>
          </p:nvSpPr>
          <p:spPr>
            <a:xfrm>
              <a:off x="48597" y="1769131"/>
              <a:ext cx="2090065" cy="367785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/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2,4 млрд </a:t>
              </a:r>
              <a:r>
                <a:rPr lang="ru-RU" sz="24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рублей </a:t>
              </a:r>
              <a:endPara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9975670" y="5292451"/>
            <a:ext cx="2387832" cy="1031021"/>
            <a:chOff x="9349617" y="4921958"/>
            <a:chExt cx="1967818" cy="746109"/>
          </a:xfrm>
        </p:grpSpPr>
        <p:sp>
          <p:nvSpPr>
            <p:cNvPr id="140" name="Скругленный прямоугольник 139"/>
            <p:cNvSpPr/>
            <p:nvPr/>
          </p:nvSpPr>
          <p:spPr>
            <a:xfrm>
              <a:off x="9349617" y="4950697"/>
              <a:ext cx="1967818" cy="717370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1" name="TextBox 140"/>
            <p:cNvSpPr txBox="1"/>
            <p:nvPr/>
          </p:nvSpPr>
          <p:spPr>
            <a:xfrm>
              <a:off x="9373575" y="4921958"/>
              <a:ext cx="1887705" cy="690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0100"/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УВЕЛИЧЕНИЕ</a:t>
              </a:r>
            </a:p>
            <a:p>
              <a:pPr algn="ctr" defTabSz="800100"/>
              <a:r>
                <a:rPr lang="ru-RU" sz="1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по сравнению с 2016 годом  </a:t>
              </a:r>
              <a:r>
                <a:rPr lang="ru-RU" sz="24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399,67 </a:t>
              </a:r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%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42" name="Прямоугольник 141"/>
          <p:cNvSpPr/>
          <p:nvPr/>
        </p:nvSpPr>
        <p:spPr>
          <a:xfrm>
            <a:off x="7963851" y="4630417"/>
            <a:ext cx="4783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Объем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закупок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ИПВП у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субъектов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МСП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6325532" y="6888643"/>
            <a:ext cx="6037970" cy="958029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4" name="Группа 143"/>
          <p:cNvGrpSpPr/>
          <p:nvPr/>
        </p:nvGrpSpPr>
        <p:grpSpPr>
          <a:xfrm>
            <a:off x="6337152" y="7504279"/>
            <a:ext cx="3126808" cy="679501"/>
            <a:chOff x="-5052" y="1723664"/>
            <a:chExt cx="2436525" cy="380127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5" name="Скругленный прямоугольник 144"/>
            <p:cNvSpPr/>
            <p:nvPr/>
          </p:nvSpPr>
          <p:spPr>
            <a:xfrm>
              <a:off x="-5052" y="1723664"/>
              <a:ext cx="2436525" cy="3801278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6" name="Скругленный прямоугольник 6"/>
            <p:cNvSpPr/>
            <p:nvPr/>
          </p:nvSpPr>
          <p:spPr>
            <a:xfrm>
              <a:off x="48597" y="1723664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/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1,86 млрд </a:t>
              </a:r>
              <a:r>
                <a:rPr lang="ru-RU" sz="24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рублей </a:t>
              </a:r>
              <a:endPara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47" name="Скругленный прямоугольник 146"/>
          <p:cNvSpPr/>
          <p:nvPr/>
        </p:nvSpPr>
        <p:spPr>
          <a:xfrm>
            <a:off x="9359154" y="7692567"/>
            <a:ext cx="3015968" cy="61372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8" name="TextBox 147"/>
          <p:cNvSpPr txBox="1"/>
          <p:nvPr/>
        </p:nvSpPr>
        <p:spPr>
          <a:xfrm>
            <a:off x="9672386" y="7654361"/>
            <a:ext cx="2202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010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доля 6,57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 %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406000" y="6894831"/>
            <a:ext cx="600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Планируемый объем закупок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ИПВП у субъектов МСП («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спецторги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»)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50" name="Прямая соединительная линия 149"/>
          <p:cNvCxnSpPr/>
          <p:nvPr/>
        </p:nvCxnSpPr>
        <p:spPr>
          <a:xfrm>
            <a:off x="3680369" y="6378300"/>
            <a:ext cx="476910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811609" y="7957990"/>
            <a:ext cx="1563339" cy="460041"/>
          </a:xfrm>
        </p:spPr>
        <p:txBody>
          <a:bodyPr/>
          <a:lstStyle/>
          <a:p>
            <a:pPr algn="just"/>
            <a:r>
              <a:rPr lang="ru-RU" sz="1200" dirty="0">
                <a:solidFill>
                  <a:srgbClr val="FF0000"/>
                </a:solidFill>
              </a:rPr>
              <a:t>при нормативе </a:t>
            </a:r>
            <a:r>
              <a:rPr lang="ru-RU" sz="1200" b="1" dirty="0" smtClean="0">
                <a:solidFill>
                  <a:srgbClr val="FF0000"/>
                </a:solidFill>
              </a:rPr>
              <a:t> 5 %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10825473" y="6078876"/>
            <a:ext cx="14746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</a:rPr>
              <a:t>при нормативе </a:t>
            </a:r>
            <a:r>
              <a:rPr lang="ru-RU" sz="1200" b="1" dirty="0">
                <a:solidFill>
                  <a:srgbClr val="FF0000"/>
                </a:solidFill>
              </a:rPr>
              <a:t> 5 %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2634297" y="6017587"/>
            <a:ext cx="15531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</a:rPr>
              <a:t>при нормативе </a:t>
            </a:r>
            <a:r>
              <a:rPr lang="ru-RU" sz="1200" b="1" dirty="0">
                <a:solidFill>
                  <a:srgbClr val="FF0000"/>
                </a:solidFill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18 </a:t>
            </a:r>
            <a:r>
              <a:rPr lang="ru-RU" sz="1200" b="1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4488695" y="7930926"/>
            <a:ext cx="15531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</a:rPr>
              <a:t>при нормативе </a:t>
            </a:r>
            <a:r>
              <a:rPr lang="ru-RU" sz="1200" b="1" dirty="0">
                <a:solidFill>
                  <a:srgbClr val="FF0000"/>
                </a:solidFill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15 </a:t>
            </a:r>
            <a:r>
              <a:rPr lang="ru-RU" sz="1200" b="1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6382688" y="6019632"/>
            <a:ext cx="15531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1200" dirty="0">
                <a:solidFill>
                  <a:srgbClr val="FF0000"/>
                </a:solidFill>
              </a:rPr>
              <a:t>при нормативе </a:t>
            </a:r>
            <a:r>
              <a:rPr lang="ru-RU" sz="1200" b="1" dirty="0">
                <a:solidFill>
                  <a:srgbClr val="FF0000"/>
                </a:solidFill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10 </a:t>
            </a:r>
            <a:r>
              <a:rPr lang="ru-RU" sz="1200" b="1" dirty="0">
                <a:solidFill>
                  <a:srgbClr val="FF0000"/>
                </a:solidFill>
              </a:rPr>
              <a:t>%</a:t>
            </a:r>
          </a:p>
        </p:txBody>
      </p:sp>
      <p:cxnSp>
        <p:nvCxnSpPr>
          <p:cNvPr id="155" name="Прямая соединительная линия 154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" name="Рисунок 1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0455" y="50340"/>
            <a:ext cx="1394104" cy="722598"/>
          </a:xfrm>
          <a:prstGeom prst="rect">
            <a:avLst/>
          </a:prstGeom>
        </p:spPr>
      </p:pic>
      <p:sp>
        <p:nvSpPr>
          <p:cNvPr id="160" name="Прямоугольник 159"/>
          <p:cNvSpPr/>
          <p:nvPr/>
        </p:nvSpPr>
        <p:spPr>
          <a:xfrm>
            <a:off x="2924745" y="1687047"/>
            <a:ext cx="9391199" cy="7181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утверждена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программа партнерства с субъектами МСП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, в которую включены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77 субъектов МСП </a:t>
            </a:r>
          </a:p>
        </p:txBody>
      </p:sp>
      <p:sp>
        <p:nvSpPr>
          <p:cNvPr id="161" name="Шеврон 160"/>
          <p:cNvSpPr/>
          <p:nvPr/>
        </p:nvSpPr>
        <p:spPr>
          <a:xfrm rot="10800000">
            <a:off x="2778545" y="1712373"/>
            <a:ext cx="264397" cy="677433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2956759" y="2465579"/>
            <a:ext cx="9359185" cy="6991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основании рекомендаций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Корпорации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перечень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товаров, работ, услуг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, закупка которых осуществляется у субъектов МСП, был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расширен до 86 позиций.</a:t>
            </a:r>
          </a:p>
        </p:txBody>
      </p:sp>
      <p:sp>
        <p:nvSpPr>
          <p:cNvPr id="163" name="Шеврон 162"/>
          <p:cNvSpPr/>
          <p:nvPr/>
        </p:nvSpPr>
        <p:spPr>
          <a:xfrm rot="10800000">
            <a:off x="2810557" y="2469190"/>
            <a:ext cx="264399" cy="68866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2956759" y="3219136"/>
            <a:ext cx="9359185" cy="6759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из 59 семинаров, проведенных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в 2016-2017 годах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в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49 городах, в которых приняли участие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более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4 500 субъектов МСП,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4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семинара проведено с участием представителей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ГК «</a:t>
            </a:r>
            <a:r>
              <a:rPr lang="ru-RU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Автодор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  <a:endParaRPr lang="ru-RU" b="1" dirty="0"/>
          </a:p>
        </p:txBody>
      </p:sp>
      <p:sp>
        <p:nvSpPr>
          <p:cNvPr id="165" name="Шеврон 164"/>
          <p:cNvSpPr/>
          <p:nvPr/>
        </p:nvSpPr>
        <p:spPr>
          <a:xfrm rot="10800000">
            <a:off x="2810559" y="3180051"/>
            <a:ext cx="264397" cy="71482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11727995" y="8289988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3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170" name="Рисунок 1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99" y="1719097"/>
            <a:ext cx="810201" cy="810201"/>
          </a:xfrm>
          <a:prstGeom prst="rect">
            <a:avLst/>
          </a:prstGeom>
        </p:spPr>
      </p:pic>
      <p:sp>
        <p:nvSpPr>
          <p:cNvPr id="172" name="TextBox 171"/>
          <p:cNvSpPr txBox="1"/>
          <p:nvPr/>
        </p:nvSpPr>
        <p:spPr>
          <a:xfrm>
            <a:off x="85160" y="1900235"/>
            <a:ext cx="16699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0100"/>
            <a:r>
              <a:rPr lang="ru-RU" sz="2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Расширение доступа субъектов МСП к закупкам</a:t>
            </a:r>
          </a:p>
        </p:txBody>
      </p:sp>
      <p:pic>
        <p:nvPicPr>
          <p:cNvPr id="174" name="Рисунок 1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21" y="3025087"/>
            <a:ext cx="945789" cy="945789"/>
          </a:xfrm>
          <a:prstGeom prst="rect">
            <a:avLst/>
          </a:prstGeom>
        </p:spPr>
      </p:pic>
      <p:pic>
        <p:nvPicPr>
          <p:cNvPr id="177" name="Рисунок 1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36" y="2371688"/>
            <a:ext cx="817114" cy="81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4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244570" y="71055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68275" y="7939422"/>
            <a:ext cx="12360178" cy="460041"/>
          </a:xfrm>
        </p:spPr>
        <p:txBody>
          <a:bodyPr/>
          <a:lstStyle/>
          <a:p>
            <a:pPr algn="l"/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 - проведена совместно с международной информационной группой «Интерфакс»,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итогам 2017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г. </a:t>
            </a:r>
            <a:endParaRPr lang="ru-RU" sz="1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** -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данные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мониторинга применения Федерального закона № 223-ФЗ в 2017 году, подготовленного Минфином России</a:t>
            </a:r>
            <a:endParaRPr lang="ru-RU" sz="1000" b="1" i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0382" y="25445"/>
            <a:ext cx="7236718" cy="734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Оценка качества закупок </a:t>
            </a:r>
          </a:p>
          <a:p>
            <a:pPr lvl="0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крупнейших заказчиков у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субъектов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МСП*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282575" y="4245307"/>
            <a:ext cx="392182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Скругленный прямоугольник 4"/>
          <p:cNvSpPr/>
          <p:nvPr/>
        </p:nvSpPr>
        <p:spPr>
          <a:xfrm>
            <a:off x="339775" y="3991509"/>
            <a:ext cx="3807423" cy="189163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Уровень конкуренции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(среднее количество заявок, поданных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на участие в закупках)</a:t>
            </a:r>
            <a:endParaRPr lang="ru-RU" sz="1400" b="1" i="1" kern="1200" dirty="0">
              <a:latin typeface="Arial Narrow" panose="020B060602020203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8416" y="5632672"/>
            <a:ext cx="2102900" cy="1597573"/>
            <a:chOff x="58484" y="1654390"/>
            <a:chExt cx="2382876" cy="3870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6"/>
            <p:cNvSpPr/>
            <p:nvPr/>
          </p:nvSpPr>
          <p:spPr>
            <a:xfrm>
              <a:off x="58484" y="16543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Закупки </a:t>
              </a:r>
            </a:p>
            <a:p>
              <a:pPr lvl="0" algn="ctr" defTabSz="800100" rtl="0"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у субъектов МСП</a:t>
              </a: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 dirty="0" smtClean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1,83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2250650" y="5865956"/>
            <a:ext cx="1858448" cy="1502244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Скругленный прямоугольник 8"/>
          <p:cNvSpPr/>
          <p:nvPr/>
        </p:nvSpPr>
        <p:spPr>
          <a:xfrm>
            <a:off x="2305082" y="6117840"/>
            <a:ext cx="1749584" cy="10269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 </a:t>
            </a: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1,7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326644" y="4240829"/>
            <a:ext cx="392420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Скругленный прямоугольник 10"/>
          <p:cNvSpPr/>
          <p:nvPr/>
        </p:nvSpPr>
        <p:spPr>
          <a:xfrm>
            <a:off x="4648018" y="4055009"/>
            <a:ext cx="3355233" cy="1891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Экономия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(разница между начальной (максимальной) ценой и ценой заключенного договора) </a:t>
            </a:r>
            <a:endParaRPr lang="ru-RU" sz="1400" b="1" i="1" kern="1200" dirty="0">
              <a:latin typeface="Arial Narrow" panose="020B060602020203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75292" y="5663154"/>
            <a:ext cx="1843530" cy="1545021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Скругленный прямоугольник 12"/>
          <p:cNvSpPr/>
          <p:nvPr/>
        </p:nvSpPr>
        <p:spPr>
          <a:xfrm>
            <a:off x="4256278" y="5447082"/>
            <a:ext cx="2152368" cy="20186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/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800100" rtl="0"/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 субъектов МСП</a:t>
            </a:r>
          </a:p>
          <a:p>
            <a:pPr lvl="0" algn="ctr" defTabSz="800100" rtl="0">
              <a:spcBef>
                <a:spcPts val="600"/>
              </a:spcBef>
            </a:pPr>
            <a:r>
              <a:rPr lang="ru-RU" sz="1800" kern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11,13%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86466" y="5840869"/>
            <a:ext cx="1839808" cy="149674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Скругленный прямоугольник 14"/>
          <p:cNvSpPr/>
          <p:nvPr/>
        </p:nvSpPr>
        <p:spPr>
          <a:xfrm>
            <a:off x="6425573" y="6110385"/>
            <a:ext cx="1697001" cy="1040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5</a:t>
            </a: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,3%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393817" y="4246775"/>
            <a:ext cx="392433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Скругленный прямоугольник 16"/>
          <p:cNvSpPr/>
          <p:nvPr/>
        </p:nvSpPr>
        <p:spPr>
          <a:xfrm>
            <a:off x="8696067" y="4067709"/>
            <a:ext cx="3355097" cy="1891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у единственного поставщика</a:t>
            </a:r>
            <a:endParaRPr lang="ru-RU" sz="2800" b="1" kern="12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502958" y="5955843"/>
            <a:ext cx="1850199" cy="1518622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Скругленный прямоугольник 18"/>
          <p:cNvSpPr/>
          <p:nvPr/>
        </p:nvSpPr>
        <p:spPr>
          <a:xfrm>
            <a:off x="8458368" y="5674715"/>
            <a:ext cx="2087707" cy="1570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800100" rtl="0"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 субъектов МСП </a:t>
            </a:r>
          </a:p>
          <a:p>
            <a:pPr lvl="0" algn="ctr" defTabSz="800100" rtl="0">
              <a:spcBef>
                <a:spcPts val="600"/>
              </a:spcBef>
              <a:spcAft>
                <a:spcPts val="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25,7%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492703" y="5874987"/>
            <a:ext cx="1826297" cy="149674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Скругленный прямоугольник 20"/>
          <p:cNvSpPr/>
          <p:nvPr/>
        </p:nvSpPr>
        <p:spPr>
          <a:xfrm>
            <a:off x="10344506" y="5950114"/>
            <a:ext cx="2035703" cy="13326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                  </a:t>
            </a: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51,6% 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1727995" y="8289988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4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07261" y="7594359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(на 25,9%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ниже)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346586" y="7581907"/>
            <a:ext cx="187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2,1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раза выше)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8252" y="7570765"/>
            <a:ext cx="1872629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1,1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раза выше) 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283442" y="7548035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4257479" y="7552996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8448894" y="7548035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-Shape 10"/>
          <p:cNvSpPr/>
          <p:nvPr/>
        </p:nvSpPr>
        <p:spPr>
          <a:xfrm rot="18863415">
            <a:off x="1122317" y="7201823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4" name="L-Shape 10"/>
          <p:cNvSpPr/>
          <p:nvPr/>
        </p:nvSpPr>
        <p:spPr>
          <a:xfrm rot="18863415">
            <a:off x="5214157" y="7197182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8" name="L-Shape 10"/>
          <p:cNvSpPr/>
          <p:nvPr/>
        </p:nvSpPr>
        <p:spPr>
          <a:xfrm rot="18863415">
            <a:off x="9301423" y="7215220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62" name="Скругленный прямоугольник 6"/>
          <p:cNvSpPr/>
          <p:nvPr/>
        </p:nvSpPr>
        <p:spPr>
          <a:xfrm>
            <a:off x="3108124" y="2193101"/>
            <a:ext cx="825587" cy="2904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трелка вправо 8"/>
          <p:cNvSpPr/>
          <p:nvPr/>
        </p:nvSpPr>
        <p:spPr>
          <a:xfrm>
            <a:off x="3871402" y="1943473"/>
            <a:ext cx="8285962" cy="394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b="1" dirty="0">
                <a:latin typeface="Arial Narrow" panose="020B0606020202030204" pitchFamily="34" charset="0"/>
              </a:rPr>
              <a:t>103 пары </a:t>
            </a:r>
            <a:r>
              <a:rPr lang="ru-RU" sz="1600" dirty="0">
                <a:latin typeface="Arial Narrow" panose="020B0606020202030204" pitchFamily="34" charset="0"/>
              </a:rPr>
              <a:t>(</a:t>
            </a:r>
            <a:r>
              <a:rPr lang="ru-RU" sz="1600" dirty="0" err="1">
                <a:latin typeface="Arial Narrow" panose="020B0606020202030204" pitchFamily="34" charset="0"/>
              </a:rPr>
              <a:t>поставщик+заказчик</a:t>
            </a:r>
            <a:r>
              <a:rPr lang="ru-RU" sz="1600" dirty="0">
                <a:latin typeface="Arial Narrow" panose="020B0606020202030204" pitchFamily="34" charset="0"/>
              </a:rPr>
              <a:t>) имеют косвенную или прямую </a:t>
            </a:r>
            <a:r>
              <a:rPr lang="ru-RU" sz="1600" dirty="0" err="1">
                <a:latin typeface="Arial Narrow" panose="020B0606020202030204" pitchFamily="34" charset="0"/>
              </a:rPr>
              <a:t>аффилированность</a:t>
            </a:r>
            <a:r>
              <a:rPr lang="ru-RU" sz="1600" dirty="0">
                <a:latin typeface="Arial Narrow" panose="020B0606020202030204" pitchFamily="34" charset="0"/>
              </a:rPr>
              <a:t> между собой через общие номера телефонов или адреса 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Стрелка вправо 12"/>
          <p:cNvSpPr/>
          <p:nvPr/>
        </p:nvSpPr>
        <p:spPr>
          <a:xfrm>
            <a:off x="3922370" y="3162217"/>
            <a:ext cx="8382189" cy="511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Наибольший объем закупок (101,6 млрд руб.) выявлен у субъектов МСП, созданных в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2006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году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Наибольший объем закупок у единственного поставщика (57,3 млрд руб.) выявлен у субъектов МСП, созданных в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2012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году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282575" y="1020796"/>
            <a:ext cx="3459108" cy="690210"/>
            <a:chOff x="704616" y="8937308"/>
            <a:chExt cx="1483863" cy="425360"/>
          </a:xfrm>
        </p:grpSpPr>
        <p:sp>
          <p:nvSpPr>
            <p:cNvPr id="77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8" name="Pentagon 37"/>
            <p:cNvSpPr/>
            <p:nvPr/>
          </p:nvSpPr>
          <p:spPr>
            <a:xfrm>
              <a:off x="704616" y="8937308"/>
              <a:ext cx="1434268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Участие заказчика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в уставном капитале субъекта МСП</a:t>
              </a:r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3782910" y="913568"/>
            <a:ext cx="86489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98 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поставщиков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0,25%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 от общего количества поставщиков) имеют прямую связь с заказчиками через владение долями в уставном капитале. </a:t>
            </a:r>
          </a:p>
          <a:p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6 поставщиков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0,02 %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от общего количества поставщиков) имеют прямую связь с заказчиками через органы управления. 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339774" y="1989251"/>
            <a:ext cx="3466085" cy="691367"/>
            <a:chOff x="722388" y="9045108"/>
            <a:chExt cx="1486856" cy="426073"/>
          </a:xfrm>
        </p:grpSpPr>
        <p:sp>
          <p:nvSpPr>
            <p:cNvPr id="81" name="Pentagon 35"/>
            <p:cNvSpPr/>
            <p:nvPr/>
          </p:nvSpPr>
          <p:spPr>
            <a:xfrm>
              <a:off x="806310" y="9045821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2" name="Pentagon 37"/>
            <p:cNvSpPr/>
            <p:nvPr/>
          </p:nvSpPr>
          <p:spPr>
            <a:xfrm>
              <a:off x="722388" y="9045108"/>
              <a:ext cx="1432011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Совпадение юридических адресов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и телефонов поставщиков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225874" y="2983509"/>
            <a:ext cx="3459108" cy="690210"/>
            <a:chOff x="704616" y="8937308"/>
            <a:chExt cx="1483863" cy="425360"/>
          </a:xfrm>
        </p:grpSpPr>
        <p:sp>
          <p:nvSpPr>
            <p:cNvPr id="84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5" name="Pentagon 37"/>
            <p:cNvSpPr/>
            <p:nvPr/>
          </p:nvSpPr>
          <p:spPr>
            <a:xfrm>
              <a:off x="704616" y="8937308"/>
              <a:ext cx="1429755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Дата создания (регистрации)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субъекта МСП - поставщика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039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2809" y="158547"/>
            <a:ext cx="7022935" cy="689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969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Сравнительный анализ</a:t>
            </a:r>
          </a:p>
          <a:p>
            <a:pPr lvl="0">
              <a:defRPr/>
            </a:pPr>
            <a:r>
              <a:rPr lang="ru-RU" sz="1969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объема закупок </a:t>
            </a:r>
            <a:r>
              <a:rPr lang="ru-RU" sz="1969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крупнейших </a:t>
            </a:r>
            <a:r>
              <a:rPr lang="ru-RU" sz="1969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заказчиков за 2016 год и 2017 год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10037" y="948039"/>
            <a:ext cx="11383858" cy="18316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48997" y="1302051"/>
            <a:ext cx="11244898" cy="87288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297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 </a:t>
            </a:r>
            <a:r>
              <a:rPr lang="ru-RU" sz="2297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2016 </a:t>
            </a:r>
            <a:r>
              <a:rPr lang="ru-RU" sz="2297" b="1" dirty="0">
                <a:solidFill>
                  <a:schemeClr val="accent2"/>
                </a:solidFill>
                <a:latin typeface="Arial Narrow" panose="020B0606020202030204" pitchFamily="34" charset="0"/>
              </a:rPr>
              <a:t>-</a:t>
            </a:r>
            <a:r>
              <a:rPr lang="ru-RU" sz="2297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ru-RU" sz="2297" b="1" dirty="0">
                <a:solidFill>
                  <a:schemeClr val="accent2"/>
                </a:solidFill>
                <a:latin typeface="Arial Narrow" panose="020B0606020202030204" pitchFamily="34" charset="0"/>
              </a:rPr>
              <a:t>2017 </a:t>
            </a:r>
            <a:r>
              <a:rPr lang="ru-RU" sz="2297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гг. 420 крупнейших заказчиков </a:t>
            </a:r>
            <a:r>
              <a:rPr lang="ru-RU" sz="2297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выявлен рост:</a:t>
            </a:r>
          </a:p>
          <a:p>
            <a:pPr algn="ctr"/>
            <a:r>
              <a:rPr lang="ru-RU" sz="1148" i="1" dirty="0">
                <a:solidFill>
                  <a:schemeClr val="bg1"/>
                </a:solidFill>
                <a:latin typeface="Arial Narrow" panose="020B0606020202030204" pitchFamily="34" charset="0"/>
              </a:rPr>
              <a:t>(на основании данных Единой информационной системы в сфере закупок и Единого реестра субъектов малого и среднего предпринимательства 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58165" y="8117150"/>
            <a:ext cx="448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3162210-1C14-4A99-99E7-B7B2020B9218}" type="slidenum">
              <a:rPr lang="ru-RU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5</a:t>
            </a:fld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Фигура, имеющая форму буквы L 9"/>
          <p:cNvSpPr/>
          <p:nvPr/>
        </p:nvSpPr>
        <p:spPr>
          <a:xfrm rot="5400000">
            <a:off x="2543289" y="3323013"/>
            <a:ext cx="1612291" cy="2682817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A2C9F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Группа 10"/>
          <p:cNvGrpSpPr/>
          <p:nvPr/>
        </p:nvGrpSpPr>
        <p:grpSpPr>
          <a:xfrm>
            <a:off x="768645" y="4131335"/>
            <a:ext cx="4065800" cy="2758185"/>
            <a:chOff x="526670" y="1833856"/>
            <a:chExt cx="4065800" cy="275818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6670" y="2468961"/>
              <a:ext cx="2422062" cy="21230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2127025" y="1833856"/>
              <a:ext cx="2465445" cy="22185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accent5">
                      <a:lumMod val="50000"/>
                    </a:schemeClr>
                  </a:solidFill>
                </a:rPr>
                <a:t>объема закупок у субъектов МСП               </a:t>
              </a:r>
              <a:r>
                <a:rPr lang="ru-RU" sz="2400" b="1" kern="1200" dirty="0" smtClean="0">
                  <a:solidFill>
                    <a:srgbClr val="E5581F"/>
                  </a:solidFill>
                </a:rPr>
                <a:t>на </a:t>
              </a:r>
              <a:r>
                <a:rPr lang="ru-RU" sz="2800" b="1" kern="1200" dirty="0" smtClean="0">
                  <a:solidFill>
                    <a:srgbClr val="E5581F"/>
                  </a:solidFill>
                </a:rPr>
                <a:t>18,06</a:t>
              </a:r>
              <a:r>
                <a:rPr lang="ru-RU" sz="2400" b="1" kern="1200" dirty="0" smtClean="0">
                  <a:solidFill>
                    <a:srgbClr val="E5581F"/>
                  </a:solidFill>
                </a:rPr>
                <a:t>%              </a:t>
              </a:r>
              <a:r>
                <a:rPr lang="ru-RU" kern="1200" dirty="0" smtClean="0">
                  <a:solidFill>
                    <a:srgbClr val="E5581F"/>
                  </a:solidFill>
                </a:rPr>
                <a:t>(на </a:t>
              </a:r>
              <a:r>
                <a:rPr lang="ru-RU" b="1" kern="1200" dirty="0" smtClean="0">
                  <a:solidFill>
                    <a:srgbClr val="E5581F"/>
                  </a:solidFill>
                </a:rPr>
                <a:t>319</a:t>
              </a:r>
              <a:r>
                <a:rPr lang="ru-RU" kern="1200" dirty="0" smtClean="0">
                  <a:solidFill>
                    <a:srgbClr val="E5581F"/>
                  </a:solidFill>
                </a:rPr>
                <a:t> млрд рублей)</a:t>
              </a:r>
              <a:endParaRPr lang="ru-RU" kern="1200" dirty="0">
                <a:solidFill>
                  <a:srgbClr val="E5581F"/>
                </a:solidFill>
              </a:endParaRPr>
            </a:p>
          </p:txBody>
        </p:sp>
      </p:grpSp>
      <p:sp>
        <p:nvSpPr>
          <p:cNvPr id="14" name="Фигура, имеющая форму буквы L 13"/>
          <p:cNvSpPr/>
          <p:nvPr/>
        </p:nvSpPr>
        <p:spPr>
          <a:xfrm rot="5400000">
            <a:off x="5853446" y="2709237"/>
            <a:ext cx="1612291" cy="2682817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Группа 14"/>
          <p:cNvGrpSpPr/>
          <p:nvPr/>
        </p:nvGrpSpPr>
        <p:grpSpPr>
          <a:xfrm>
            <a:off x="5559319" y="3448450"/>
            <a:ext cx="2637622" cy="2098056"/>
            <a:chOff x="3491748" y="1462086"/>
            <a:chExt cx="2785544" cy="239624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491748" y="1735250"/>
              <a:ext cx="2422062" cy="21230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3648299" y="1462086"/>
              <a:ext cx="2628993" cy="2123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defTabSz="889000">
                <a:lnSpc>
                  <a:spcPct val="90000"/>
                </a:lnSpc>
                <a:spcBef>
                  <a:spcPct val="0"/>
                </a:spcBef>
              </a:pPr>
              <a:r>
                <a:rPr lang="ru-RU" sz="2400" b="1" kern="1200" dirty="0" smtClean="0">
                  <a:solidFill>
                    <a:schemeClr val="accent5">
                      <a:lumMod val="50000"/>
                    </a:schemeClr>
                  </a:solidFill>
                </a:rPr>
                <a:t>количества поставщиков - субъектов МСП               </a:t>
              </a:r>
              <a:r>
                <a:rPr lang="ru-RU" sz="2400" b="1" kern="1200" dirty="0" smtClean="0">
                  <a:solidFill>
                    <a:srgbClr val="E5581F"/>
                  </a:solidFill>
                </a:rPr>
                <a:t>на</a:t>
              </a:r>
              <a:r>
                <a:rPr lang="ru-RU" sz="2400" kern="1200" dirty="0" smtClean="0">
                  <a:solidFill>
                    <a:srgbClr val="E5581F"/>
                  </a:solidFill>
                </a:rPr>
                <a:t> </a:t>
              </a:r>
              <a:r>
                <a:rPr lang="ru-RU" sz="2800" b="1" kern="1200" dirty="0" smtClean="0">
                  <a:solidFill>
                    <a:srgbClr val="E5581F"/>
                  </a:solidFill>
                </a:rPr>
                <a:t>9,96%</a:t>
              </a:r>
            </a:p>
            <a:p>
              <a:pPr defTabSz="889000">
                <a:lnSpc>
                  <a:spcPct val="90000"/>
                </a:lnSpc>
                <a:spcBef>
                  <a:spcPct val="0"/>
                </a:spcBef>
              </a:pPr>
              <a:r>
                <a:rPr lang="ru-RU" dirty="0">
                  <a:solidFill>
                    <a:srgbClr val="E5581F"/>
                  </a:solidFill>
                </a:rPr>
                <a:t>(на </a:t>
              </a:r>
              <a:r>
                <a:rPr lang="ru-RU" b="1" dirty="0" smtClean="0">
                  <a:solidFill>
                    <a:srgbClr val="E5581F"/>
                  </a:solidFill>
                </a:rPr>
                <a:t>4 330 </a:t>
              </a:r>
              <a:r>
                <a:rPr lang="ru-RU" dirty="0" smtClean="0">
                  <a:solidFill>
                    <a:srgbClr val="E5581F"/>
                  </a:solidFill>
                </a:rPr>
                <a:t>поставщиков)</a:t>
              </a:r>
              <a:endParaRPr lang="ru-RU" dirty="0">
                <a:solidFill>
                  <a:srgbClr val="E5581F"/>
                </a:solidFill>
              </a:endParaRP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solidFill>
                  <a:srgbClr val="E5581F"/>
                </a:solidFill>
              </a:endParaRPr>
            </a:p>
          </p:txBody>
        </p:sp>
      </p:grpSp>
      <p:sp>
        <p:nvSpPr>
          <p:cNvPr id="18" name="Фигура, имеющая форму буквы L 17"/>
          <p:cNvSpPr/>
          <p:nvPr/>
        </p:nvSpPr>
        <p:spPr>
          <a:xfrm rot="5400000">
            <a:off x="8908024" y="1983781"/>
            <a:ext cx="1612291" cy="2682817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A2C9F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" name="Группа 18"/>
          <p:cNvGrpSpPr/>
          <p:nvPr/>
        </p:nvGrpSpPr>
        <p:grpSpPr>
          <a:xfrm>
            <a:off x="8544713" y="2820389"/>
            <a:ext cx="2594292" cy="2579916"/>
            <a:chOff x="6425654" y="544702"/>
            <a:chExt cx="2594292" cy="2579916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425654" y="1001538"/>
              <a:ext cx="2422062" cy="21230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/>
            <p:cNvSpPr txBox="1"/>
            <p:nvPr/>
          </p:nvSpPr>
          <p:spPr>
            <a:xfrm>
              <a:off x="6597884" y="544702"/>
              <a:ext cx="2422062" cy="2123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</a:pPr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</a:rPr>
                <a:t>количества договоров, заключенных с субъектами МСП             </a:t>
              </a:r>
              <a:r>
                <a:rPr lang="ru-RU" sz="2400" b="1" kern="1200" dirty="0" smtClean="0">
                  <a:solidFill>
                    <a:srgbClr val="E5581F"/>
                  </a:solidFill>
                </a:rPr>
                <a:t>на </a:t>
              </a:r>
              <a:r>
                <a:rPr lang="ru-RU" sz="2800" b="1" dirty="0">
                  <a:solidFill>
                    <a:srgbClr val="E5581F"/>
                  </a:solidFill>
                </a:rPr>
                <a:t>13,20%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</a:pPr>
              <a:r>
                <a:rPr lang="ru-RU" dirty="0">
                  <a:solidFill>
                    <a:srgbClr val="E5581F"/>
                  </a:solidFill>
                </a:rPr>
                <a:t>(на </a:t>
              </a:r>
              <a:r>
                <a:rPr lang="ru-RU" b="1" dirty="0">
                  <a:solidFill>
                    <a:srgbClr val="E5581F"/>
                  </a:solidFill>
                </a:rPr>
                <a:t>18 648 </a:t>
              </a:r>
              <a:r>
                <a:rPr lang="ru-RU" dirty="0" smtClean="0">
                  <a:solidFill>
                    <a:srgbClr val="E5581F"/>
                  </a:solidFill>
                </a:rPr>
                <a:t>договоров)</a:t>
              </a:r>
              <a:endParaRPr lang="ru-RU" dirty="0">
                <a:solidFill>
                  <a:srgbClr val="E5581F"/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9336103" y="2755454"/>
            <a:ext cx="2422062" cy="212308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Прямоугольник 25"/>
          <p:cNvSpPr/>
          <p:nvPr/>
        </p:nvSpPr>
        <p:spPr>
          <a:xfrm>
            <a:off x="595480" y="6096826"/>
            <a:ext cx="11244898" cy="73810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297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У субъектов МСП – поставщиков крупнейших заказчиков за 2016 год по сравнению </a:t>
            </a:r>
            <a:br>
              <a:rPr lang="ru-RU" sz="2297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ru-RU" sz="2297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 2015 годом выявлен прирост:</a:t>
            </a:r>
            <a:r>
              <a:rPr lang="ru-RU" sz="1148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sz="1148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87206" y="6509172"/>
            <a:ext cx="2404613" cy="132511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Прямоугольник 34"/>
          <p:cNvSpPr/>
          <p:nvPr/>
        </p:nvSpPr>
        <p:spPr>
          <a:xfrm>
            <a:off x="410037" y="8175812"/>
            <a:ext cx="63915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</a:t>
            </a:r>
            <a:r>
              <a:rPr lang="ru-RU" sz="1200" dirty="0"/>
              <a:t> Для расчета использовались данные информационной системы «</a:t>
            </a:r>
            <a:r>
              <a:rPr lang="ru-RU" sz="1200" dirty="0" smtClean="0"/>
              <a:t>СПАРК»</a:t>
            </a:r>
            <a:endParaRPr lang="ru-RU" sz="12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801563" y="6835279"/>
            <a:ext cx="559129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объема выручки у </a:t>
            </a:r>
            <a:r>
              <a:rPr lang="ru-RU" sz="2400" b="1" dirty="0">
                <a:solidFill>
                  <a:srgbClr val="E5581F"/>
                </a:solidFill>
              </a:rPr>
              <a:t>59 167</a:t>
            </a:r>
            <a:r>
              <a:rPr lang="ru-RU" sz="2400" b="1" dirty="0" smtClean="0">
                <a:solidFill>
                  <a:srgbClr val="E5581F"/>
                </a:solidFill>
              </a:rPr>
              <a:t>*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субъектов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МСП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        на </a:t>
            </a:r>
            <a:r>
              <a:rPr lang="ru-RU" sz="2400" b="1" dirty="0" smtClean="0">
                <a:solidFill>
                  <a:srgbClr val="E5581F"/>
                </a:solidFill>
              </a:rPr>
              <a:t>1 </a:t>
            </a:r>
            <a:r>
              <a:rPr lang="ru-RU" sz="2400" b="1" dirty="0">
                <a:solidFill>
                  <a:srgbClr val="E5581F"/>
                </a:solidFill>
              </a:rPr>
              <a:t>148 </a:t>
            </a:r>
            <a:r>
              <a:rPr lang="ru-RU" sz="2000" b="1" dirty="0">
                <a:solidFill>
                  <a:srgbClr val="E5581F"/>
                </a:solidFill>
              </a:rPr>
              <a:t>млрд рублей (на 15,3%)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48997" y="6815819"/>
            <a:ext cx="566893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Численности занятых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у  </a:t>
            </a:r>
            <a:r>
              <a:rPr lang="ru-RU" sz="2400" b="1" dirty="0">
                <a:solidFill>
                  <a:srgbClr val="E5581F"/>
                </a:solidFill>
              </a:rPr>
              <a:t>88 247*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субъектов МСП 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на </a:t>
            </a:r>
            <a:r>
              <a:rPr lang="ru-RU" sz="2400" b="1" dirty="0" smtClean="0">
                <a:solidFill>
                  <a:srgbClr val="E5581F"/>
                </a:solidFill>
              </a:rPr>
              <a:t>50 </a:t>
            </a:r>
            <a:r>
              <a:rPr lang="ru-RU" sz="2400" b="1" dirty="0">
                <a:solidFill>
                  <a:srgbClr val="E5581F"/>
                </a:solidFill>
              </a:rPr>
              <a:t>825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человек </a:t>
            </a:r>
            <a:r>
              <a:rPr lang="ru-RU" sz="2000" b="1" dirty="0">
                <a:solidFill>
                  <a:srgbClr val="E5581F"/>
                </a:solidFill>
              </a:rPr>
              <a:t>(на 3,5 %)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843" y="10062"/>
            <a:ext cx="1394104" cy="7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0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244570" y="7718606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cxnSp>
        <p:nvCxnSpPr>
          <p:cNvPr id="73" name="Прямая соединительная линия 7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кругленный прямоугольник 6"/>
          <p:cNvSpPr/>
          <p:nvPr/>
        </p:nvSpPr>
        <p:spPr>
          <a:xfrm>
            <a:off x="4574842" y="2247356"/>
            <a:ext cx="825587" cy="2904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4"/>
          <p:cNvSpPr/>
          <p:nvPr/>
        </p:nvSpPr>
        <p:spPr>
          <a:xfrm>
            <a:off x="2513669" y="1167896"/>
            <a:ext cx="3807423" cy="189163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kern="1200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kern="1200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kern="1200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kern="1200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kern="1200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kern="1200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b="1" i="1" kern="1200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b="1" i="1" kern="1200" dirty="0">
              <a:latin typeface="Arial Narrow" panose="020B060602020203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164323" y="6959955"/>
            <a:ext cx="2372981" cy="168080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Прямоугольник 1"/>
          <p:cNvSpPr/>
          <p:nvPr/>
        </p:nvSpPr>
        <p:spPr>
          <a:xfrm>
            <a:off x="3159098" y="289674"/>
            <a:ext cx="7016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Этапы расширения перечней крупнейших заказчиков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1701" y="6977776"/>
            <a:ext cx="117001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*В целях дальнейшего расширения доступа субъектов МСП к закупкам крупнейших заказчиков в соответствии с поручением Президента Российской Федерации В.В. Путина от 6 октября 2017 г. № Пр-2042, данным по итогам встречи Президента Российской Федерации с представителями российских деловых кругов и объединений 21 сентября 2017 года, и поручением Первого заместителя Председателя Правительства Российской Федерации И.И. Шувалова от 03 октября 2017 г. № ИШ-П13-6541 Корпорация приняла участие в подготовке предложений по внесению изменений в акты Правительства Российской Федерации, необходимых для дальнейшего увеличения перечня крупнейших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заказчиков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(издано постановление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Правительства Российской Федерации от 15 ноября 2017 г. № 1383). 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287" y="5909660"/>
            <a:ext cx="11419609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Планируемое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поэтапное расширение перечня заказчиков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1 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045 заказчиков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позволит обеспечить объем закупок у субъектов МСП на сумму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E558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800" b="1" dirty="0">
                <a:solidFill>
                  <a:srgbClr val="E558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менее 3 трлн рублей. </a:t>
            </a:r>
            <a:endParaRPr lang="ru-RU" sz="2000" dirty="0">
              <a:solidFill>
                <a:srgbClr val="E5581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3571" y="1155742"/>
            <a:ext cx="12036425" cy="120358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Этапы расширения перечней крупнейших заказчиков</a:t>
            </a:r>
            <a:endParaRPr lang="ru-RU" sz="2800" b="1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(за период с 2015 года по 2017 год, с учетом прогноза расширения на 2018 год)</a:t>
            </a:r>
            <a:endParaRPr lang="ru-RU" sz="14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678424"/>
              </p:ext>
            </p:extLst>
          </p:nvPr>
        </p:nvGraphicFramePr>
        <p:xfrm>
          <a:off x="282575" y="2683693"/>
          <a:ext cx="12036425" cy="267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9859145" y="2537777"/>
            <a:ext cx="0" cy="2813541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39242" y="2569654"/>
            <a:ext cx="245222" cy="23348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 smtClean="0"/>
              <a:t>Количество заказчиков</a:t>
            </a:r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798710" y="8172389"/>
            <a:ext cx="629264" cy="380765"/>
          </a:xfrm>
        </p:spPr>
        <p:txBody>
          <a:bodyPr/>
          <a:lstStyle/>
          <a:p>
            <a:fld id="{9005E221-E10C-40C7-8143-48F6241B2838}" type="slidenum">
              <a:rPr lang="ru-RU" sz="1200" smtClean="0">
                <a:latin typeface="Arial Narrow" panose="020B0606020202030204" pitchFamily="34" charset="0"/>
              </a:rPr>
              <a:pPr/>
              <a:t>6</a:t>
            </a:fld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0455" y="50340"/>
            <a:ext cx="1394104" cy="7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" y="39220"/>
            <a:ext cx="1825506" cy="80947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957205" y="321108"/>
            <a:ext cx="9455925" cy="551280"/>
          </a:xfrm>
          <a:prstGeom prst="rect">
            <a:avLst/>
          </a:prstGeom>
          <a:noFill/>
        </p:spPr>
        <p:txBody>
          <a:bodyPr wrap="none" lIns="90717" tIns="45358" rIns="0" bIns="45358" rtlCol="0" anchor="ctr">
            <a:noAutofit/>
          </a:bodyPr>
          <a:lstStyle/>
          <a:p>
            <a:pPr lvl="0" algn="ctr">
              <a:defRPr/>
            </a:pPr>
            <a:r>
              <a:rPr lang="ru-RU" sz="2268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Сведения о закупках крупнейших заказчиков у субъектов </a:t>
            </a:r>
            <a:r>
              <a:rPr lang="ru-RU" sz="2268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МСП</a:t>
            </a:r>
          </a:p>
          <a:p>
            <a:pPr lvl="0" algn="ctr">
              <a:defRPr/>
            </a:pPr>
            <a:r>
              <a:rPr lang="ru-RU" sz="2268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268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приоритетным направлениям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19946" y="8141070"/>
            <a:ext cx="332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 Narrow" panose="020B0606020202030204" pitchFamily="34" charset="0"/>
              </a:rPr>
              <a:t>7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130604" y="1124807"/>
            <a:ext cx="3021851" cy="8026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0717" tIns="45358" rIns="0" bIns="45358" rtlCol="0" anchor="ctr"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Дальневосточный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федеральный округ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365125" y="937698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20243" y="1124808"/>
            <a:ext cx="2218409" cy="7770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0717" tIns="45358" rIns="0" bIns="45358" rtlCol="0" anchor="ctr">
            <a:noAutofit/>
          </a:bodyPr>
          <a:lstStyle/>
          <a:p>
            <a:pPr algn="ctr">
              <a:defRPr/>
            </a:pPr>
            <a:endParaRPr lang="ru-RU" sz="2000" b="1" dirty="0" smtClean="0">
              <a:solidFill>
                <a:srgbClr val="E5581F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Моногорода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748943" y="1124807"/>
            <a:ext cx="3179488" cy="7770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0717" tIns="45358" rIns="0" bIns="45358" rtlCol="0" anchor="ctr">
            <a:no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Сельскохозяйственная</a:t>
            </a:r>
          </a:p>
          <a:p>
            <a:pPr lvl="0"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кооперация</a:t>
            </a:r>
          </a:p>
        </p:txBody>
      </p:sp>
      <p:sp>
        <p:nvSpPr>
          <p:cNvPr id="182" name="Прямоугольник 181"/>
          <p:cNvSpPr/>
          <p:nvPr/>
        </p:nvSpPr>
        <p:spPr>
          <a:xfrm>
            <a:off x="4329734" y="6788548"/>
            <a:ext cx="3810102" cy="11395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0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Устан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овление специальной </a:t>
            </a:r>
            <a:r>
              <a:rPr lang="ru-RU" b="1" dirty="0">
                <a:solidFill>
                  <a:srgbClr val="ED7D31"/>
                </a:solidFill>
                <a:latin typeface="Arial Narrow" panose="020B0606020202030204" pitchFamily="34" charset="0"/>
              </a:rPr>
              <a:t>квоты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по </a:t>
            </a:r>
            <a:r>
              <a:rPr lang="ru-RU" b="1" dirty="0">
                <a:solidFill>
                  <a:srgbClr val="ED7D31"/>
                </a:solidFill>
                <a:latin typeface="Arial Narrow" panose="020B0606020202030204" pitchFamily="34" charset="0"/>
              </a:rPr>
              <a:t>закупкам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у сельскохозяйственных кооперативов  </a:t>
            </a:r>
            <a:endParaRPr lang="ru-RU" b="1" dirty="0">
              <a:solidFill>
                <a:srgbClr val="ED7D31"/>
              </a:solidFill>
              <a:latin typeface="Arial Narrow" panose="020B0606020202030204" pitchFamily="34" charset="0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718423" y="2441994"/>
            <a:ext cx="3351846" cy="11493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</a:pPr>
            <a:r>
              <a:rPr lang="ru-RU" sz="1600" b="1" kern="1200" dirty="0" smtClean="0">
                <a:solidFill>
                  <a:schemeClr val="accent5">
                    <a:lumMod val="50000"/>
                  </a:schemeClr>
                </a:solidFill>
              </a:rPr>
              <a:t>объем закупок у субъектов МСП</a:t>
            </a:r>
            <a:r>
              <a:rPr lang="ru-RU" b="1" kern="1200" dirty="0" smtClean="0">
                <a:solidFill>
                  <a:schemeClr val="accent5">
                    <a:lumMod val="50000"/>
                  </a:schemeClr>
                </a:solidFill>
              </a:rPr>
              <a:t>               </a:t>
            </a:r>
          </a:p>
          <a:p>
            <a:pPr lvl="0" algn="l"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E5581F"/>
                </a:solidFill>
              </a:rPr>
              <a:t>54,2</a:t>
            </a:r>
            <a:r>
              <a:rPr lang="ru-RU" b="1" dirty="0">
                <a:solidFill>
                  <a:srgbClr val="E5581F"/>
                </a:solidFill>
              </a:rPr>
              <a:t> </a:t>
            </a:r>
            <a:r>
              <a:rPr lang="ru-RU" b="1" kern="1200" dirty="0" smtClean="0">
                <a:solidFill>
                  <a:srgbClr val="E5581F"/>
                </a:solidFill>
              </a:rPr>
              <a:t>млрд рублей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1600" b="1" kern="1200" dirty="0" smtClean="0">
                <a:solidFill>
                  <a:schemeClr val="accent1">
                    <a:lumMod val="50000"/>
                  </a:schemeClr>
                </a:solidFill>
              </a:rPr>
              <a:t>рирост </a:t>
            </a:r>
            <a:r>
              <a:rPr lang="ru-RU" sz="2000" b="1" dirty="0">
                <a:solidFill>
                  <a:srgbClr val="E5581F"/>
                </a:solidFill>
              </a:rPr>
              <a:t>на 81,5%  </a:t>
            </a:r>
          </a:p>
          <a:p>
            <a:pPr lvl="0" algn="l" defTabSz="889000">
              <a:lnSpc>
                <a:spcPct val="90000"/>
              </a:lnSpc>
              <a:spcBef>
                <a:spcPct val="0"/>
              </a:spcBef>
            </a:pPr>
            <a:r>
              <a:rPr lang="ru-RU" sz="1400" kern="1200" dirty="0" smtClean="0">
                <a:solidFill>
                  <a:schemeClr val="accent1">
                    <a:lumMod val="50000"/>
                  </a:schemeClr>
                </a:solidFill>
              </a:rPr>
              <a:t>(на </a:t>
            </a:r>
            <a:r>
              <a:rPr lang="ru-RU" sz="1400" b="1" kern="1200" dirty="0" smtClean="0">
                <a:solidFill>
                  <a:schemeClr val="accent1">
                    <a:lumMod val="50000"/>
                  </a:schemeClr>
                </a:solidFill>
              </a:rPr>
              <a:t>24,34 </a:t>
            </a:r>
            <a:r>
              <a:rPr lang="ru-RU" sz="1400" kern="1200" dirty="0" smtClean="0">
                <a:solidFill>
                  <a:schemeClr val="accent1">
                    <a:lumMod val="50000"/>
                  </a:schemeClr>
                </a:solidFill>
              </a:rPr>
              <a:t>млрд рублей)</a:t>
            </a:r>
            <a:endParaRPr lang="ru-RU" sz="1400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697661" y="3691343"/>
            <a:ext cx="2729478" cy="8840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E5581F"/>
                </a:solidFill>
              </a:rPr>
              <a:t>1 </a:t>
            </a:r>
            <a:r>
              <a:rPr lang="ru-RU" sz="2000" b="1" dirty="0">
                <a:solidFill>
                  <a:srgbClr val="E5581F"/>
                </a:solidFill>
              </a:rPr>
              <a:t>649 </a:t>
            </a:r>
            <a:r>
              <a:rPr lang="ru-RU" sz="1600" b="1" kern="1200" dirty="0" smtClean="0">
                <a:solidFill>
                  <a:schemeClr val="accent5">
                    <a:lumMod val="50000"/>
                  </a:schemeClr>
                </a:solidFill>
              </a:rPr>
              <a:t>поставщиков - субъектов МСП -</a:t>
            </a:r>
            <a:endParaRPr lang="ru-RU" b="1" dirty="0">
              <a:solidFill>
                <a:srgbClr val="E5581F"/>
              </a:solidFill>
            </a:endParaRP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1600" b="1" kern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прирост </a:t>
            </a:r>
            <a:r>
              <a:rPr lang="ru-RU" sz="2000" b="1" dirty="0">
                <a:solidFill>
                  <a:srgbClr val="E5581F"/>
                </a:solidFill>
              </a:rPr>
              <a:t>на 25,68%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(на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337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поставщиков)</a:t>
            </a: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solidFill>
                <a:srgbClr val="E5581F"/>
              </a:solidFill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655052" y="4899590"/>
            <a:ext cx="3096066" cy="10107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E5581F"/>
                </a:solidFill>
              </a:rPr>
              <a:t>4 768 </a:t>
            </a:r>
            <a:r>
              <a:rPr lang="ru-RU" sz="1600" b="1" kern="1200" dirty="0" smtClean="0">
                <a:solidFill>
                  <a:schemeClr val="accent5">
                    <a:lumMod val="50000"/>
                  </a:schemeClr>
                </a:solidFill>
              </a:rPr>
              <a:t>договоров, заключенных с субъектами МСП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прирост </a:t>
            </a:r>
            <a:r>
              <a:rPr lang="ru-RU" sz="2000" b="1" dirty="0">
                <a:solidFill>
                  <a:srgbClr val="E5581F"/>
                </a:solidFill>
              </a:rPr>
              <a:t>на 62,84%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1 840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договоров)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kern="1200" dirty="0">
              <a:solidFill>
                <a:srgbClr val="E5581F"/>
              </a:solidFill>
            </a:endParaRPr>
          </a:p>
        </p:txBody>
      </p:sp>
      <p:sp>
        <p:nvSpPr>
          <p:cNvPr id="194" name="Скругленный прямоугольник 4"/>
          <p:cNvSpPr/>
          <p:nvPr/>
        </p:nvSpPr>
        <p:spPr>
          <a:xfrm>
            <a:off x="3153640" y="2076538"/>
            <a:ext cx="6234546" cy="30913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u="sng" dirty="0">
                <a:solidFill>
                  <a:srgbClr val="E5581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2017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году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обеспечен: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9185764" y="2463840"/>
            <a:ext cx="3210591" cy="9169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</a:pPr>
            <a:r>
              <a:rPr lang="ru-RU" sz="1600" b="1" kern="1200" dirty="0" smtClean="0">
                <a:solidFill>
                  <a:schemeClr val="accent5">
                    <a:lumMod val="50000"/>
                  </a:schemeClr>
                </a:solidFill>
              </a:rPr>
              <a:t>объем закупок у субъектов МСП</a:t>
            </a:r>
            <a:r>
              <a:rPr lang="ru-RU" b="1" kern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rgbClr val="E5581F"/>
                </a:solidFill>
              </a:rPr>
              <a:t>57,89</a:t>
            </a:r>
            <a:r>
              <a:rPr lang="ru-RU" b="1" dirty="0">
                <a:solidFill>
                  <a:srgbClr val="E5581F"/>
                </a:solidFill>
              </a:rPr>
              <a:t> млрд рублей</a:t>
            </a:r>
          </a:p>
          <a:p>
            <a:pPr lvl="0" algn="l" defTabSz="889000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прирост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kern="1200" dirty="0" smtClean="0">
                <a:solidFill>
                  <a:srgbClr val="E5581F"/>
                </a:solidFill>
              </a:rPr>
              <a:t>на </a:t>
            </a:r>
            <a:r>
              <a:rPr lang="ru-RU" sz="2000" b="1" kern="1200" dirty="0" smtClean="0">
                <a:solidFill>
                  <a:srgbClr val="E5581F"/>
                </a:solidFill>
              </a:rPr>
              <a:t>56,62%  </a:t>
            </a:r>
          </a:p>
          <a:p>
            <a:pPr lvl="0" algn="l" defTabSz="889000">
              <a:lnSpc>
                <a:spcPct val="90000"/>
              </a:lnSpc>
              <a:spcBef>
                <a:spcPct val="0"/>
              </a:spcBef>
            </a:pPr>
            <a:r>
              <a:rPr lang="ru-RU" sz="1400" kern="1200" dirty="0" smtClean="0">
                <a:solidFill>
                  <a:schemeClr val="accent1">
                    <a:lumMod val="50000"/>
                  </a:schemeClr>
                </a:solidFill>
              </a:rPr>
              <a:t>(на </a:t>
            </a:r>
            <a:r>
              <a:rPr lang="ru-RU" sz="1400" b="1" kern="1200" dirty="0" smtClean="0">
                <a:solidFill>
                  <a:schemeClr val="accent1">
                    <a:lumMod val="50000"/>
                  </a:schemeClr>
                </a:solidFill>
              </a:rPr>
              <a:t>20,93 </a:t>
            </a:r>
            <a:r>
              <a:rPr lang="ru-RU" sz="1400" kern="1200" dirty="0" smtClean="0">
                <a:solidFill>
                  <a:schemeClr val="accent1">
                    <a:lumMod val="50000"/>
                  </a:schemeClr>
                </a:solidFill>
              </a:rPr>
              <a:t>млрд рублей)</a:t>
            </a:r>
            <a:endParaRPr lang="ru-RU" sz="1400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9234545" y="3608503"/>
            <a:ext cx="3365443" cy="9607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E5581F"/>
                </a:solidFill>
              </a:rPr>
              <a:t>2 453 </a:t>
            </a:r>
            <a:r>
              <a:rPr lang="ru-RU" sz="1600" b="1" kern="1200" dirty="0" smtClean="0">
                <a:solidFill>
                  <a:schemeClr val="accent5">
                    <a:lumMod val="50000"/>
                  </a:schemeClr>
                </a:solidFill>
              </a:rPr>
              <a:t>поставщика - субъекта МСП  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прирост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rgbClr val="E5581F"/>
                </a:solidFill>
              </a:rPr>
              <a:t>на 35,60%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(на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644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поставщика)</a:t>
            </a: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solidFill>
                <a:srgbClr val="E5581F"/>
              </a:solidFill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9187296" y="4802968"/>
            <a:ext cx="3209059" cy="10710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E5581F"/>
                </a:solidFill>
              </a:rPr>
              <a:t>6 153 </a:t>
            </a:r>
            <a:r>
              <a:rPr lang="ru-RU" sz="1600" b="1" kern="1200" dirty="0" smtClean="0">
                <a:solidFill>
                  <a:schemeClr val="accent5">
                    <a:lumMod val="50000"/>
                  </a:schemeClr>
                </a:solidFill>
              </a:rPr>
              <a:t>договора, заключенного с субъектами МСП            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прирост</a:t>
            </a:r>
            <a:r>
              <a:rPr lang="ru-RU" sz="1600" b="1" kern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rgbClr val="E5581F"/>
                </a:solidFill>
              </a:rPr>
              <a:t>на 39,84%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1 753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договора)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kern="1200" dirty="0">
              <a:solidFill>
                <a:srgbClr val="E5581F"/>
              </a:solidFill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4532738" y="2459177"/>
            <a:ext cx="3132686" cy="11493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</a:pPr>
            <a:r>
              <a:rPr lang="ru-RU" sz="1600" b="1" kern="1200" dirty="0" smtClean="0">
                <a:solidFill>
                  <a:schemeClr val="accent5">
                    <a:lumMod val="50000"/>
                  </a:schemeClr>
                </a:solidFill>
              </a:rPr>
              <a:t>объем закупок у субъектов МСП</a:t>
            </a:r>
            <a:r>
              <a:rPr lang="ru-RU" b="1" kern="1200" dirty="0" smtClean="0">
                <a:solidFill>
                  <a:schemeClr val="accent5">
                    <a:lumMod val="50000"/>
                  </a:schemeClr>
                </a:solidFill>
              </a:rPr>
              <a:t>               </a:t>
            </a:r>
          </a:p>
          <a:p>
            <a:pPr lvl="0" algn="l"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E5581F"/>
                </a:solidFill>
              </a:rPr>
              <a:t>504,78</a:t>
            </a:r>
            <a:r>
              <a:rPr lang="ru-RU" b="1" dirty="0">
                <a:solidFill>
                  <a:srgbClr val="E5581F"/>
                </a:solidFill>
              </a:rPr>
              <a:t> млн рублей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прирост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rgbClr val="E5581F"/>
                </a:solidFill>
              </a:rPr>
              <a:t>на 7,3%  </a:t>
            </a:r>
          </a:p>
          <a:p>
            <a:pPr lvl="0" algn="l" defTabSz="889000">
              <a:lnSpc>
                <a:spcPct val="90000"/>
              </a:lnSpc>
              <a:spcBef>
                <a:spcPct val="0"/>
              </a:spcBef>
            </a:pPr>
            <a:r>
              <a:rPr lang="ru-RU" sz="1400" kern="1200" dirty="0" smtClean="0">
                <a:solidFill>
                  <a:schemeClr val="accent1">
                    <a:lumMod val="50000"/>
                  </a:schemeClr>
                </a:solidFill>
              </a:rPr>
              <a:t>(на </a:t>
            </a:r>
            <a:r>
              <a:rPr lang="ru-RU" sz="1400" b="1" kern="1200" dirty="0" smtClean="0">
                <a:solidFill>
                  <a:schemeClr val="accent1">
                    <a:lumMod val="50000"/>
                  </a:schemeClr>
                </a:solidFill>
              </a:rPr>
              <a:t>34,58 </a:t>
            </a:r>
            <a:r>
              <a:rPr lang="ru-RU" sz="1400" kern="1200" dirty="0" smtClean="0">
                <a:solidFill>
                  <a:schemeClr val="accent1">
                    <a:lumMod val="50000"/>
                  </a:schemeClr>
                </a:solidFill>
              </a:rPr>
              <a:t>млн рублей)</a:t>
            </a:r>
            <a:endParaRPr lang="ru-RU" sz="1400" kern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4543724" y="3658462"/>
            <a:ext cx="3191005" cy="7489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E5581F"/>
                </a:solidFill>
              </a:rPr>
              <a:t>68</a:t>
            </a:r>
            <a:r>
              <a:rPr lang="ru-RU" sz="1600" b="1" kern="1200" dirty="0" smtClean="0">
                <a:solidFill>
                  <a:schemeClr val="accent5">
                    <a:lumMod val="50000"/>
                  </a:schemeClr>
                </a:solidFill>
              </a:rPr>
              <a:t> поставщиков - субъектов МСП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прирост </a:t>
            </a:r>
            <a:r>
              <a:rPr lang="ru-RU" sz="2000" b="1" dirty="0">
                <a:solidFill>
                  <a:srgbClr val="E5581F"/>
                </a:solidFill>
              </a:rPr>
              <a:t>в 4,5 раза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(на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53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поставщика)</a:t>
            </a: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kern="1200" dirty="0">
              <a:solidFill>
                <a:srgbClr val="E5581F"/>
              </a:solidFill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4582985" y="4829222"/>
            <a:ext cx="3151743" cy="10012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E5581F"/>
                </a:solidFill>
              </a:rPr>
              <a:t>122</a:t>
            </a:r>
            <a:r>
              <a:rPr lang="ru-RU" sz="1600" b="1" kern="1200" dirty="0" smtClean="0">
                <a:solidFill>
                  <a:schemeClr val="accent5">
                    <a:lumMod val="50000"/>
                  </a:schemeClr>
                </a:solidFill>
              </a:rPr>
              <a:t> договора, заключенного с субъектами МСП  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рирост </a:t>
            </a:r>
            <a:r>
              <a:rPr lang="ru-RU" sz="2000" b="1" dirty="0">
                <a:solidFill>
                  <a:srgbClr val="E5581F"/>
                </a:solidFill>
              </a:rPr>
              <a:t>в 7,2 раза</a:t>
            </a:r>
          </a:p>
          <a:p>
            <a:pPr defTabSz="889000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105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договоров)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kern="1200" dirty="0">
              <a:solidFill>
                <a:srgbClr val="E5581F"/>
              </a:solidFill>
            </a:endParaRPr>
          </a:p>
        </p:txBody>
      </p:sp>
      <p:sp>
        <p:nvSpPr>
          <p:cNvPr id="214" name="Скругленный прямоугольник 4"/>
          <p:cNvSpPr/>
          <p:nvPr/>
        </p:nvSpPr>
        <p:spPr>
          <a:xfrm>
            <a:off x="8655627" y="6931952"/>
            <a:ext cx="3740728" cy="85277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</a:pPr>
            <a:endParaRPr lang="ru-RU" b="1" u="sng" kern="1200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</a:pPr>
            <a:endParaRPr lang="ru-RU" b="1" kern="1200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</a:pPr>
            <a:endParaRPr lang="ru-RU" b="1" kern="12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3586860" y="5928503"/>
            <a:ext cx="5143991" cy="488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Планируемые показатели </a:t>
            </a:r>
            <a:r>
              <a:rPr lang="ru-RU" sz="2400" b="1" u="sng" dirty="0" smtClean="0">
                <a:solidFill>
                  <a:srgbClr val="E5581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2018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года: 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61" y="2522220"/>
            <a:ext cx="442184" cy="408170"/>
          </a:xfrm>
          <a:prstGeom prst="rect">
            <a:avLst/>
          </a:prstGeom>
        </p:spPr>
      </p:pic>
      <p:pic>
        <p:nvPicPr>
          <p:cNvPr id="222" name="Рисунок 2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951" y="3658462"/>
            <a:ext cx="442184" cy="408170"/>
          </a:xfrm>
          <a:prstGeom prst="rect">
            <a:avLst/>
          </a:prstGeom>
        </p:spPr>
      </p:pic>
      <p:pic>
        <p:nvPicPr>
          <p:cNvPr id="223" name="Рисунок 2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951" y="4796964"/>
            <a:ext cx="442184" cy="408170"/>
          </a:xfrm>
          <a:prstGeom prst="rect">
            <a:avLst/>
          </a:prstGeom>
        </p:spPr>
      </p:pic>
      <p:pic>
        <p:nvPicPr>
          <p:cNvPr id="224" name="Рисунок 2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63" y="4826783"/>
            <a:ext cx="442184" cy="408170"/>
          </a:xfrm>
          <a:prstGeom prst="rect">
            <a:avLst/>
          </a:prstGeom>
        </p:spPr>
      </p:pic>
      <p:pic>
        <p:nvPicPr>
          <p:cNvPr id="225" name="Рисунок 2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554" y="3623937"/>
            <a:ext cx="442184" cy="408170"/>
          </a:xfrm>
          <a:prstGeom prst="rect">
            <a:avLst/>
          </a:prstGeom>
        </p:spPr>
      </p:pic>
      <p:pic>
        <p:nvPicPr>
          <p:cNvPr id="226" name="Рисунок 2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15" y="2502346"/>
            <a:ext cx="442184" cy="408170"/>
          </a:xfrm>
          <a:prstGeom prst="rect">
            <a:avLst/>
          </a:prstGeom>
        </p:spPr>
      </p:pic>
      <p:pic>
        <p:nvPicPr>
          <p:cNvPr id="227" name="Рисунок 2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39" y="2445570"/>
            <a:ext cx="442184" cy="408170"/>
          </a:xfrm>
          <a:prstGeom prst="rect">
            <a:avLst/>
          </a:prstGeom>
        </p:spPr>
      </p:pic>
      <p:pic>
        <p:nvPicPr>
          <p:cNvPr id="228" name="Рисунок 2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2" y="3677841"/>
            <a:ext cx="442184" cy="408170"/>
          </a:xfrm>
          <a:prstGeom prst="rect">
            <a:avLst/>
          </a:prstGeom>
        </p:spPr>
      </p:pic>
      <p:pic>
        <p:nvPicPr>
          <p:cNvPr id="229" name="Рисунок 2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0" y="4881401"/>
            <a:ext cx="442184" cy="408170"/>
          </a:xfrm>
          <a:prstGeom prst="rect">
            <a:avLst/>
          </a:prstGeom>
        </p:spPr>
      </p:pic>
      <p:sp>
        <p:nvSpPr>
          <p:cNvPr id="230" name="Прямоугольник 229"/>
          <p:cNvSpPr/>
          <p:nvPr/>
        </p:nvSpPr>
        <p:spPr>
          <a:xfrm>
            <a:off x="8655627" y="6761071"/>
            <a:ext cx="3640483" cy="1174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Увеличение объема закупок у субъектов МСП, зарегистрированных на территории ДФО, </a:t>
            </a:r>
            <a:r>
              <a:rPr lang="ru-RU" b="1" dirty="0">
                <a:solidFill>
                  <a:srgbClr val="ED7D31"/>
                </a:solidFill>
                <a:latin typeface="Arial Narrow" panose="020B0606020202030204" pitchFamily="34" charset="0"/>
              </a:rPr>
              <a:t>на 50%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до </a:t>
            </a:r>
            <a:r>
              <a:rPr lang="ru-RU" b="1" dirty="0">
                <a:solidFill>
                  <a:srgbClr val="ED7D31"/>
                </a:solidFill>
                <a:latin typeface="Arial Narrow" panose="020B0606020202030204" pitchFamily="34" charset="0"/>
              </a:rPr>
              <a:t>90 млрд рублей</a:t>
            </a:r>
          </a:p>
        </p:txBody>
      </p:sp>
      <p:sp>
        <p:nvSpPr>
          <p:cNvPr id="231" name="Прямоугольник 230"/>
          <p:cNvSpPr/>
          <p:nvPr/>
        </p:nvSpPr>
        <p:spPr>
          <a:xfrm>
            <a:off x="157349" y="6810658"/>
            <a:ext cx="3810102" cy="11247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Увеличение объема закупок у субъектов МСП, зарегистрированных на территории моногородов, </a:t>
            </a:r>
          </a:p>
          <a:p>
            <a:pPr algn="ctr" defTabSz="1244600">
              <a:lnSpc>
                <a:spcPct val="90000"/>
              </a:lnSpc>
              <a:spcBef>
                <a:spcPct val="0"/>
              </a:spcBef>
            </a:pPr>
            <a:r>
              <a:rPr lang="ru-RU" b="1" dirty="0">
                <a:solidFill>
                  <a:srgbClr val="ED7D31"/>
                </a:solidFill>
                <a:latin typeface="Arial Narrow" panose="020B0606020202030204" pitchFamily="34" charset="0"/>
              </a:rPr>
              <a:t>на 50%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до не менее </a:t>
            </a:r>
            <a:r>
              <a:rPr lang="ru-RU" b="1" dirty="0">
                <a:solidFill>
                  <a:srgbClr val="ED7D31"/>
                </a:solidFill>
                <a:latin typeface="Arial Narrow" panose="020B0606020202030204" pitchFamily="34" charset="0"/>
              </a:rPr>
              <a:t>74 млрд рублей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0455" y="50340"/>
            <a:ext cx="1394104" cy="7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688" y="1587774"/>
            <a:ext cx="3599695" cy="5261816"/>
          </a:xfrm>
        </p:spPr>
        <p:txBody>
          <a:bodyPr anchor="t" anchorCtr="0">
            <a:normAutofit fontScale="90000"/>
          </a:bodyPr>
          <a:lstStyle/>
          <a:p>
            <a:pPr>
              <a:spcBef>
                <a:spcPts val="2400"/>
              </a:spcBef>
            </a:pPr>
            <a:r>
              <a:rPr lang="ru-RU" sz="2700" b="1" dirty="0" smtClean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Что такое Портал Бизнес-навигатора МСП?</a:t>
            </a:r>
            <a:br>
              <a:rPr lang="ru-RU" sz="2700" b="1" dirty="0" smtClean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900" dirty="0" smtClean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900" dirty="0" smtClean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900" b="1" dirty="0" smtClean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Бесплатный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онлайн-ресурс, разработанный Корпорацией МСП для поддержки предпринимателей</a:t>
            </a:r>
            <a:r>
              <a:rPr lang="en-US" sz="19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тех, кто хочет открыть свое дело. Опубликован в Интернете по адресу </a:t>
            </a:r>
            <a:r>
              <a:rPr lang="en-US" sz="1900" b="1" u="sng" dirty="0" smtClean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SMBN.RU</a:t>
            </a:r>
            <a:r>
              <a:rPr lang="en-US" sz="190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US" sz="190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90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900" b="1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86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Портал </a:t>
            </a:r>
            <a:r>
              <a:rPr lang="ru-RU" sz="186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объединяет 4 </a:t>
            </a:r>
            <a:r>
              <a:rPr lang="ru-RU" sz="186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онлайн-системы:</a:t>
            </a:r>
            <a:r>
              <a:rPr lang="ru-RU" sz="186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86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86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  <a:r>
              <a:rPr lang="ru-RU" sz="1860" b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Геомаркетинговая</a:t>
            </a:r>
            <a:r>
              <a:rPr lang="ru-RU" sz="186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86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система «Бизнес-навигатор</a:t>
            </a:r>
            <a:r>
              <a:rPr lang="ru-RU" sz="186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- </a:t>
            </a:r>
            <a:r>
              <a:rPr lang="ru-RU" sz="186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охватывает </a:t>
            </a:r>
            <a:r>
              <a:rPr lang="ru-RU" sz="1860" b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171 город </a:t>
            </a:r>
            <a:r>
              <a:rPr lang="ru-RU" sz="186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 </a:t>
            </a:r>
            <a:r>
              <a:rPr lang="ru-RU" sz="186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численностью жителей </a:t>
            </a:r>
            <a:r>
              <a:rPr lang="ru-RU" sz="1860" b="1" dirty="0">
                <a:solidFill>
                  <a:schemeClr val="accent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более 100 тыс. человек</a:t>
            </a:r>
            <a:r>
              <a:rPr lang="ru-RU" sz="186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и столицы отдельных субъектов Российской Федерации</a:t>
            </a:r>
            <a:br>
              <a:rPr lang="ru-RU" sz="186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86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Консультационная </a:t>
            </a:r>
            <a:r>
              <a:rPr lang="ru-RU" sz="186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система «Жизненные ситуации»</a:t>
            </a:r>
            <a:br>
              <a:rPr lang="ru-RU" sz="186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86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Справочная </a:t>
            </a:r>
            <a:r>
              <a:rPr lang="ru-RU" sz="186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система </a:t>
            </a:r>
            <a:r>
              <a:rPr lang="ru-RU" sz="186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186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ТАСС-Бизнес»</a:t>
            </a:r>
            <a:br>
              <a:rPr lang="ru-RU" sz="186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86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Система </a:t>
            </a:r>
            <a:r>
              <a:rPr lang="ru-RU" sz="186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создания сайтов и онлайн-продвижения «ПОТОК»</a:t>
            </a:r>
            <a:br>
              <a:rPr lang="ru-RU" sz="186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86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86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86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86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ru-RU" sz="2480" b="1" u="sng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160" y="2832931"/>
            <a:ext cx="7748540" cy="549611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816874" y="7977737"/>
            <a:ext cx="459603" cy="460041"/>
          </a:xfrm>
        </p:spPr>
        <p:txBody>
          <a:bodyPr/>
          <a:lstStyle/>
          <a:p>
            <a:fld id="{4FAB73BC-B049-4115-A692-8D63A059BFB8}" type="slidenum">
              <a:rPr lang="en-US" sz="1200" smtClean="0">
                <a:latin typeface="Arial Narrow" panose="020B0606020202030204" pitchFamily="34" charset="0"/>
              </a:rPr>
              <a:pPr/>
              <a:t>8</a:t>
            </a:fld>
            <a:endParaRPr lang="en-US" sz="1200" dirty="0">
              <a:latin typeface="Arial Narrow" panose="020B0606020202030204" pitchFamily="34" charset="0"/>
            </a:endParaRPr>
          </a:p>
        </p:txBody>
      </p:sp>
      <p:pic>
        <p:nvPicPr>
          <p:cNvPr id="7" name="Shape 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32273"/>
            <a:ext cx="2514600" cy="9435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166288" y="553192"/>
            <a:ext cx="8318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3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Маркетинговая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информационная поддержка субъектов МСП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70602" y="1194174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644989" y="1570097"/>
            <a:ext cx="7235584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Запущен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январе 2017 г.</a:t>
            </a:r>
          </a:p>
          <a:p>
            <a:pPr lvl="0" algn="ctr" defTabSz="914373"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Более чем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750 тыс.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зарегистрированных пользователей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Портала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</a:t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из которых около </a:t>
            </a:r>
            <a:r>
              <a:rPr lang="ru-RU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533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тыс.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являются субъектами МСП *</a:t>
            </a:r>
          </a:p>
          <a:p>
            <a:pPr algn="ctr" defTabSz="914373">
              <a:defRPr/>
            </a:pP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Более чем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2,19 </a:t>
            </a:r>
            <a:r>
              <a:rPr lang="ru-RU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млн</a:t>
            </a:r>
            <a:r>
              <a:rPr lang="ru-RU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.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уникальных посетителей Портала *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957" y="7603531"/>
            <a:ext cx="3295650" cy="942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5160" y="8238729"/>
            <a:ext cx="3921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* По состоянию на 30 января 2018 </a:t>
            </a:r>
            <a:r>
              <a:rPr lang="ru-RU" sz="1400" b="1" dirty="0">
                <a:latin typeface="Arial Narrow" panose="020B0606020202030204" pitchFamily="34" charset="0"/>
              </a:rPr>
              <a:t>г.</a:t>
            </a:r>
            <a:endParaRPr lang="ru-RU" sz="1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8714" y="44641"/>
            <a:ext cx="1242081" cy="64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70463" y="253519"/>
            <a:ext cx="7561793" cy="413870"/>
          </a:xfrm>
          <a:prstGeom prst="rect">
            <a:avLst/>
          </a:prstGeom>
          <a:noFill/>
        </p:spPr>
        <p:txBody>
          <a:bodyPr wrap="square" lIns="39738" tIns="19868" rIns="0" bIns="19868" rtlCol="0">
            <a:noAutofit/>
          </a:bodyPr>
          <a:lstStyle/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ПЕРВООЧЕРЕДНЫЕ МЕРОПРИЯТИЯ НА 2018 ГОД </a:t>
            </a:r>
          </a:p>
          <a:p>
            <a:pPr>
              <a:defRPr/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УВЕЛИЧЕНИЮ ДОЛИ ЗАКУПОК У СУБЪЕКТОВ МСП</a:t>
            </a:r>
          </a:p>
          <a:p>
            <a:r>
              <a:rPr lang="ru-RU" sz="1325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766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280956" y="904292"/>
            <a:ext cx="7234132" cy="2537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8455" y="113470"/>
            <a:ext cx="1251094" cy="64847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67347" y="2898582"/>
            <a:ext cx="290244" cy="3303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77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67347" y="3669566"/>
            <a:ext cx="290244" cy="3303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77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67347" y="4952877"/>
            <a:ext cx="290244" cy="3303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77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58916" y="5785983"/>
            <a:ext cx="290244" cy="3303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77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58916" y="6630711"/>
            <a:ext cx="290244" cy="3303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77" b="1" dirty="0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21" name="Picture 2" descr="http://molodost35.ru/wp-content/uploads/2017/08/%D0%B3%D0%B0%D0%BB%D0%BE%D1%87%D0%BA%D0%B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9125"/>
          <a:stretch/>
        </p:blipFill>
        <p:spPr bwMode="auto">
          <a:xfrm>
            <a:off x="1650831" y="1989708"/>
            <a:ext cx="341335" cy="3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molodost35.ru/wp-content/uploads/2017/08/%D0%B3%D0%B0%D0%BB%D0%BE%D1%87%D0%BA%D0%B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9125"/>
          <a:stretch/>
        </p:blipFill>
        <p:spPr bwMode="auto">
          <a:xfrm>
            <a:off x="1650831" y="2801868"/>
            <a:ext cx="354614" cy="32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2192330" y="4756786"/>
            <a:ext cx="8901410" cy="36111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Поддержка сельскохозяйственной кооперации</a:t>
            </a:r>
          </a:p>
        </p:txBody>
      </p:sp>
      <p:pic>
        <p:nvPicPr>
          <p:cNvPr id="29" name="Picture 2" descr="http://molodost35.ru/wp-content/uploads/2017/08/%D0%B3%D0%B0%D0%BB%D0%BE%D1%87%D0%BA%D0%B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9125"/>
          <a:stretch/>
        </p:blipFill>
        <p:spPr bwMode="auto">
          <a:xfrm>
            <a:off x="1646097" y="3884745"/>
            <a:ext cx="346069" cy="36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2234194" y="1143314"/>
            <a:ext cx="8901410" cy="347027"/>
            <a:chOff x="0" y="35517"/>
            <a:chExt cx="8613182" cy="335790"/>
          </a:xfrm>
          <a:scene3d>
            <a:camera prst="orthographicFront"/>
            <a:lightRig rig="flat" dir="t"/>
          </a:scene3d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0" y="35517"/>
              <a:ext cx="8613182" cy="3357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2" name="Скругленный прямоугольник 4"/>
            <p:cNvSpPr txBox="1"/>
            <p:nvPr/>
          </p:nvSpPr>
          <p:spPr>
            <a:xfrm>
              <a:off x="16392" y="51909"/>
              <a:ext cx="8580398" cy="303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5125" tIns="55125" rIns="55125" bIns="55125" numCol="1" spcCol="1270" anchor="ctr" anchorCtr="0">
              <a:noAutofit/>
            </a:bodyPr>
            <a:lstStyle/>
            <a:p>
              <a:pPr defTabSz="6431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/>
                <a:t>Расширение перечня крупнейших заказчиков</a:t>
              </a:r>
              <a:endParaRPr lang="ru-RU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126635" y="1528786"/>
            <a:ext cx="9019228" cy="946669"/>
            <a:chOff x="0" y="-190955"/>
            <a:chExt cx="8727186" cy="916015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0" y="377300"/>
              <a:ext cx="8613182" cy="3477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TextBox 34"/>
            <p:cNvSpPr txBox="1"/>
            <p:nvPr/>
          </p:nvSpPr>
          <p:spPr>
            <a:xfrm>
              <a:off x="114004" y="-190955"/>
              <a:ext cx="8613182" cy="347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2620" tIns="18375" rIns="102900" bIns="18375" numCol="1" spcCol="1270" anchor="t" anchorCtr="0">
              <a:noAutofit/>
            </a:bodyPr>
            <a:lstStyle/>
            <a:p>
              <a:pPr marL="177194" lvl="1" indent="-177194" defTabSz="50533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Font typeface="Arial" panose="020B0604020202020204" pitchFamily="34" charset="0"/>
                <a:buChar char="•"/>
              </a:pPr>
              <a:r>
                <a:rPr lang="ru-RU" sz="1200" dirty="0"/>
                <a:t>поэтапное</a:t>
              </a:r>
              <a:r>
                <a:rPr lang="ru-RU" sz="1200" b="1" dirty="0"/>
                <a:t> расширение перечней крупнейших заказчиков, </a:t>
              </a:r>
              <a:r>
                <a:rPr lang="ru-RU" sz="1200" dirty="0"/>
                <a:t>в отношении которых проводятся</a:t>
              </a:r>
              <a:r>
                <a:rPr lang="ru-RU" sz="1200" b="1" dirty="0"/>
                <a:t> оценка соответствия </a:t>
              </a:r>
              <a:r>
                <a:rPr lang="ru-RU" sz="1200" dirty="0"/>
                <a:t>и</a:t>
              </a:r>
              <a:r>
                <a:rPr lang="ru-RU" sz="1200" b="1" dirty="0"/>
                <a:t> мониторинг соответствия</a:t>
              </a:r>
              <a:r>
                <a:rPr lang="ru-RU" sz="1200" dirty="0"/>
                <a:t>, более чем на </a:t>
              </a:r>
              <a:r>
                <a:rPr lang="ru-RU" sz="1200" b="1" dirty="0"/>
                <a:t>1100 заказчиков</a:t>
              </a:r>
              <a:endParaRPr lang="ru-RU" sz="1200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243693" y="1940269"/>
            <a:ext cx="8901410" cy="347027"/>
            <a:chOff x="0" y="738451"/>
            <a:chExt cx="8613182" cy="335790"/>
          </a:xfrm>
          <a:scene3d>
            <a:camera prst="orthographicFront"/>
            <a:lightRig rig="flat" dir="t"/>
          </a:scene3d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0" y="738451"/>
              <a:ext cx="8613182" cy="3357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8" name="Скругленный прямоугольник 4"/>
            <p:cNvSpPr txBox="1"/>
            <p:nvPr/>
          </p:nvSpPr>
          <p:spPr>
            <a:xfrm>
              <a:off x="16392" y="754843"/>
              <a:ext cx="8580398" cy="303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5125" tIns="55125" rIns="55125" bIns="55125" numCol="1" spcCol="1270" anchor="ctr" anchorCtr="0">
              <a:noAutofit/>
            </a:bodyPr>
            <a:lstStyle/>
            <a:p>
              <a:pPr defTabSz="6431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/>
                <a:t>Расширение номенклатуры закупок у субъектов МСП </a:t>
              </a:r>
              <a:endParaRPr lang="ru-RU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234194" y="2339661"/>
            <a:ext cx="8901410" cy="3593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2620" tIns="18375" rIns="102900" bIns="18375" numCol="1" spcCol="1270" anchor="t" anchorCtr="0">
            <a:noAutofit/>
          </a:bodyPr>
          <a:lstStyle/>
          <a:p>
            <a:pPr marL="177194" lvl="1" indent="-177194" defTabSz="50533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у</a:t>
            </a:r>
            <a:r>
              <a:rPr lang="ru-RU" sz="1200" dirty="0" smtClean="0"/>
              <a:t>величение </a:t>
            </a:r>
            <a:r>
              <a:rPr lang="ru-RU" sz="1200" b="1" dirty="0"/>
              <a:t>количества производственных номенклатурных позиций </a:t>
            </a:r>
            <a:r>
              <a:rPr lang="ru-RU" sz="1200" dirty="0"/>
              <a:t>(в первую очередь, высокотехнологичных, инновационных), предлагаемых для закупки у субъектов МСП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68076" y="3133706"/>
            <a:ext cx="9180984" cy="6636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2620" tIns="18375" rIns="102900" bIns="18375" numCol="1" spcCol="1270" anchor="t" anchorCtr="0">
            <a:noAutofit/>
          </a:bodyPr>
          <a:lstStyle/>
          <a:p>
            <a:pPr marL="177194" indent="-177194">
              <a:buFont typeface="Arial" panose="020B0604020202020204" pitchFamily="34" charset="0"/>
              <a:buChar char="•"/>
            </a:pPr>
            <a:r>
              <a:rPr lang="ru-RU" sz="1200" dirty="0"/>
              <a:t>оказание различными институтами развития консолидированной поддержки «</a:t>
            </a:r>
            <a:r>
              <a:rPr lang="ru-RU" sz="1200" b="1" dirty="0"/>
              <a:t>быстрорастущих» инновационных, высокотехнологичных субъектов МСП </a:t>
            </a:r>
            <a:r>
              <a:rPr lang="ru-RU" sz="1200" dirty="0"/>
              <a:t>обеспечение создания </a:t>
            </a:r>
            <a:r>
              <a:rPr lang="ru-RU" sz="1200" b="1" dirty="0"/>
              <a:t>совместного инжинирингового центра</a:t>
            </a:r>
            <a:r>
              <a:rPr lang="ru-RU" sz="1200" dirty="0"/>
              <a:t>;</a:t>
            </a:r>
          </a:p>
          <a:p>
            <a:pPr marL="177194" indent="-177194">
              <a:buFont typeface="Arial" panose="020B0604020202020204" pitchFamily="34" charset="0"/>
              <a:buChar char="•"/>
            </a:pPr>
            <a:r>
              <a:rPr lang="ru-RU" sz="1200" dirty="0"/>
              <a:t>реализация </a:t>
            </a:r>
            <a:r>
              <a:rPr lang="ru-RU" sz="1200" b="1" dirty="0"/>
              <a:t>«инвестиционного лифта</a:t>
            </a:r>
            <a:r>
              <a:rPr lang="ru-RU" sz="1200" dirty="0"/>
              <a:t>», предусматривающего консолидацию мер поддержки различными институтами;</a:t>
            </a:r>
          </a:p>
          <a:p>
            <a:pPr marL="177194" indent="-177194">
              <a:buFont typeface="Arial" panose="020B0604020202020204" pitchFamily="34" charset="0"/>
              <a:buChar char="•"/>
            </a:pPr>
            <a:r>
              <a:rPr lang="ru-RU" sz="1200" dirty="0"/>
              <a:t>обеспечение </a:t>
            </a:r>
            <a:r>
              <a:rPr lang="ru-RU" sz="1200" b="1" dirty="0"/>
              <a:t>информационного освещения вопросов поддержки</a:t>
            </a:r>
            <a:r>
              <a:rPr lang="ru-RU" sz="1200" dirty="0"/>
              <a:t> </a:t>
            </a:r>
            <a:r>
              <a:rPr lang="ru-RU" sz="1200" b="1" dirty="0"/>
              <a:t>инновационных, высокотехнологичных субъектов МСП</a:t>
            </a:r>
            <a:endParaRPr lang="ru-RU" sz="1200" dirty="0"/>
          </a:p>
          <a:p>
            <a:pPr marL="236258" indent="-236258">
              <a:buAutoNum type="arabicParenR"/>
            </a:pPr>
            <a:endParaRPr lang="ru-RU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2268076" y="4306459"/>
            <a:ext cx="8901410" cy="3593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2620" tIns="18375" rIns="102900" bIns="18375" numCol="1" spcCol="1270" anchor="t" anchorCtr="0">
            <a:noAutofit/>
          </a:bodyPr>
          <a:lstStyle/>
          <a:p>
            <a:pPr marL="177194" indent="-177194">
              <a:buFont typeface="Arial" panose="020B0604020202020204" pitchFamily="34" charset="0"/>
              <a:buChar char="•"/>
            </a:pPr>
            <a:r>
              <a:rPr lang="ru-RU" sz="1200" b="1" dirty="0"/>
              <a:t>законодательное установление возможности заказчика</a:t>
            </a:r>
            <a:r>
              <a:rPr lang="ru-RU" sz="1200" dirty="0"/>
              <a:t> оказывать совместно с Корпорацией МСП и организациями инфраструктуры поддержки  </a:t>
            </a:r>
            <a:r>
              <a:rPr lang="ru-RU" sz="1200" b="1" dirty="0"/>
              <a:t>информационную, финансовую, имущественную и иную поддержку субъектам МСП </a:t>
            </a:r>
            <a:endParaRPr lang="ru-RU" sz="1200" dirty="0"/>
          </a:p>
        </p:txBody>
      </p:sp>
      <p:grpSp>
        <p:nvGrpSpPr>
          <p:cNvPr id="42" name="Группа 41"/>
          <p:cNvGrpSpPr/>
          <p:nvPr/>
        </p:nvGrpSpPr>
        <p:grpSpPr>
          <a:xfrm>
            <a:off x="2251135" y="2736376"/>
            <a:ext cx="8901410" cy="347027"/>
            <a:chOff x="0" y="1536897"/>
            <a:chExt cx="8613182" cy="335790"/>
          </a:xfrm>
          <a:scene3d>
            <a:camera prst="orthographicFront"/>
            <a:lightRig rig="flat" dir="t"/>
          </a:scene3d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0" y="1536897"/>
              <a:ext cx="8613182" cy="3357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4" name="Скругленный прямоугольник 4"/>
            <p:cNvSpPr txBox="1"/>
            <p:nvPr/>
          </p:nvSpPr>
          <p:spPr>
            <a:xfrm>
              <a:off x="16392" y="1553289"/>
              <a:ext cx="8580398" cy="303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5125" tIns="55125" rIns="55125" bIns="55125" numCol="1" spcCol="1270" anchor="ctr" anchorCtr="0">
              <a:noAutofit/>
            </a:bodyPr>
            <a:lstStyle/>
            <a:p>
              <a:pPr defTabSz="6431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/>
                <a:t>Поддержка высокотехнологичных, инновационных субъектов МСП </a:t>
              </a:r>
              <a:endParaRPr lang="ru-RU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243842" y="3887768"/>
            <a:ext cx="8901410" cy="375324"/>
            <a:chOff x="0" y="2113943"/>
            <a:chExt cx="8613182" cy="335790"/>
          </a:xfrm>
          <a:scene3d>
            <a:camera prst="orthographicFront"/>
            <a:lightRig rig="flat" dir="t"/>
          </a:scene3d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0" y="2113943"/>
              <a:ext cx="8613182" cy="3357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7" name="Скругленный прямоугольник 4"/>
            <p:cNvSpPr txBox="1"/>
            <p:nvPr/>
          </p:nvSpPr>
          <p:spPr>
            <a:xfrm>
              <a:off x="16392" y="2130335"/>
              <a:ext cx="8580398" cy="303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5125" tIns="55125" rIns="55125" bIns="55125" numCol="1" spcCol="1270" anchor="ctr" anchorCtr="0">
              <a:noAutofit/>
            </a:bodyPr>
            <a:lstStyle/>
            <a:p>
              <a:pPr defTabSz="6431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/>
                <a:t>Развитие («</a:t>
              </a:r>
              <a:r>
                <a:rPr lang="ru-RU" b="1" dirty="0" err="1"/>
                <a:t>довыращивание</a:t>
              </a:r>
              <a:r>
                <a:rPr lang="ru-RU" b="1" dirty="0"/>
                <a:t>») поставщиков</a:t>
              </a:r>
              <a:endParaRPr lang="ru-RU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223343" y="5928480"/>
            <a:ext cx="9258967" cy="2070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2620" tIns="18375" rIns="102900" bIns="18375" numCol="1" spcCol="1270" anchor="t" anchorCtr="0">
            <a:noAutofit/>
          </a:bodyPr>
          <a:lstStyle/>
          <a:p>
            <a:pPr marL="177194" indent="-177194">
              <a:buFont typeface="Arial" panose="020B0604020202020204" pitchFamily="34" charset="0"/>
              <a:buChar char="•"/>
            </a:pPr>
            <a:r>
              <a:rPr lang="ru-RU" sz="1200" dirty="0"/>
              <a:t>активное </a:t>
            </a:r>
            <a:r>
              <a:rPr lang="ru-RU" sz="1200" b="1" dirty="0"/>
              <a:t>внедрение факторинга </a:t>
            </a:r>
            <a:r>
              <a:rPr lang="ru-RU" sz="1200" dirty="0"/>
              <a:t>в закупках крупнейших заказчиков по 223-ФЗ, в том числе в процедурах торгов (конкурсов, аукционов)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91861" y="5188207"/>
            <a:ext cx="8901410" cy="3043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2620" tIns="18375" rIns="102900" bIns="18375" numCol="1" spcCol="1270" anchor="t" anchorCtr="0">
            <a:noAutofit/>
          </a:bodyPr>
          <a:lstStyle/>
          <a:p>
            <a:pPr marL="177194" indent="-177194">
              <a:buFont typeface="Arial" panose="020B0604020202020204" pitchFamily="34" charset="0"/>
              <a:buChar char="•"/>
            </a:pPr>
            <a:r>
              <a:rPr lang="ru-RU" sz="1200" dirty="0"/>
              <a:t>введение для региональных заказчиков </a:t>
            </a:r>
            <a:r>
              <a:rPr lang="ru-RU" sz="1200" b="1" dirty="0"/>
              <a:t>специальной квоты закупок сельскохозяйственной продукции </a:t>
            </a:r>
            <a:endParaRPr lang="ru-RU" sz="1200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203309" y="5498422"/>
            <a:ext cx="8901410" cy="347027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/>
              <a:t>Расширение практики использования факторинга 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2203309" y="6352326"/>
            <a:ext cx="8901410" cy="347027"/>
            <a:chOff x="0" y="4379121"/>
            <a:chExt cx="8613182" cy="335790"/>
          </a:xfrm>
          <a:scene3d>
            <a:camera prst="orthographicFront"/>
            <a:lightRig rig="flat" dir="t"/>
          </a:scene3d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0" y="4379121"/>
              <a:ext cx="8613182" cy="3357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9" name="Скругленный прямоугольник 4"/>
            <p:cNvSpPr txBox="1"/>
            <p:nvPr/>
          </p:nvSpPr>
          <p:spPr>
            <a:xfrm>
              <a:off x="16392" y="4395513"/>
              <a:ext cx="8580398" cy="303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5125" tIns="55125" rIns="55125" bIns="55125" numCol="1" spcCol="1270" anchor="ctr" anchorCtr="0">
              <a:noAutofit/>
            </a:bodyPr>
            <a:lstStyle/>
            <a:p>
              <a:pPr defTabSz="6431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/>
                <a:t>Единая аккредитация на электронных площадках и развитие электронных магазинов</a:t>
              </a:r>
              <a:endParaRPr lang="ru-RU" dirty="0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2192330" y="7183228"/>
            <a:ext cx="8901410" cy="347027"/>
            <a:chOff x="0" y="5081700"/>
            <a:chExt cx="8613182" cy="335790"/>
          </a:xfrm>
          <a:scene3d>
            <a:camera prst="orthographicFront"/>
            <a:lightRig rig="flat" dir="t"/>
          </a:scene3d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0" y="5081700"/>
              <a:ext cx="8613182" cy="33579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2" name="Скругленный прямоугольник 4"/>
            <p:cNvSpPr txBox="1"/>
            <p:nvPr/>
          </p:nvSpPr>
          <p:spPr>
            <a:xfrm>
              <a:off x="16392" y="5098092"/>
              <a:ext cx="8580398" cy="303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5125" tIns="55125" rIns="55125" bIns="55125" numCol="1" spcCol="1270" anchor="ctr" anchorCtr="0">
              <a:noAutofit/>
            </a:bodyPr>
            <a:lstStyle/>
            <a:p>
              <a:pPr defTabSz="64314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/>
                <a:t>Снижение затрат </a:t>
              </a:r>
              <a:r>
                <a:rPr lang="ru-RU" dirty="0"/>
                <a:t>на прохождение </a:t>
              </a:r>
              <a:r>
                <a:rPr lang="ru-RU" b="1" dirty="0"/>
                <a:t>добровольной сертификации</a:t>
              </a:r>
              <a:r>
                <a:rPr lang="ru-RU" dirty="0"/>
                <a:t> </a:t>
              </a: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239163" y="6735962"/>
            <a:ext cx="8934762" cy="2070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2620" tIns="18375" rIns="102900" bIns="18375" numCol="1" spcCol="1270" anchor="t" anchorCtr="0">
            <a:noAutofit/>
          </a:bodyPr>
          <a:lstStyle/>
          <a:p>
            <a:pPr marL="177194" indent="-177194">
              <a:buFont typeface="Arial" panose="020B0604020202020204" pitchFamily="34" charset="0"/>
              <a:buChar char="•"/>
            </a:pPr>
            <a:r>
              <a:rPr lang="ru-RU" sz="1200" dirty="0"/>
              <a:t>подготовка предложений по реализации </a:t>
            </a:r>
            <a:r>
              <a:rPr lang="ru-RU" sz="1200" b="1" dirty="0"/>
              <a:t>единой аккредитации субъектов МСП</a:t>
            </a:r>
            <a:r>
              <a:rPr lang="ru-RU" sz="1200" dirty="0"/>
              <a:t> на электронных площадках </a:t>
            </a:r>
          </a:p>
          <a:p>
            <a:pPr marL="177194" indent="-177194">
              <a:buFont typeface="Arial" panose="020B0604020202020204" pitchFamily="34" charset="0"/>
              <a:buChar char="•"/>
            </a:pPr>
            <a:r>
              <a:rPr lang="ru-RU" sz="1200" dirty="0"/>
              <a:t>учет </a:t>
            </a:r>
            <a:r>
              <a:rPr lang="ru-RU" sz="1200" b="1" dirty="0"/>
              <a:t>мелких закупок у субъектов МСП</a:t>
            </a:r>
            <a:r>
              <a:rPr lang="ru-RU" sz="1200" dirty="0"/>
              <a:t>, осуществляемых через </a:t>
            </a:r>
            <a:r>
              <a:rPr lang="ru-RU" sz="1200" b="1" dirty="0"/>
              <a:t>электронные магазины</a:t>
            </a:r>
            <a:endParaRPr lang="ru-RU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2250392" y="7630843"/>
            <a:ext cx="8932637" cy="7218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2620" tIns="18375" rIns="102900" bIns="18375" numCol="1" spcCol="1270" anchor="t" anchorCtr="0">
            <a:noAutofit/>
          </a:bodyPr>
          <a:lstStyle/>
          <a:p>
            <a:pPr marL="177194" indent="-177194">
              <a:buFont typeface="Arial" panose="020B0604020202020204" pitchFamily="34" charset="0"/>
              <a:buChar char="•"/>
            </a:pPr>
            <a:r>
              <a:rPr lang="ru-RU" sz="1200" dirty="0"/>
              <a:t>подготовка предложений по внесению изменений в законодательные акты Российской Федерации, направленных на </a:t>
            </a:r>
            <a:r>
              <a:rPr lang="ru-RU" sz="1200" b="1" dirty="0"/>
              <a:t>снижение затрат субъектов МСП </a:t>
            </a:r>
            <a:r>
              <a:rPr lang="ru-RU" sz="1200" dirty="0"/>
              <a:t>при прохождении процедур сертификации </a:t>
            </a:r>
            <a:r>
              <a:rPr lang="ru-RU" sz="1200" b="1" dirty="0"/>
              <a:t>при безусловном выполнении требований к безопасности и качеству</a:t>
            </a:r>
            <a:r>
              <a:rPr lang="ru-RU" sz="1200" dirty="0"/>
              <a:t> производимой продукции</a:t>
            </a:r>
          </a:p>
        </p:txBody>
      </p:sp>
      <p:pic>
        <p:nvPicPr>
          <p:cNvPr id="50" name="Picture 2" descr="http://molodost35.ru/wp-content/uploads/2017/08/%D0%B3%D0%B0%D0%BB%D0%BE%D1%87%D0%BA%D0%B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9125"/>
          <a:stretch/>
        </p:blipFill>
        <p:spPr bwMode="auto">
          <a:xfrm>
            <a:off x="1646097" y="1159247"/>
            <a:ext cx="354614" cy="32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molodost35.ru/wp-content/uploads/2017/08/%D0%B3%D0%B0%D0%BB%D0%BE%D1%87%D0%BA%D0%B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9125"/>
          <a:stretch/>
        </p:blipFill>
        <p:spPr bwMode="auto">
          <a:xfrm>
            <a:off x="1632608" y="4752534"/>
            <a:ext cx="354614" cy="32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molodost35.ru/wp-content/uploads/2017/08/%D0%B3%D0%B0%D0%BB%D0%BE%D1%87%D0%BA%D0%B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9125"/>
          <a:stretch/>
        </p:blipFill>
        <p:spPr bwMode="auto">
          <a:xfrm>
            <a:off x="1627112" y="5479297"/>
            <a:ext cx="354614" cy="32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molodost35.ru/wp-content/uploads/2017/08/%D0%B3%D0%B0%D0%BB%D0%BE%D1%87%D0%BA%D0%B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9125"/>
          <a:stretch/>
        </p:blipFill>
        <p:spPr bwMode="auto">
          <a:xfrm>
            <a:off x="1637552" y="6393909"/>
            <a:ext cx="354614" cy="32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molodost35.ru/wp-content/uploads/2017/08/%D0%B3%D0%B0%D0%BB%D0%BE%D1%87%D0%BA%D0%B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9125"/>
          <a:stretch/>
        </p:blipFill>
        <p:spPr bwMode="auto">
          <a:xfrm>
            <a:off x="1668880" y="7243442"/>
            <a:ext cx="354614" cy="32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0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34601</TotalTime>
  <Words>1459</Words>
  <Application>Microsoft Office PowerPoint</Application>
  <PresentationFormat>Произвольный</PresentationFormat>
  <Paragraphs>248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Портал Бизнес-навигатора МСП?  Бесплатный онлайн-ресурс, разработанный Корпорацией МСП для поддержки предпринимателей и тех, кто хочет открыть свое дело. Опубликован в Интернете по адресу SMBN.RU  Портал объединяет 4 онлайн-системы: - Геомаркетинговая система «Бизнес-навигатор» - охватывает 171 город с численностью жителей более 100 тыс. человек и столицы отдельных субъектов Российской Федерации - Консультационная система «Жизненные ситуации» - Справочная система «ТАСС-Бизнес» - Система создания сайтов и онлайн-продвижения «ПОТОК»   </vt:lpstr>
      <vt:lpstr>Презентация PowerPoint</vt:lpstr>
      <vt:lpstr>                                                                СПАСИБО ЗА ВНИМАНИЕ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EDubinchuk@corpmsp.ru</dc:creator>
  <cp:lastModifiedBy>Машков Виталий Владимирович</cp:lastModifiedBy>
  <cp:revision>1226</cp:revision>
  <cp:lastPrinted>2018-01-25T07:51:15Z</cp:lastPrinted>
  <dcterms:created xsi:type="dcterms:W3CDTF">2015-12-16T13:43:54Z</dcterms:created>
  <dcterms:modified xsi:type="dcterms:W3CDTF">2018-02-01T12:38:48Z</dcterms:modified>
</cp:coreProperties>
</file>