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48" r:id="rId2"/>
    <p:sldMasterId id="2147483753" r:id="rId3"/>
    <p:sldMasterId id="2147483757" r:id="rId4"/>
    <p:sldMasterId id="2147483761" r:id="rId5"/>
    <p:sldMasterId id="2147483777" r:id="rId6"/>
  </p:sldMasterIdLst>
  <p:notesMasterIdLst>
    <p:notesMasterId r:id="rId19"/>
  </p:notesMasterIdLst>
  <p:handoutMasterIdLst>
    <p:handoutMasterId r:id="rId20"/>
  </p:handoutMasterIdLst>
  <p:sldIdLst>
    <p:sldId id="309" r:id="rId7"/>
    <p:sldId id="342" r:id="rId8"/>
    <p:sldId id="343" r:id="rId9"/>
    <p:sldId id="325" r:id="rId10"/>
    <p:sldId id="335" r:id="rId11"/>
    <p:sldId id="336" r:id="rId12"/>
    <p:sldId id="337" r:id="rId13"/>
    <p:sldId id="338" r:id="rId14"/>
    <p:sldId id="340" r:id="rId15"/>
    <p:sldId id="323" r:id="rId16"/>
    <p:sldId id="341" r:id="rId17"/>
    <p:sldId id="345" r:id="rId18"/>
  </p:sldIdLst>
  <p:sldSz cx="9144000" cy="6858000" type="screen4x3"/>
  <p:notesSz cx="9931400" cy="67945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02">
          <p15:clr>
            <a:srgbClr val="A4A3A4"/>
          </p15:clr>
        </p15:guide>
        <p15:guide id="2" orient="horz" pos="210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orient="horz" pos="731">
          <p15:clr>
            <a:srgbClr val="A4A3A4"/>
          </p15:clr>
        </p15:guide>
        <p15:guide id="5" pos="5511">
          <p15:clr>
            <a:srgbClr val="A4A3A4"/>
          </p15:clr>
        </p15:guide>
        <p15:guide id="6" pos="295">
          <p15:clr>
            <a:srgbClr val="A4A3A4"/>
          </p15:clr>
        </p15:guide>
        <p15:guide id="7" pos="61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0" userDrawn="1">
          <p15:clr>
            <a:srgbClr val="A4A3A4"/>
          </p15:clr>
        </p15:guide>
        <p15:guide id="2" orient="horz" pos="84" userDrawn="1">
          <p15:clr>
            <a:srgbClr val="A4A3A4"/>
          </p15:clr>
        </p15:guide>
        <p15:guide id="3" orient="horz" pos="4162" userDrawn="1">
          <p15:clr>
            <a:srgbClr val="A4A3A4"/>
          </p15:clr>
        </p15:guide>
        <p15:guide id="4" orient="horz" pos="4027" userDrawn="1">
          <p15:clr>
            <a:srgbClr val="A4A3A4"/>
          </p15:clr>
        </p15:guide>
        <p15:guide id="5" pos="105" userDrawn="1">
          <p15:clr>
            <a:srgbClr val="A4A3A4"/>
          </p15:clr>
        </p15:guide>
        <p15:guide id="6" pos="61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6" autoAdjust="0"/>
    <p:restoredTop sz="92736" autoAdjust="0"/>
  </p:normalViewPr>
  <p:slideViewPr>
    <p:cSldViewPr>
      <p:cViewPr varScale="1">
        <p:scale>
          <a:sx n="115" d="100"/>
          <a:sy n="115" d="100"/>
        </p:scale>
        <p:origin x="-96" y="-246"/>
      </p:cViewPr>
      <p:guideLst>
        <p:guide orient="horz" pos="3702"/>
        <p:guide orient="horz" pos="210"/>
        <p:guide orient="horz" pos="799"/>
        <p:guide orient="horz" pos="731"/>
        <p:guide pos="5511"/>
        <p:guide pos="295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806" y="-96"/>
      </p:cViewPr>
      <p:guideLst>
        <p:guide orient="horz" pos="2140"/>
        <p:guide orient="horz" pos="84"/>
        <p:guide orient="horz" pos="4162"/>
        <p:guide orient="horz" pos="4027"/>
        <p:guide pos="105"/>
        <p:guide pos="615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541474" y="6179536"/>
            <a:ext cx="6569207" cy="2139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405226" y="6393437"/>
            <a:ext cx="939689" cy="213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1696FA7-BF64-45C8-9E74-07C1C93B5BCF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543198" y="6393437"/>
            <a:ext cx="6567483" cy="2139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9110681" y="6393437"/>
            <a:ext cx="653473" cy="2139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BD35F2-DA6A-47E0-A4AB-3180730FD3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7247" y="6393437"/>
            <a:ext cx="1329359" cy="213901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37895" name="Прямоугольник 7"/>
          <p:cNvSpPr>
            <a:spLocks noChangeArrowheads="1"/>
          </p:cNvSpPr>
          <p:nvPr/>
        </p:nvSpPr>
        <p:spPr bwMode="auto">
          <a:xfrm>
            <a:off x="1389707" y="6347825"/>
            <a:ext cx="213801" cy="30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37896" name="Прямоугольник 8"/>
          <p:cNvSpPr>
            <a:spLocks noChangeArrowheads="1"/>
          </p:cNvSpPr>
          <p:nvPr/>
        </p:nvSpPr>
        <p:spPr bwMode="auto">
          <a:xfrm>
            <a:off x="2329397" y="6339962"/>
            <a:ext cx="213801" cy="30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0294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3455" y="6179536"/>
            <a:ext cx="4969149" cy="2139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420743" y="6446912"/>
            <a:ext cx="1122456" cy="2139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845D4F1-1968-4B9D-B8DA-B1A302D26E1E}" type="datetimeFigureOut">
              <a:rPr lang="ru-RU"/>
              <a:pPr>
                <a:defRPr/>
              </a:pPr>
              <a:t>07.02.2018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133350"/>
            <a:ext cx="4422775" cy="3316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22603" y="133689"/>
            <a:ext cx="4641550" cy="62597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546646" y="6446912"/>
            <a:ext cx="6564034" cy="2139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9188271" y="6446912"/>
            <a:ext cx="575883" cy="2139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D569D7-BD8B-4ED2-86FA-5691990645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7247" y="6446912"/>
            <a:ext cx="1329359" cy="213901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+mn-lt"/>
              </a:rPr>
              <a:t>Внешэкономбанк</a:t>
            </a:r>
            <a:endParaRPr lang="ru-RU" sz="1050" dirty="0">
              <a:latin typeface="+mn-lt"/>
            </a:endParaRPr>
          </a:p>
        </p:txBody>
      </p:sp>
      <p:sp>
        <p:nvSpPr>
          <p:cNvPr id="35849" name="Прямоугольник 9"/>
          <p:cNvSpPr>
            <a:spLocks noChangeArrowheads="1"/>
          </p:cNvSpPr>
          <p:nvPr/>
        </p:nvSpPr>
        <p:spPr bwMode="auto">
          <a:xfrm>
            <a:off x="1389707" y="6401301"/>
            <a:ext cx="213801" cy="30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35850" name="Прямоугольник 10"/>
          <p:cNvSpPr>
            <a:spLocks noChangeArrowheads="1"/>
          </p:cNvSpPr>
          <p:nvPr/>
        </p:nvSpPr>
        <p:spPr bwMode="auto">
          <a:xfrm>
            <a:off x="2329397" y="6393437"/>
            <a:ext cx="213801" cy="30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09880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12DE8-AFBF-41A8-A0A5-31D6357739F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12DE8-AFBF-41A8-A0A5-31D6357739F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32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D2E50-1631-48F2-8D58-BEB8BB3C9863}" type="slidenum">
              <a:rPr lang="ru-RU">
                <a:solidFill>
                  <a:prstClr val="black"/>
                </a:solidFill>
                <a:latin typeface="Calibri"/>
              </a:rPr>
              <a:pPr/>
              <a:t>4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241" y="3650956"/>
            <a:ext cx="8463198" cy="16972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02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6019" y="4341371"/>
            <a:ext cx="5488155" cy="411287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12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6019" y="4341371"/>
            <a:ext cx="5488155" cy="411287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58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6019" y="4341371"/>
            <a:ext cx="5488155" cy="411287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909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6019" y="4341371"/>
            <a:ext cx="5488155" cy="411287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85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6019" y="4341371"/>
            <a:ext cx="5488155" cy="411287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546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D2E50-1631-48F2-8D58-BEB8BB3C9863}" type="slidenum">
              <a:rPr lang="ru-RU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241" y="3650956"/>
            <a:ext cx="8463198" cy="16972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66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34057-E52C-43A9-8D72-DADCFC870A73}" type="datetime1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DE80-9275-4C1F-85A0-8726EAF26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3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12983-834F-4799-9570-5225B2E03F6C}" type="datetime1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258D6-1176-434C-82F1-F2A38964A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0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E65F2-6DF9-4282-86AA-A510D52A4C46}" type="datetime1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A3F31-C83B-4BFF-82B8-4E276AC28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86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69" y="1718550"/>
            <a:ext cx="6331957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6411370"/>
            <a:ext cx="8445848" cy="184666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6172948"/>
            <a:ext cx="8445848" cy="184666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7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0" y="248326"/>
            <a:ext cx="88379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5165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19603" y="6566446"/>
            <a:ext cx="199240" cy="155496"/>
          </a:xfrm>
          <a:prstGeom prst="rect">
            <a:avLst/>
          </a:prstGeom>
          <a:ln/>
        </p:spPr>
        <p:txBody>
          <a:bodyPr lIns="90859" tIns="45428" rIns="90859" bIns="45428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95787E7-7541-415C-A7F3-FC5AEB961608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mtClean="0">
                <a:solidFill>
                  <a:srgbClr val="FFFFFF"/>
                </a:solidFill>
                <a:latin typeface="Arial"/>
              </a:rPr>
              <a:t> 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30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1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888348" y="6648095"/>
            <a:ext cx="193356" cy="163693"/>
          </a:xfrm>
          <a:prstGeom prst="rect">
            <a:avLst/>
          </a:prstGeom>
        </p:spPr>
        <p:txBody>
          <a:bodyPr lIns="0" tIns="0" rIns="0" bIns="0"/>
          <a:lstStyle/>
          <a:p>
            <a:pPr marL="120014" fontAlgn="auto">
              <a:spcBef>
                <a:spcPts val="0"/>
              </a:spcBef>
              <a:spcAft>
                <a:spcPts val="0"/>
              </a:spcAft>
            </a:pPr>
            <a:fld id="{81D60167-4931-47E6-BA6A-407CBD079E47}" type="slidenum">
              <a:rPr sz="1000" b="1" spc="-10" dirty="0" smtClean="0">
                <a:solidFill>
                  <a:srgbClr val="8BC642"/>
                </a:solidFill>
                <a:latin typeface="Arial"/>
                <a:cs typeface="Arial"/>
              </a:rPr>
              <a:pPr marL="12001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sz="10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182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69" y="1718550"/>
            <a:ext cx="6331957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6411370"/>
            <a:ext cx="8445848" cy="184666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6172948"/>
            <a:ext cx="8445848" cy="184666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7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0" y="248326"/>
            <a:ext cx="88379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85551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19603" y="6566446"/>
            <a:ext cx="199240" cy="155496"/>
          </a:xfrm>
          <a:prstGeom prst="rect">
            <a:avLst/>
          </a:prstGeom>
          <a:ln/>
        </p:spPr>
        <p:txBody>
          <a:bodyPr lIns="90859" tIns="45428" rIns="90859" bIns="45428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95787E7-7541-415C-A7F3-FC5AEB961608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mtClean="0">
                <a:solidFill>
                  <a:srgbClr val="FFFFFF"/>
                </a:solidFill>
                <a:latin typeface="Arial"/>
              </a:rPr>
              <a:t> 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800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1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888348" y="6648095"/>
            <a:ext cx="193356" cy="163693"/>
          </a:xfrm>
          <a:prstGeom prst="rect">
            <a:avLst/>
          </a:prstGeom>
        </p:spPr>
        <p:txBody>
          <a:bodyPr lIns="0" tIns="0" rIns="0" bIns="0"/>
          <a:lstStyle/>
          <a:p>
            <a:pPr marL="120014" fontAlgn="auto">
              <a:spcBef>
                <a:spcPts val="0"/>
              </a:spcBef>
              <a:spcAft>
                <a:spcPts val="0"/>
              </a:spcAft>
            </a:pPr>
            <a:fld id="{81D60167-4931-47E6-BA6A-407CBD079E47}" type="slidenum">
              <a:rPr sz="1000" b="1" spc="-10" dirty="0" smtClean="0">
                <a:solidFill>
                  <a:srgbClr val="8BC642"/>
                </a:solidFill>
                <a:latin typeface="Arial"/>
                <a:cs typeface="Arial"/>
              </a:rPr>
              <a:pPr marL="12001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sz="10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41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69" y="1718550"/>
            <a:ext cx="6331957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6411370"/>
            <a:ext cx="8445848" cy="184666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6172948"/>
            <a:ext cx="8445848" cy="184666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7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0" y="248326"/>
            <a:ext cx="88379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5028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19603" y="6566446"/>
            <a:ext cx="199240" cy="155496"/>
          </a:xfrm>
          <a:prstGeom prst="rect">
            <a:avLst/>
          </a:prstGeom>
          <a:ln/>
        </p:spPr>
        <p:txBody>
          <a:bodyPr lIns="90859" tIns="45428" rIns="90859" bIns="45428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95787E7-7541-415C-A7F3-FC5AEB961608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mtClean="0">
                <a:solidFill>
                  <a:srgbClr val="FFFFFF"/>
                </a:solidFill>
                <a:latin typeface="Arial"/>
              </a:rPr>
              <a:t> 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988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72B77-7DC4-4F06-AC3C-642388CC7088}" type="datetime1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92556-ADAE-480B-B32C-442248BA7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109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1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888348" y="6648095"/>
            <a:ext cx="193356" cy="163693"/>
          </a:xfrm>
          <a:prstGeom prst="rect">
            <a:avLst/>
          </a:prstGeom>
        </p:spPr>
        <p:txBody>
          <a:bodyPr lIns="0" tIns="0" rIns="0" bIns="0"/>
          <a:lstStyle/>
          <a:p>
            <a:pPr marL="120014" fontAlgn="auto">
              <a:spcBef>
                <a:spcPts val="0"/>
              </a:spcBef>
              <a:spcAft>
                <a:spcPts val="0"/>
              </a:spcAft>
            </a:pPr>
            <a:fld id="{81D60167-4931-47E6-BA6A-407CBD079E47}" type="slidenum">
              <a:rPr sz="1000" b="1" spc="-10" dirty="0" smtClean="0">
                <a:solidFill>
                  <a:srgbClr val="8BC642"/>
                </a:solidFill>
                <a:latin typeface="Arial"/>
                <a:cs typeface="Arial"/>
              </a:rPr>
              <a:pPr marL="12001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sz="10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39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6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14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17"/>
            <p:cNvSpPr/>
            <p:nvPr/>
          </p:nvSpPr>
          <p:spPr>
            <a:xfrm rot="5400000">
              <a:off x="3635264" y="633"/>
              <a:ext cx="1160465" cy="11592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16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</p:grpSpPr>
        <p:sp>
          <p:nvSpPr>
            <p:cNvPr id="11" name="Прямоугольник 15"/>
            <p:cNvSpPr/>
            <p:nvPr userDrawn="1"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20"/>
            <p:cNvSpPr/>
            <p:nvPr userDrawn="1"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0"/>
          <p:cNvGrpSpPr/>
          <p:nvPr userDrawn="1"/>
        </p:nvGrpSpPr>
        <p:grpSpPr>
          <a:xfrm>
            <a:off x="-4918" y="0"/>
            <a:ext cx="9147331" cy="6858001"/>
            <a:chOff x="0" y="0"/>
            <a:chExt cx="9147331" cy="6858001"/>
          </a:xfrm>
          <a:solidFill>
            <a:srgbClr val="FFFFFF">
              <a:alpha val="50196"/>
            </a:srgbClr>
          </a:solidFill>
        </p:grpSpPr>
        <p:sp>
          <p:nvSpPr>
            <p:cNvPr id="14" name="Прямоугольник 19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24"/>
            <p:cNvSpPr/>
            <p:nvPr/>
          </p:nvSpPr>
          <p:spPr>
            <a:xfrm>
              <a:off x="7705726" y="1160463"/>
              <a:ext cx="1436688" cy="56975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2383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7" y="1268413"/>
            <a:ext cx="3240609" cy="151288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2781300"/>
            <a:ext cx="3240608" cy="151129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86B7A2E-3A24-47F4-A610-7390A3CC6EDE}" type="datetime1">
              <a:rPr lang="ru-RU">
                <a:solidFill>
                  <a:srgbClr val="FFFFFF"/>
                </a:solidFill>
              </a:rPr>
              <a:pPr>
                <a:defRPr/>
              </a:pPr>
              <a:t>07.02.2018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Основные принципы деятельности Внешэкономбанк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7E72EEB-9235-4F0F-82A6-52AB14636C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62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7"/>
          <p:cNvSpPr/>
          <p:nvPr userDrawn="1"/>
        </p:nvSpPr>
        <p:spPr>
          <a:xfrm>
            <a:off x="0" y="1160463"/>
            <a:ext cx="7705725" cy="370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5" name="Прямая соединительная линия 27"/>
          <p:cNvCxnSpPr/>
          <p:nvPr userDrawn="1"/>
        </p:nvCxnSpPr>
        <p:spPr>
          <a:xfrm rot="8100000">
            <a:off x="42100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28"/>
          <p:cNvCxnSpPr/>
          <p:nvPr userDrawn="1"/>
        </p:nvCxnSpPr>
        <p:spPr>
          <a:xfrm rot="8100000">
            <a:off x="43624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30"/>
          <p:cNvCxnSpPr/>
          <p:nvPr userDrawn="1"/>
        </p:nvCxnSpPr>
        <p:spPr>
          <a:xfrm rot="8100000">
            <a:off x="45148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31"/>
          <p:cNvCxnSpPr/>
          <p:nvPr userDrawn="1"/>
        </p:nvCxnSpPr>
        <p:spPr>
          <a:xfrm rot="8100000">
            <a:off x="46672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32"/>
          <p:cNvCxnSpPr/>
          <p:nvPr userDrawn="1"/>
        </p:nvCxnSpPr>
        <p:spPr>
          <a:xfrm rot="8100000">
            <a:off x="48196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33"/>
          <p:cNvCxnSpPr/>
          <p:nvPr userDrawn="1"/>
        </p:nvCxnSpPr>
        <p:spPr>
          <a:xfrm rot="8100000">
            <a:off x="49720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35"/>
          <p:cNvCxnSpPr/>
          <p:nvPr userDrawn="1"/>
        </p:nvCxnSpPr>
        <p:spPr>
          <a:xfrm rot="8100000">
            <a:off x="51244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36"/>
          <p:cNvCxnSpPr/>
          <p:nvPr userDrawn="1"/>
        </p:nvCxnSpPr>
        <p:spPr>
          <a:xfrm rot="8100000">
            <a:off x="52768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37"/>
          <p:cNvCxnSpPr/>
          <p:nvPr userDrawn="1"/>
        </p:nvCxnSpPr>
        <p:spPr>
          <a:xfrm rot="8100000">
            <a:off x="54292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38"/>
          <p:cNvCxnSpPr/>
          <p:nvPr userDrawn="1"/>
        </p:nvCxnSpPr>
        <p:spPr>
          <a:xfrm rot="8100000">
            <a:off x="55816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39"/>
          <p:cNvCxnSpPr/>
          <p:nvPr userDrawn="1"/>
        </p:nvCxnSpPr>
        <p:spPr>
          <a:xfrm rot="8100000">
            <a:off x="57340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40"/>
          <p:cNvCxnSpPr/>
          <p:nvPr userDrawn="1"/>
        </p:nvCxnSpPr>
        <p:spPr>
          <a:xfrm rot="8100000">
            <a:off x="58864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41"/>
          <p:cNvCxnSpPr/>
          <p:nvPr userDrawn="1"/>
        </p:nvCxnSpPr>
        <p:spPr>
          <a:xfrm rot="8100000">
            <a:off x="60388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21"/>
          <p:cNvCxnSpPr/>
          <p:nvPr userDrawn="1"/>
        </p:nvCxnSpPr>
        <p:spPr>
          <a:xfrm rot="8100000">
            <a:off x="37528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22"/>
          <p:cNvCxnSpPr/>
          <p:nvPr userDrawn="1"/>
        </p:nvCxnSpPr>
        <p:spPr>
          <a:xfrm rot="8100000">
            <a:off x="39052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5"/>
          <p:cNvCxnSpPr/>
          <p:nvPr userDrawn="1"/>
        </p:nvCxnSpPr>
        <p:spPr>
          <a:xfrm rot="8100000">
            <a:off x="40576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75"/>
          <p:cNvCxnSpPr/>
          <p:nvPr userDrawn="1"/>
        </p:nvCxnSpPr>
        <p:spPr>
          <a:xfrm rot="8100000">
            <a:off x="13144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76"/>
          <p:cNvCxnSpPr/>
          <p:nvPr userDrawn="1"/>
        </p:nvCxnSpPr>
        <p:spPr>
          <a:xfrm rot="8100000">
            <a:off x="14668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77"/>
          <p:cNvCxnSpPr/>
          <p:nvPr userDrawn="1"/>
        </p:nvCxnSpPr>
        <p:spPr>
          <a:xfrm rot="8100000">
            <a:off x="16192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78"/>
          <p:cNvCxnSpPr/>
          <p:nvPr userDrawn="1"/>
        </p:nvCxnSpPr>
        <p:spPr>
          <a:xfrm rot="8100000">
            <a:off x="17716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79"/>
          <p:cNvCxnSpPr/>
          <p:nvPr userDrawn="1"/>
        </p:nvCxnSpPr>
        <p:spPr>
          <a:xfrm rot="8100000">
            <a:off x="19240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80"/>
          <p:cNvCxnSpPr/>
          <p:nvPr userDrawn="1"/>
        </p:nvCxnSpPr>
        <p:spPr>
          <a:xfrm rot="8100000">
            <a:off x="20764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81"/>
          <p:cNvCxnSpPr/>
          <p:nvPr userDrawn="1"/>
        </p:nvCxnSpPr>
        <p:spPr>
          <a:xfrm rot="8100000">
            <a:off x="22288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82"/>
          <p:cNvCxnSpPr/>
          <p:nvPr userDrawn="1"/>
        </p:nvCxnSpPr>
        <p:spPr>
          <a:xfrm rot="8100000">
            <a:off x="23812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83"/>
          <p:cNvCxnSpPr/>
          <p:nvPr userDrawn="1"/>
        </p:nvCxnSpPr>
        <p:spPr>
          <a:xfrm rot="8100000">
            <a:off x="25336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84"/>
          <p:cNvCxnSpPr/>
          <p:nvPr userDrawn="1"/>
        </p:nvCxnSpPr>
        <p:spPr>
          <a:xfrm rot="8100000">
            <a:off x="26860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85"/>
          <p:cNvCxnSpPr/>
          <p:nvPr userDrawn="1"/>
        </p:nvCxnSpPr>
        <p:spPr>
          <a:xfrm rot="8100000">
            <a:off x="28384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86"/>
          <p:cNvCxnSpPr/>
          <p:nvPr userDrawn="1"/>
        </p:nvCxnSpPr>
        <p:spPr>
          <a:xfrm rot="8100000">
            <a:off x="29908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87"/>
          <p:cNvCxnSpPr/>
          <p:nvPr userDrawn="1"/>
        </p:nvCxnSpPr>
        <p:spPr>
          <a:xfrm rot="8100000">
            <a:off x="31432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88"/>
          <p:cNvCxnSpPr/>
          <p:nvPr userDrawn="1"/>
        </p:nvCxnSpPr>
        <p:spPr>
          <a:xfrm rot="8100000">
            <a:off x="32956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89"/>
          <p:cNvCxnSpPr/>
          <p:nvPr userDrawn="1"/>
        </p:nvCxnSpPr>
        <p:spPr>
          <a:xfrm rot="8100000">
            <a:off x="32956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90"/>
          <p:cNvCxnSpPr/>
          <p:nvPr userDrawn="1"/>
        </p:nvCxnSpPr>
        <p:spPr>
          <a:xfrm rot="8100000">
            <a:off x="34480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91"/>
          <p:cNvCxnSpPr/>
          <p:nvPr userDrawn="1"/>
        </p:nvCxnSpPr>
        <p:spPr>
          <a:xfrm rot="8100000">
            <a:off x="36004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93"/>
          <p:cNvCxnSpPr/>
          <p:nvPr userDrawn="1"/>
        </p:nvCxnSpPr>
        <p:spPr>
          <a:xfrm rot="8100000">
            <a:off x="8572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94"/>
          <p:cNvCxnSpPr/>
          <p:nvPr userDrawn="1"/>
        </p:nvCxnSpPr>
        <p:spPr>
          <a:xfrm rot="8100000">
            <a:off x="10096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95"/>
          <p:cNvCxnSpPr/>
          <p:nvPr userDrawn="1"/>
        </p:nvCxnSpPr>
        <p:spPr>
          <a:xfrm rot="8100000">
            <a:off x="11620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101"/>
          <p:cNvCxnSpPr/>
          <p:nvPr userDrawn="1"/>
        </p:nvCxnSpPr>
        <p:spPr>
          <a:xfrm rot="8100000">
            <a:off x="5524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102"/>
          <p:cNvCxnSpPr/>
          <p:nvPr userDrawn="1"/>
        </p:nvCxnSpPr>
        <p:spPr>
          <a:xfrm rot="8100000">
            <a:off x="7048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122"/>
          <p:cNvCxnSpPr/>
          <p:nvPr userDrawn="1"/>
        </p:nvCxnSpPr>
        <p:spPr>
          <a:xfrm rot="8100000">
            <a:off x="42195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123"/>
          <p:cNvCxnSpPr/>
          <p:nvPr userDrawn="1"/>
        </p:nvCxnSpPr>
        <p:spPr>
          <a:xfrm rot="8100000">
            <a:off x="43719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124"/>
          <p:cNvCxnSpPr/>
          <p:nvPr userDrawn="1"/>
        </p:nvCxnSpPr>
        <p:spPr>
          <a:xfrm rot="8100000">
            <a:off x="45243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125"/>
          <p:cNvCxnSpPr/>
          <p:nvPr userDrawn="1"/>
        </p:nvCxnSpPr>
        <p:spPr>
          <a:xfrm rot="8100000">
            <a:off x="46767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126"/>
          <p:cNvCxnSpPr/>
          <p:nvPr userDrawn="1"/>
        </p:nvCxnSpPr>
        <p:spPr>
          <a:xfrm rot="8100000">
            <a:off x="48291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127"/>
          <p:cNvCxnSpPr/>
          <p:nvPr userDrawn="1"/>
        </p:nvCxnSpPr>
        <p:spPr>
          <a:xfrm rot="8100000">
            <a:off x="49815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128"/>
          <p:cNvCxnSpPr/>
          <p:nvPr userDrawn="1"/>
        </p:nvCxnSpPr>
        <p:spPr>
          <a:xfrm rot="8100000">
            <a:off x="51339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129"/>
          <p:cNvCxnSpPr/>
          <p:nvPr userDrawn="1"/>
        </p:nvCxnSpPr>
        <p:spPr>
          <a:xfrm rot="8100000">
            <a:off x="52863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130"/>
          <p:cNvCxnSpPr/>
          <p:nvPr userDrawn="1"/>
        </p:nvCxnSpPr>
        <p:spPr>
          <a:xfrm rot="8100000">
            <a:off x="54387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131"/>
          <p:cNvCxnSpPr/>
          <p:nvPr userDrawn="1"/>
        </p:nvCxnSpPr>
        <p:spPr>
          <a:xfrm rot="8100000">
            <a:off x="55911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132"/>
          <p:cNvCxnSpPr/>
          <p:nvPr userDrawn="1"/>
        </p:nvCxnSpPr>
        <p:spPr>
          <a:xfrm rot="8100000">
            <a:off x="57435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133"/>
          <p:cNvCxnSpPr/>
          <p:nvPr userDrawn="1"/>
        </p:nvCxnSpPr>
        <p:spPr>
          <a:xfrm rot="8100000">
            <a:off x="58959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134"/>
          <p:cNvCxnSpPr/>
          <p:nvPr userDrawn="1"/>
        </p:nvCxnSpPr>
        <p:spPr>
          <a:xfrm rot="8100000">
            <a:off x="60483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140"/>
          <p:cNvCxnSpPr/>
          <p:nvPr userDrawn="1"/>
        </p:nvCxnSpPr>
        <p:spPr>
          <a:xfrm rot="8100000">
            <a:off x="37623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141"/>
          <p:cNvCxnSpPr/>
          <p:nvPr userDrawn="1"/>
        </p:nvCxnSpPr>
        <p:spPr>
          <a:xfrm rot="8100000">
            <a:off x="39147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142"/>
          <p:cNvCxnSpPr/>
          <p:nvPr userDrawn="1"/>
        </p:nvCxnSpPr>
        <p:spPr>
          <a:xfrm rot="8100000">
            <a:off x="40671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143"/>
          <p:cNvCxnSpPr/>
          <p:nvPr userDrawn="1"/>
        </p:nvCxnSpPr>
        <p:spPr>
          <a:xfrm rot="8100000">
            <a:off x="13239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144"/>
          <p:cNvCxnSpPr/>
          <p:nvPr userDrawn="1"/>
        </p:nvCxnSpPr>
        <p:spPr>
          <a:xfrm rot="8100000">
            <a:off x="14763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145"/>
          <p:cNvCxnSpPr/>
          <p:nvPr userDrawn="1"/>
        </p:nvCxnSpPr>
        <p:spPr>
          <a:xfrm rot="8100000">
            <a:off x="16287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146"/>
          <p:cNvCxnSpPr/>
          <p:nvPr userDrawn="1"/>
        </p:nvCxnSpPr>
        <p:spPr>
          <a:xfrm rot="8100000">
            <a:off x="17811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147"/>
          <p:cNvCxnSpPr/>
          <p:nvPr userDrawn="1"/>
        </p:nvCxnSpPr>
        <p:spPr>
          <a:xfrm rot="8100000">
            <a:off x="19335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148"/>
          <p:cNvCxnSpPr/>
          <p:nvPr userDrawn="1"/>
        </p:nvCxnSpPr>
        <p:spPr>
          <a:xfrm rot="8100000">
            <a:off x="20859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149"/>
          <p:cNvCxnSpPr/>
          <p:nvPr userDrawn="1"/>
        </p:nvCxnSpPr>
        <p:spPr>
          <a:xfrm rot="8100000">
            <a:off x="22383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150"/>
          <p:cNvCxnSpPr/>
          <p:nvPr userDrawn="1"/>
        </p:nvCxnSpPr>
        <p:spPr>
          <a:xfrm rot="8100000">
            <a:off x="23907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151"/>
          <p:cNvCxnSpPr/>
          <p:nvPr userDrawn="1"/>
        </p:nvCxnSpPr>
        <p:spPr>
          <a:xfrm rot="8100000">
            <a:off x="25431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152"/>
          <p:cNvCxnSpPr/>
          <p:nvPr userDrawn="1"/>
        </p:nvCxnSpPr>
        <p:spPr>
          <a:xfrm rot="8100000">
            <a:off x="26955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153"/>
          <p:cNvCxnSpPr/>
          <p:nvPr userDrawn="1"/>
        </p:nvCxnSpPr>
        <p:spPr>
          <a:xfrm rot="8100000">
            <a:off x="28479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154"/>
          <p:cNvCxnSpPr/>
          <p:nvPr userDrawn="1"/>
        </p:nvCxnSpPr>
        <p:spPr>
          <a:xfrm rot="8100000">
            <a:off x="30003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155"/>
          <p:cNvCxnSpPr/>
          <p:nvPr userDrawn="1"/>
        </p:nvCxnSpPr>
        <p:spPr>
          <a:xfrm rot="8100000">
            <a:off x="31527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156"/>
          <p:cNvCxnSpPr/>
          <p:nvPr userDrawn="1"/>
        </p:nvCxnSpPr>
        <p:spPr>
          <a:xfrm rot="8100000">
            <a:off x="33051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157"/>
          <p:cNvCxnSpPr/>
          <p:nvPr userDrawn="1"/>
        </p:nvCxnSpPr>
        <p:spPr>
          <a:xfrm rot="8100000">
            <a:off x="33051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158"/>
          <p:cNvCxnSpPr/>
          <p:nvPr userDrawn="1"/>
        </p:nvCxnSpPr>
        <p:spPr>
          <a:xfrm rot="8100000">
            <a:off x="34575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159"/>
          <p:cNvCxnSpPr/>
          <p:nvPr userDrawn="1"/>
        </p:nvCxnSpPr>
        <p:spPr>
          <a:xfrm rot="8100000">
            <a:off x="36099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160"/>
          <p:cNvCxnSpPr/>
          <p:nvPr userDrawn="1"/>
        </p:nvCxnSpPr>
        <p:spPr>
          <a:xfrm rot="8100000">
            <a:off x="8667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161"/>
          <p:cNvCxnSpPr/>
          <p:nvPr userDrawn="1"/>
        </p:nvCxnSpPr>
        <p:spPr>
          <a:xfrm rot="8100000">
            <a:off x="10191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162"/>
          <p:cNvCxnSpPr/>
          <p:nvPr userDrawn="1"/>
        </p:nvCxnSpPr>
        <p:spPr>
          <a:xfrm rot="8100000">
            <a:off x="11715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163"/>
          <p:cNvCxnSpPr/>
          <p:nvPr userDrawn="1"/>
        </p:nvCxnSpPr>
        <p:spPr>
          <a:xfrm rot="8100000">
            <a:off x="5619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164"/>
          <p:cNvCxnSpPr/>
          <p:nvPr userDrawn="1"/>
        </p:nvCxnSpPr>
        <p:spPr>
          <a:xfrm rot="8100000">
            <a:off x="7143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Группа 16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0" y="1160463"/>
            <a:chExt cx="7705725" cy="3708400"/>
          </a:xfrm>
        </p:grpSpPr>
        <p:sp>
          <p:nvSpPr>
            <p:cNvPr id="83" name="Прямоугольник 15"/>
            <p:cNvSpPr/>
            <p:nvPr userDrawn="1"/>
          </p:nvSpPr>
          <p:spPr>
            <a:xfrm>
              <a:off x="0" y="1160463"/>
              <a:ext cx="4572000" cy="3708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4" name="Прямоугольник 20"/>
            <p:cNvSpPr/>
            <p:nvPr userDrawn="1"/>
          </p:nvSpPr>
          <p:spPr>
            <a:xfrm>
              <a:off x="4572000" y="3716338"/>
              <a:ext cx="3133725" cy="11525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8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2383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2781301"/>
            <a:ext cx="4166970" cy="935732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95288" y="1268414"/>
            <a:ext cx="4166970" cy="151288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6" name="Дата 3"/>
          <p:cNvSpPr>
            <a:spLocks noGrp="1"/>
          </p:cNvSpPr>
          <p:nvPr>
            <p:ph type="dt" sz="half" idx="10"/>
          </p:nvPr>
        </p:nvSpPr>
        <p:spPr>
          <a:xfrm>
            <a:off x="1619250" y="6381750"/>
            <a:ext cx="863600" cy="2159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F527B3-0D4A-4EEA-8AD8-13687A5CD094}" type="datetime1">
              <a:rPr lang="ru-RU">
                <a:solidFill>
                  <a:srgbClr val="FFFFFF"/>
                </a:solidFill>
              </a:rPr>
              <a:pPr>
                <a:defRPr/>
              </a:pPr>
              <a:t>07.02.2018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Основные принципы деятельности Внешэкономбанк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A69954-75FA-49DB-9982-A0F80DEEA6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79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160463"/>
            <a:ext cx="7705725" cy="5697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5400000">
            <a:off x="-794" y="1161257"/>
            <a:ext cx="1044575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6301582" y="5453856"/>
            <a:ext cx="1403350" cy="1404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3852340"/>
            <a:ext cx="5257800" cy="1592785"/>
          </a:xfr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DB1185-BE38-4014-A8EB-8B0496FCF059}" type="datetime1">
              <a:rPr lang="ru-RU">
                <a:solidFill>
                  <a:srgbClr val="0085CD"/>
                </a:solidFill>
              </a:rPr>
              <a:pPr>
                <a:defRPr/>
              </a:pPr>
              <a:t>07.02.2018</a:t>
            </a:fld>
            <a:endParaRPr lang="ru-RU" dirty="0">
              <a:solidFill>
                <a:srgbClr val="0085CD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srgbClr val="0085CD"/>
                </a:solidFill>
              </a:rPr>
              <a:t>Основные принципы деятельности Внешэкономбанк</a:t>
            </a:r>
            <a:endParaRPr lang="ru-RU" dirty="0">
              <a:solidFill>
                <a:srgbClr val="0085CD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46DB-4655-4B84-B69C-0832F4A532B5}" type="slidenum">
              <a:rPr lang="ru-RU">
                <a:solidFill>
                  <a:srgbClr val="0085C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85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46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575757"/>
                </a:solidFill>
                <a:latin typeface="Arial"/>
              </a:rPr>
              <a:t>Внешэкономбанк</a:t>
            </a:r>
            <a:endParaRPr lang="ru-RU" sz="1050" dirty="0">
              <a:solidFill>
                <a:srgbClr val="0085CD"/>
              </a:solidFill>
              <a:latin typeface="Arial"/>
            </a:endParaRPr>
          </a:p>
        </p:txBody>
      </p:sp>
      <p:sp>
        <p:nvSpPr>
          <p:cNvPr id="5" name="Прямоугольник 11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85CD"/>
                </a:solidFill>
              </a:rPr>
              <a:t>/</a:t>
            </a:r>
          </a:p>
        </p:txBody>
      </p:sp>
      <p:sp>
        <p:nvSpPr>
          <p:cNvPr id="6" name="Прямоугольник 12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85CD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Дата 2"/>
          <p:cNvSpPr>
            <a:spLocks noGrp="1"/>
          </p:cNvSpPr>
          <p:nvPr>
            <p:ph type="dt" sz="half" idx="14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EFAE0E97-1B51-4666-A7CF-BDC87065AC93}" type="datetime1">
              <a:rPr lang="ru-RU">
                <a:solidFill>
                  <a:srgbClr val="575757"/>
                </a:solidFill>
              </a:rPr>
              <a:pPr>
                <a:defRPr/>
              </a:pPr>
              <a:t>07.02.2018</a:t>
            </a:fld>
            <a:endParaRPr lang="ru-RU" dirty="0">
              <a:solidFill>
                <a:srgbClr val="575757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ru-RU">
                <a:solidFill>
                  <a:srgbClr val="575757"/>
                </a:solidFill>
              </a:rPr>
              <a:t>Основные принципы деятельности Внешэкономбанк</a:t>
            </a:r>
            <a:endParaRPr lang="ru-RU" dirty="0">
              <a:solidFill>
                <a:srgbClr val="575757"/>
              </a:solidFill>
            </a:endParaRP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67AA7-7361-4BCE-BBE7-CC52B3A3F269}" type="slidenum">
              <a:rPr lang="ru-RU">
                <a:solidFill>
                  <a:srgbClr val="0085C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85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56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575757"/>
                </a:solidFill>
                <a:latin typeface="Arial"/>
              </a:rPr>
              <a:t>Внешэкономбанк</a:t>
            </a:r>
            <a:endParaRPr lang="ru-RU" sz="1050" dirty="0">
              <a:solidFill>
                <a:srgbClr val="0085CD"/>
              </a:solidFill>
              <a:latin typeface="Arial"/>
            </a:endParaRPr>
          </a:p>
        </p:txBody>
      </p:sp>
      <p:sp>
        <p:nvSpPr>
          <p:cNvPr id="5" name="Прямоугольник 11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85CD"/>
                </a:solidFill>
              </a:rPr>
              <a:t>/</a:t>
            </a:r>
          </a:p>
        </p:txBody>
      </p:sp>
      <p:sp>
        <p:nvSpPr>
          <p:cNvPr id="6" name="Прямоугольник 12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85CD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 numCol="2" spcCol="180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ru-RU">
                <a:solidFill>
                  <a:srgbClr val="575757"/>
                </a:solidFill>
              </a:rPr>
              <a:t>Основные принципы деятельности Внешэкономбанк</a:t>
            </a:r>
            <a:endParaRPr lang="ru-RU" dirty="0">
              <a:solidFill>
                <a:srgbClr val="575757"/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E020-542B-43EF-A5E9-61EF4D4A21DE}" type="slidenum">
              <a:rPr lang="ru-RU">
                <a:solidFill>
                  <a:srgbClr val="0085C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85CD"/>
              </a:solidFill>
            </a:endParaRPr>
          </a:p>
        </p:txBody>
      </p:sp>
      <p:sp>
        <p:nvSpPr>
          <p:cNvPr id="10" name="Дата 2"/>
          <p:cNvSpPr>
            <a:spLocks noGrp="1"/>
          </p:cNvSpPr>
          <p:nvPr>
            <p:ph type="dt" sz="half" idx="16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6C0B3AE-E40E-4359-9E67-678E6550C957}" type="datetime1">
              <a:rPr lang="ru-RU">
                <a:solidFill>
                  <a:srgbClr val="575757"/>
                </a:solidFill>
              </a:rPr>
              <a:pPr>
                <a:defRPr/>
              </a:pPr>
              <a:t>07.02.2018</a:t>
            </a:fld>
            <a:endParaRPr lang="ru-RU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22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екс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575757"/>
                </a:solidFill>
                <a:latin typeface="Arial"/>
              </a:rPr>
              <a:t>Внешэкономбанк</a:t>
            </a:r>
            <a:endParaRPr lang="ru-RU" sz="1050" dirty="0">
              <a:solidFill>
                <a:srgbClr val="0085CD"/>
              </a:solidFill>
              <a:latin typeface="Arial"/>
            </a:endParaRPr>
          </a:p>
        </p:txBody>
      </p:sp>
      <p:sp>
        <p:nvSpPr>
          <p:cNvPr id="9" name="Прямоугольник 14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85CD"/>
                </a:solidFill>
              </a:rPr>
              <a:t>/</a:t>
            </a:r>
          </a:p>
        </p:txBody>
      </p:sp>
      <p:sp>
        <p:nvSpPr>
          <p:cNvPr id="10" name="Прямоугольник 15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85CD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8" y="1196976"/>
            <a:ext cx="4105276" cy="46799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43438" y="1268414"/>
            <a:ext cx="4500562" cy="4608512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5"/>
          </p:nvPr>
        </p:nvSpPr>
        <p:spPr>
          <a:xfrm>
            <a:off x="4643438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ru-RU">
                <a:solidFill>
                  <a:srgbClr val="575757"/>
                </a:solidFill>
              </a:rPr>
              <a:t>Основные принципы деятельности Внешэкономбанк</a:t>
            </a: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9E2A6-57A7-4830-BD23-79E363570CF5}" type="slidenum">
              <a:rPr lang="ru-RU">
                <a:solidFill>
                  <a:srgbClr val="0085C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85CD"/>
              </a:solidFill>
            </a:endParaRPr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06B20599-685D-4D6E-9CA2-5F1223B2F94C}" type="datetime1">
              <a:rPr lang="ru-RU">
                <a:solidFill>
                  <a:srgbClr val="575757"/>
                </a:solidFill>
              </a:rPr>
              <a:pPr>
                <a:defRPr/>
              </a:pPr>
              <a:t>07.02.2018</a:t>
            </a:fld>
            <a:endParaRPr lang="ru-RU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75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575757"/>
                </a:solidFill>
                <a:latin typeface="Arial"/>
              </a:rPr>
              <a:t>Внешэкономбанк</a:t>
            </a:r>
            <a:endParaRPr lang="ru-RU" sz="1050" dirty="0">
              <a:solidFill>
                <a:srgbClr val="0085CD"/>
              </a:solidFill>
              <a:latin typeface="Arial"/>
            </a:endParaRPr>
          </a:p>
        </p:txBody>
      </p:sp>
      <p:sp>
        <p:nvSpPr>
          <p:cNvPr id="9" name="Прямоугольник 14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85CD"/>
                </a:solidFill>
              </a:rPr>
              <a:t>/</a:t>
            </a:r>
          </a:p>
        </p:txBody>
      </p:sp>
      <p:sp>
        <p:nvSpPr>
          <p:cNvPr id="10" name="Прямоугольник 15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85CD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43438" y="1196976"/>
            <a:ext cx="4105275" cy="46747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1268414"/>
            <a:ext cx="4500562" cy="4608512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ru-RU">
                <a:solidFill>
                  <a:srgbClr val="575757"/>
                </a:solidFill>
              </a:rPr>
              <a:t>Основные принципы деятельности Внешэкономбанк</a:t>
            </a:r>
            <a:endParaRPr lang="ru-RU" dirty="0">
              <a:solidFill>
                <a:srgbClr val="575757"/>
              </a:solidFill>
            </a:endParaRP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10C65-3516-41A5-9F44-60185E4AFB24}" type="slidenum">
              <a:rPr lang="ru-RU">
                <a:solidFill>
                  <a:srgbClr val="0085C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85CD"/>
              </a:solidFill>
            </a:endParaRPr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B5C19261-3AB0-4D4D-9C52-6C54FD30986F}" type="datetime1">
              <a:rPr lang="ru-RU">
                <a:solidFill>
                  <a:srgbClr val="575757"/>
                </a:solidFill>
              </a:rPr>
              <a:pPr>
                <a:defRPr/>
              </a:pPr>
              <a:t>07.02.2018</a:t>
            </a:fld>
            <a:endParaRPr lang="ru-RU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85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575757"/>
                </a:solidFill>
                <a:latin typeface="Arial"/>
              </a:rPr>
              <a:t>Внешэкономбанк</a:t>
            </a:r>
            <a:endParaRPr lang="ru-RU" sz="1050" dirty="0">
              <a:solidFill>
                <a:srgbClr val="0085CD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68313" y="1268412"/>
            <a:ext cx="8675687" cy="460851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876924"/>
            <a:ext cx="8353425" cy="216371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ru-RU">
                <a:solidFill>
                  <a:srgbClr val="575757"/>
                </a:solidFill>
              </a:rPr>
              <a:t>Основные принципы деятельности Внешэкономбанк</a:t>
            </a:r>
            <a:endParaRPr lang="ru-RU" dirty="0">
              <a:solidFill>
                <a:srgbClr val="575757"/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BB496-A70B-4AE1-8BE5-5A9623190FC5}" type="slidenum">
              <a:rPr lang="ru-RU">
                <a:solidFill>
                  <a:srgbClr val="0085C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85CD"/>
              </a:solidFill>
            </a:endParaRPr>
          </a:p>
        </p:txBody>
      </p:sp>
      <p:sp>
        <p:nvSpPr>
          <p:cNvPr id="9" name="Дата 2"/>
          <p:cNvSpPr>
            <a:spLocks noGrp="1"/>
          </p:cNvSpPr>
          <p:nvPr>
            <p:ph type="dt" sz="half" idx="18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543CA84E-A592-4E32-88C1-EF601EC4A81E}" type="datetime1">
              <a:rPr lang="ru-RU">
                <a:solidFill>
                  <a:srgbClr val="575757"/>
                </a:solidFill>
              </a:rPr>
              <a:pPr>
                <a:defRPr/>
              </a:pPr>
              <a:t>07.02.2018</a:t>
            </a:fld>
            <a:endParaRPr lang="ru-RU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38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575757"/>
                </a:solidFill>
                <a:latin typeface="Arial"/>
              </a:rPr>
              <a:t>Внешэкономбанк</a:t>
            </a:r>
            <a:endParaRPr lang="ru-RU" sz="1050" dirty="0">
              <a:solidFill>
                <a:srgbClr val="0085CD"/>
              </a:solidFill>
              <a:latin typeface="Arial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85CD"/>
                </a:solidFill>
              </a:rPr>
              <a:t>/</a:t>
            </a:r>
          </a:p>
        </p:txBody>
      </p:sp>
      <p:sp>
        <p:nvSpPr>
          <p:cNvPr id="9" name="Прямоугольник 17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85CD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43438" y="1196976"/>
            <a:ext cx="4105275" cy="46747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Диаграмма 9"/>
          <p:cNvSpPr>
            <a:spLocks noGrp="1"/>
          </p:cNvSpPr>
          <p:nvPr>
            <p:ph type="chart" sz="quarter" idx="14"/>
          </p:nvPr>
        </p:nvSpPr>
        <p:spPr>
          <a:xfrm>
            <a:off x="395288" y="1268414"/>
            <a:ext cx="4105275" cy="46085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ru-RU">
                <a:solidFill>
                  <a:srgbClr val="575757"/>
                </a:solidFill>
              </a:rPr>
              <a:t>Основные принципы деятельности Внешэкономбанк</a:t>
            </a:r>
            <a:endParaRPr lang="ru-RU" dirty="0">
              <a:solidFill>
                <a:srgbClr val="575757"/>
              </a:solidFill>
            </a:endParaRP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995E2-0BC1-45CF-8CBC-E65767BAD4A4}" type="slidenum">
              <a:rPr lang="ru-RU">
                <a:solidFill>
                  <a:srgbClr val="0085C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85CD"/>
              </a:solidFill>
            </a:endParaRPr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BA96879E-07FB-4285-A204-5190CD29DE5B}" type="datetime1">
              <a:rPr lang="ru-RU">
                <a:solidFill>
                  <a:srgbClr val="575757"/>
                </a:solidFill>
              </a:rPr>
              <a:pPr>
                <a:defRPr/>
              </a:pPr>
              <a:t>07.02.2018</a:t>
            </a:fld>
            <a:endParaRPr lang="ru-RU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2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EA684-7AFE-4DFD-A9BB-E04B5A43F32D}" type="datetime1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1C14A-7B3E-455F-9295-C65C1DD29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4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575757"/>
                </a:solidFill>
                <a:latin typeface="Arial"/>
              </a:rPr>
              <a:t>Внешэкономбанк</a:t>
            </a:r>
            <a:endParaRPr lang="ru-RU" sz="1050" dirty="0">
              <a:solidFill>
                <a:srgbClr val="0085CD"/>
              </a:solidFill>
              <a:latin typeface="Arial"/>
            </a:endParaRPr>
          </a:p>
        </p:txBody>
      </p:sp>
      <p:sp>
        <p:nvSpPr>
          <p:cNvPr id="6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85CD"/>
                </a:solidFill>
              </a:rPr>
              <a:t>/</a:t>
            </a:r>
          </a:p>
        </p:txBody>
      </p:sp>
      <p:sp>
        <p:nvSpPr>
          <p:cNvPr id="7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85CD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Диаграмма 9"/>
          <p:cNvSpPr>
            <a:spLocks noGrp="1"/>
          </p:cNvSpPr>
          <p:nvPr>
            <p:ph type="chart" sz="quarter" idx="14"/>
          </p:nvPr>
        </p:nvSpPr>
        <p:spPr>
          <a:xfrm>
            <a:off x="395288" y="1268414"/>
            <a:ext cx="8353425" cy="46085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876925"/>
            <a:ext cx="835342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ru-RU">
                <a:solidFill>
                  <a:srgbClr val="575757"/>
                </a:solidFill>
              </a:rPr>
              <a:t>Основные принципы деятельности Внешэкономбанк</a:t>
            </a:r>
            <a:endParaRPr lang="ru-RU" dirty="0">
              <a:solidFill>
                <a:srgbClr val="575757"/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D0F1-03D7-4B83-99F9-9D17FF7A2704}" type="slidenum">
              <a:rPr lang="ru-RU">
                <a:solidFill>
                  <a:srgbClr val="0085C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85CD"/>
              </a:solidFill>
            </a:endParaRPr>
          </a:p>
        </p:txBody>
      </p:sp>
      <p:sp>
        <p:nvSpPr>
          <p:cNvPr id="11" name="Дата 2"/>
          <p:cNvSpPr>
            <a:spLocks noGrp="1"/>
          </p:cNvSpPr>
          <p:nvPr>
            <p:ph type="dt" sz="half" idx="18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67E14DFA-B456-4FE5-9FFE-6FAE78F630C5}" type="datetime1">
              <a:rPr lang="ru-RU">
                <a:solidFill>
                  <a:srgbClr val="575757"/>
                </a:solidFill>
              </a:rPr>
              <a:pPr>
                <a:defRPr/>
              </a:pPr>
              <a:t>07.02.2018</a:t>
            </a:fld>
            <a:endParaRPr lang="ru-RU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98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аблиц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575757"/>
                </a:solidFill>
                <a:latin typeface="Arial"/>
              </a:rPr>
              <a:t>Внешэкономбанк</a:t>
            </a:r>
            <a:endParaRPr lang="ru-RU" sz="1050" dirty="0">
              <a:solidFill>
                <a:srgbClr val="0085CD"/>
              </a:solidFill>
              <a:latin typeface="Arial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85CD"/>
                </a:solidFill>
              </a:rPr>
              <a:t>/</a:t>
            </a:r>
          </a:p>
        </p:txBody>
      </p:sp>
      <p:sp>
        <p:nvSpPr>
          <p:cNvPr id="10" name="Прямоугольник 17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85CD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43438" y="1196976"/>
            <a:ext cx="4105275" cy="46747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4"/>
          </p:nvPr>
        </p:nvSpPr>
        <p:spPr>
          <a:xfrm>
            <a:off x="468313" y="1268414"/>
            <a:ext cx="4032250" cy="46085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ru-RU">
                <a:solidFill>
                  <a:srgbClr val="575757"/>
                </a:solidFill>
              </a:rPr>
              <a:t>Основные принципы деятельности Внешэкономбанк</a:t>
            </a:r>
            <a:endParaRPr lang="ru-RU" dirty="0">
              <a:solidFill>
                <a:srgbClr val="575757"/>
              </a:solidFill>
            </a:endParaRP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91D63-6602-49CB-8EBA-DCF6BCD01DE5}" type="slidenum">
              <a:rPr lang="ru-RU">
                <a:solidFill>
                  <a:srgbClr val="0085C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85CD"/>
              </a:solidFill>
            </a:endParaRPr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A8BF2F41-CDA1-40D6-B570-5DAE028D40F5}" type="datetime1">
              <a:rPr lang="ru-RU">
                <a:solidFill>
                  <a:srgbClr val="575757"/>
                </a:solidFill>
              </a:rPr>
              <a:pPr>
                <a:defRPr/>
              </a:pPr>
              <a:t>07.02.2018</a:t>
            </a:fld>
            <a:endParaRPr lang="ru-RU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18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575757"/>
                </a:solidFill>
                <a:latin typeface="Arial"/>
              </a:rPr>
              <a:t>Внешэкономбанк</a:t>
            </a:r>
            <a:endParaRPr lang="ru-RU" sz="1050" dirty="0">
              <a:solidFill>
                <a:srgbClr val="0085CD"/>
              </a:solidFill>
              <a:latin typeface="Arial"/>
            </a:endParaRPr>
          </a:p>
        </p:txBody>
      </p:sp>
      <p:sp>
        <p:nvSpPr>
          <p:cNvPr id="9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85CD"/>
                </a:solidFill>
              </a:rPr>
              <a:t>/</a:t>
            </a:r>
          </a:p>
        </p:txBody>
      </p:sp>
      <p:sp>
        <p:nvSpPr>
          <p:cNvPr id="10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85CD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8" y="1196976"/>
            <a:ext cx="4105275" cy="46799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4"/>
          </p:nvPr>
        </p:nvSpPr>
        <p:spPr>
          <a:xfrm>
            <a:off x="4643439" y="1268413"/>
            <a:ext cx="4032250" cy="4607004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5"/>
          </p:nvPr>
        </p:nvSpPr>
        <p:spPr>
          <a:xfrm>
            <a:off x="4643438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ru-RU">
                <a:solidFill>
                  <a:srgbClr val="575757"/>
                </a:solidFill>
              </a:rPr>
              <a:t>Основные принципы деятельности Внешэкономбанк</a:t>
            </a:r>
            <a:endParaRPr lang="ru-RU" dirty="0">
              <a:solidFill>
                <a:srgbClr val="575757"/>
              </a:solidFill>
            </a:endParaRP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F0FB5-038E-461D-BACA-D99962AB59CA}" type="slidenum">
              <a:rPr lang="ru-RU">
                <a:solidFill>
                  <a:srgbClr val="0085C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85CD"/>
              </a:solidFill>
            </a:endParaRPr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E433A9B0-8032-40F7-9683-D5E2074162BB}" type="datetime1">
              <a:rPr lang="ru-RU">
                <a:solidFill>
                  <a:srgbClr val="575757"/>
                </a:solidFill>
              </a:rPr>
              <a:pPr>
                <a:defRPr/>
              </a:pPr>
              <a:t>07.02.2018</a:t>
            </a:fld>
            <a:endParaRPr lang="ru-RU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21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575757"/>
                </a:solidFill>
                <a:latin typeface="Arial"/>
              </a:rPr>
              <a:t>Внешэкономбанк</a:t>
            </a:r>
            <a:endParaRPr lang="ru-RU" sz="1050" dirty="0">
              <a:solidFill>
                <a:srgbClr val="0085CD"/>
              </a:solidFill>
              <a:latin typeface="Arial"/>
            </a:endParaRPr>
          </a:p>
        </p:txBody>
      </p:sp>
      <p:sp>
        <p:nvSpPr>
          <p:cNvPr id="6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85CD"/>
                </a:solidFill>
              </a:rPr>
              <a:t>/</a:t>
            </a:r>
          </a:p>
        </p:txBody>
      </p:sp>
      <p:sp>
        <p:nvSpPr>
          <p:cNvPr id="7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85CD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4"/>
          </p:nvPr>
        </p:nvSpPr>
        <p:spPr>
          <a:xfrm>
            <a:off x="468313" y="1268414"/>
            <a:ext cx="8207375" cy="46085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876925"/>
            <a:ext cx="835342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ru-RU">
                <a:solidFill>
                  <a:srgbClr val="575757"/>
                </a:solidFill>
              </a:rPr>
              <a:t>Основные принципы деятельности Внешэкономбанк</a:t>
            </a:r>
            <a:endParaRPr lang="ru-RU" dirty="0">
              <a:solidFill>
                <a:srgbClr val="575757"/>
              </a:solidFill>
            </a:endParaRP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712B1-8CE0-4933-B049-6F0A2CCEF8AC}" type="slidenum">
              <a:rPr lang="ru-RU">
                <a:solidFill>
                  <a:srgbClr val="0085C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85CD"/>
              </a:solidFill>
            </a:endParaRPr>
          </a:p>
        </p:txBody>
      </p:sp>
      <p:sp>
        <p:nvSpPr>
          <p:cNvPr id="11" name="Дата 2"/>
          <p:cNvSpPr>
            <a:spLocks noGrp="1"/>
          </p:cNvSpPr>
          <p:nvPr>
            <p:ph type="dt" sz="half" idx="18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B17447F0-2BD0-424B-92BF-0ABC01AEABCA}" type="datetime1">
              <a:rPr lang="ru-RU">
                <a:solidFill>
                  <a:srgbClr val="575757"/>
                </a:solidFill>
              </a:rPr>
              <a:pPr>
                <a:defRPr/>
              </a:pPr>
              <a:t>07.02.2018</a:t>
            </a:fld>
            <a:endParaRPr lang="ru-RU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32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Пользовательс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rgbClr val="575757"/>
                </a:solidFill>
                <a:latin typeface="Arial"/>
              </a:rPr>
              <a:t>Внешэкономбанк</a:t>
            </a:r>
            <a:endParaRPr lang="ru-RU" sz="1050" dirty="0">
              <a:solidFill>
                <a:srgbClr val="0085CD"/>
              </a:solidFill>
              <a:latin typeface="Arial"/>
            </a:endParaRPr>
          </a:p>
        </p:txBody>
      </p:sp>
      <p:sp>
        <p:nvSpPr>
          <p:cNvPr id="4" name="Прямоугольник 10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85CD"/>
                </a:solidFill>
              </a:rPr>
              <a:t>/</a:t>
            </a:r>
          </a:p>
        </p:txBody>
      </p:sp>
      <p:sp>
        <p:nvSpPr>
          <p:cNvPr id="5" name="Прямоугольник 11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85CD"/>
                </a:solidFill>
              </a:rPr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ru-RU">
                <a:solidFill>
                  <a:srgbClr val="575757"/>
                </a:solidFill>
              </a:rPr>
              <a:t>Основные принципы деятельности Внешэкономбанк</a:t>
            </a:r>
            <a:endParaRPr lang="ru-RU" dirty="0">
              <a:solidFill>
                <a:srgbClr val="575757"/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A2297-BAB5-48F1-A320-929337BBAA13}" type="slidenum">
              <a:rPr lang="ru-RU">
                <a:solidFill>
                  <a:srgbClr val="0085C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85CD"/>
              </a:solidFill>
            </a:endParaRPr>
          </a:p>
        </p:txBody>
      </p:sp>
      <p:sp>
        <p:nvSpPr>
          <p:cNvPr id="8" name="Дата 2"/>
          <p:cNvSpPr>
            <a:spLocks noGrp="1"/>
          </p:cNvSpPr>
          <p:nvPr>
            <p:ph type="dt" sz="half" idx="12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858D53C4-8B92-43D6-A7AA-ECE0B749AEBC}" type="datetime1">
              <a:rPr lang="ru-RU">
                <a:solidFill>
                  <a:srgbClr val="575757"/>
                </a:solidFill>
              </a:rPr>
              <a:pPr>
                <a:defRPr/>
              </a:pPr>
              <a:t>07.02.2018</a:t>
            </a:fld>
            <a:endParaRPr lang="ru-RU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14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 userDrawn="1"/>
        </p:nvSpPr>
        <p:spPr>
          <a:xfrm>
            <a:off x="0" y="1557338"/>
            <a:ext cx="7705725" cy="5300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5400000">
            <a:off x="0" y="1557338"/>
            <a:ext cx="1042987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rot="16200000">
            <a:off x="6301582" y="5453856"/>
            <a:ext cx="1403350" cy="1404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971550" y="2565400"/>
            <a:ext cx="4537075" cy="151288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4078287"/>
            <a:ext cx="4537075" cy="143827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F605127-D206-417C-B4BE-28BA8230D28A}" type="datetime1">
              <a:rPr lang="ru-RU">
                <a:solidFill>
                  <a:srgbClr val="0085CD"/>
                </a:solidFill>
              </a:rPr>
              <a:pPr>
                <a:defRPr/>
              </a:pPr>
              <a:t>07.02.2018</a:t>
            </a:fld>
            <a:endParaRPr lang="ru-RU" dirty="0">
              <a:solidFill>
                <a:srgbClr val="0085CD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srgbClr val="0085CD"/>
                </a:solidFill>
              </a:rPr>
              <a:t>Основные принципы деятельности Внешэкономбанк</a:t>
            </a:r>
            <a:endParaRPr lang="ru-RU" dirty="0">
              <a:solidFill>
                <a:srgbClr val="0085CD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2E83CB9-DD6D-4221-9070-2E48429561C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90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69" y="1718550"/>
            <a:ext cx="6331957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6411370"/>
            <a:ext cx="8445848" cy="184666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6172948"/>
            <a:ext cx="8445848" cy="184666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7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0" y="248326"/>
            <a:ext cx="88379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690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19603" y="6566446"/>
            <a:ext cx="199240" cy="155496"/>
          </a:xfrm>
          <a:prstGeom prst="rect">
            <a:avLst/>
          </a:prstGeom>
          <a:ln/>
        </p:spPr>
        <p:txBody>
          <a:bodyPr lIns="90859" tIns="45428" rIns="90859" bIns="45428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95787E7-7541-415C-A7F3-FC5AEB961608}" type="slidenum">
              <a:rPr lang="en-US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mtClean="0">
                <a:solidFill>
                  <a:srgbClr val="FFFFFF"/>
                </a:solidFill>
                <a:latin typeface="Arial"/>
              </a:rPr>
              <a:t> 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447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1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888348" y="6648095"/>
            <a:ext cx="193356" cy="163693"/>
          </a:xfrm>
          <a:prstGeom prst="rect">
            <a:avLst/>
          </a:prstGeom>
        </p:spPr>
        <p:txBody>
          <a:bodyPr lIns="0" tIns="0" rIns="0" bIns="0"/>
          <a:lstStyle/>
          <a:p>
            <a:pPr marL="120014" fontAlgn="auto">
              <a:spcBef>
                <a:spcPts val="0"/>
              </a:spcBef>
              <a:spcAft>
                <a:spcPts val="0"/>
              </a:spcAft>
            </a:pPr>
            <a:fld id="{81D60167-4931-47E6-BA6A-407CBD079E47}" type="slidenum">
              <a:rPr sz="1000" b="1" spc="-10" dirty="0" smtClean="0">
                <a:solidFill>
                  <a:srgbClr val="8BC642"/>
                </a:solidFill>
                <a:latin typeface="Arial"/>
                <a:cs typeface="Arial"/>
              </a:rPr>
              <a:pPr marL="12001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sz="10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766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52319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30857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ru" smtClean="0"/>
              <a:pPr>
                <a:spcBef>
                  <a:spcPts val="0"/>
                </a:spcBef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8616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2A36E-8A4F-42C4-B420-4D229D0B54A7}" type="datetime1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4B564-C468-4C7E-A4EC-A0B4D9CF1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8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5D1CE-AEC2-4CAF-B249-F2774E8D7E4A}" type="datetime1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DB00B-27C8-47D0-86C9-AFC00135B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15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D7E4-2DC3-4157-BCBF-668B384B1F1E}" type="datetime1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FE9D-979D-485D-BE31-52BCB53BB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43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D89C6-83C3-4D77-BFAC-A34F852FF125}" type="datetime1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C85D-31E7-47EC-93A5-2B59E3D7F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7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1AB58-F2AD-4BB6-86B2-5F2F10C5D6EB}" type="datetime1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D7A69-4741-4978-87E5-9FB4885C1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68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8E72E-1F45-45E4-9E08-14D8242F1843}" type="datetime1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E8C4E-5F9A-4E08-A575-75ACF0099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47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1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ags" Target="../tags/tag3.xml"/><Relationship Id="rId5" Type="http://schemas.openxmlformats.org/officeDocument/2006/relationships/vmlDrawing" Target="../drawings/vmlDrawing2.v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ags" Target="../tags/tag5.xml"/><Relationship Id="rId5" Type="http://schemas.openxmlformats.org/officeDocument/2006/relationships/vmlDrawing" Target="../drawings/vmlDrawing3.v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38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vmlDrawing" Target="../drawings/vmlDrawing4.v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937AED39-AD25-4FC5-8F98-5F1A33D5153A}" type="datetime1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DA7A4F7-BC50-48BA-9EE4-00675AE07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2037546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35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6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0" y="248326"/>
            <a:ext cx="88379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On-page tracker" hidden="1"/>
          <p:cNvSpPr>
            <a:spLocks noChangeArrowheads="1"/>
          </p:cNvSpPr>
          <p:nvPr/>
        </p:nvSpPr>
        <p:spPr bwMode="auto">
          <a:xfrm>
            <a:off x="121488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Unit of measure" hidden="1"/>
          <p:cNvSpPr txBox="1">
            <a:spLocks noChangeArrowheads="1"/>
          </p:cNvSpPr>
          <p:nvPr/>
        </p:nvSpPr>
        <p:spPr bwMode="auto">
          <a:xfrm>
            <a:off x="121489" y="860432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6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00" b="1" dirty="0" smtClean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ru-RU" sz="1600" dirty="0" smtClean="0">
                  <a:solidFill>
                    <a:srgbClr val="808080"/>
                  </a:solidFill>
                  <a:latin typeface="Arial"/>
                </a:rPr>
                <a:t>Unit of measure</a:t>
              </a:r>
              <a:endParaRPr lang="ru-RU" sz="1600" dirty="0">
                <a:solidFill>
                  <a:srgbClr val="808080"/>
                </a:solidFill>
                <a:latin typeface="Arial"/>
              </a:endParaRPr>
            </a:p>
          </p:txBody>
        </p:sp>
      </p:grpSp>
      <p:sp>
        <p:nvSpPr>
          <p:cNvPr id="14" name="Line 16"/>
          <p:cNvSpPr>
            <a:spLocks noChangeShapeType="1"/>
          </p:cNvSpPr>
          <p:nvPr userDrawn="1"/>
        </p:nvSpPr>
        <p:spPr bwMode="auto">
          <a:xfrm>
            <a:off x="126603" y="871538"/>
            <a:ext cx="8869759" cy="0"/>
          </a:xfrm>
          <a:prstGeom prst="line">
            <a:avLst/>
          </a:prstGeom>
          <a:noFill/>
          <a:ln w="28575">
            <a:solidFill>
              <a:srgbClr val="BAD3EC">
                <a:lumMod val="50000"/>
              </a:srgbClr>
            </a:solidFill>
            <a:round/>
            <a:headEnd type="none" w="lg" len="lg"/>
            <a:tailEnd type="none" w="lg" len="lg"/>
          </a:ln>
        </p:spPr>
        <p:txBody>
          <a:bodyPr wrap="none" lIns="91378" tIns="91378" rIns="91378" bIns="91378" anchor="ctr"/>
          <a:lstStyle/>
          <a:p>
            <a:pPr>
              <a:defRPr/>
            </a:pPr>
            <a:endParaRPr lang="ru-RU" kern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0" y="6734176"/>
            <a:ext cx="9144000" cy="12553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20" name="Slide Number"/>
          <p:cNvSpPr txBox="1">
            <a:spLocks/>
          </p:cNvSpPr>
          <p:nvPr userDrawn="1"/>
        </p:nvSpPr>
        <p:spPr>
          <a:xfrm>
            <a:off x="8897492" y="6716565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z="90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7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364400" algn="l"/>
        </a:tabLst>
        <a:defRPr sz="2200" b="1">
          <a:solidFill>
            <a:schemeClr val="accent4"/>
          </a:solidFill>
          <a:latin typeface="Arial Narrow" panose="020B0606020202030204" pitchFamily="34" charset="0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8959746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35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6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0" y="248326"/>
            <a:ext cx="88379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On-page tracker" hidden="1"/>
          <p:cNvSpPr>
            <a:spLocks noChangeArrowheads="1"/>
          </p:cNvSpPr>
          <p:nvPr/>
        </p:nvSpPr>
        <p:spPr bwMode="auto">
          <a:xfrm>
            <a:off x="121488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Unit of measure" hidden="1"/>
          <p:cNvSpPr txBox="1">
            <a:spLocks noChangeArrowheads="1"/>
          </p:cNvSpPr>
          <p:nvPr/>
        </p:nvSpPr>
        <p:spPr bwMode="auto">
          <a:xfrm>
            <a:off x="121489" y="860432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6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00" b="1" dirty="0" smtClean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ru-RU" sz="1600" dirty="0" smtClean="0">
                  <a:solidFill>
                    <a:srgbClr val="808080"/>
                  </a:solidFill>
                  <a:latin typeface="Arial"/>
                </a:rPr>
                <a:t>Unit of measure</a:t>
              </a:r>
              <a:endParaRPr lang="ru-RU" sz="1600" dirty="0">
                <a:solidFill>
                  <a:srgbClr val="808080"/>
                </a:solidFill>
                <a:latin typeface="Arial"/>
              </a:endParaRPr>
            </a:p>
          </p:txBody>
        </p:sp>
      </p:grpSp>
      <p:sp>
        <p:nvSpPr>
          <p:cNvPr id="14" name="Line 16"/>
          <p:cNvSpPr>
            <a:spLocks noChangeShapeType="1"/>
          </p:cNvSpPr>
          <p:nvPr userDrawn="1"/>
        </p:nvSpPr>
        <p:spPr bwMode="auto">
          <a:xfrm>
            <a:off x="126603" y="871538"/>
            <a:ext cx="8869759" cy="0"/>
          </a:xfrm>
          <a:prstGeom prst="line">
            <a:avLst/>
          </a:prstGeom>
          <a:noFill/>
          <a:ln w="28575">
            <a:solidFill>
              <a:srgbClr val="BAD3EC">
                <a:lumMod val="50000"/>
              </a:srgbClr>
            </a:solidFill>
            <a:round/>
            <a:headEnd type="none" w="lg" len="lg"/>
            <a:tailEnd type="none" w="lg" len="lg"/>
          </a:ln>
        </p:spPr>
        <p:txBody>
          <a:bodyPr wrap="none" lIns="91378" tIns="91378" rIns="91378" bIns="91378" anchor="ctr"/>
          <a:lstStyle/>
          <a:p>
            <a:pPr>
              <a:defRPr/>
            </a:pPr>
            <a:endParaRPr lang="ru-RU" kern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0" y="6734176"/>
            <a:ext cx="9144000" cy="12553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20" name="Slide Number"/>
          <p:cNvSpPr txBox="1">
            <a:spLocks/>
          </p:cNvSpPr>
          <p:nvPr userDrawn="1"/>
        </p:nvSpPr>
        <p:spPr>
          <a:xfrm>
            <a:off x="8897492" y="6716565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z="90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8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364400" algn="l"/>
        </a:tabLst>
        <a:defRPr sz="2200" b="1">
          <a:solidFill>
            <a:schemeClr val="accent4"/>
          </a:solidFill>
          <a:latin typeface="Arial Narrow" panose="020B0606020202030204" pitchFamily="34" charset="0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1260096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2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6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0" y="248326"/>
            <a:ext cx="88379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On-page tracker" hidden="1"/>
          <p:cNvSpPr>
            <a:spLocks noChangeArrowheads="1"/>
          </p:cNvSpPr>
          <p:nvPr/>
        </p:nvSpPr>
        <p:spPr bwMode="auto">
          <a:xfrm>
            <a:off x="121488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Unit of measure" hidden="1"/>
          <p:cNvSpPr txBox="1">
            <a:spLocks noChangeArrowheads="1"/>
          </p:cNvSpPr>
          <p:nvPr/>
        </p:nvSpPr>
        <p:spPr bwMode="auto">
          <a:xfrm>
            <a:off x="121489" y="860432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6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00" b="1" dirty="0" smtClean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ru-RU" sz="1600" dirty="0" smtClean="0">
                  <a:solidFill>
                    <a:srgbClr val="808080"/>
                  </a:solidFill>
                  <a:latin typeface="Arial"/>
                </a:rPr>
                <a:t>Unit of measure</a:t>
              </a:r>
              <a:endParaRPr lang="ru-RU" sz="1600" dirty="0">
                <a:solidFill>
                  <a:srgbClr val="808080"/>
                </a:solidFill>
                <a:latin typeface="Arial"/>
              </a:endParaRPr>
            </a:p>
          </p:txBody>
        </p:sp>
      </p:grpSp>
      <p:sp>
        <p:nvSpPr>
          <p:cNvPr id="14" name="Line 16"/>
          <p:cNvSpPr>
            <a:spLocks noChangeShapeType="1"/>
          </p:cNvSpPr>
          <p:nvPr userDrawn="1"/>
        </p:nvSpPr>
        <p:spPr bwMode="auto">
          <a:xfrm>
            <a:off x="126603" y="871538"/>
            <a:ext cx="8869759" cy="0"/>
          </a:xfrm>
          <a:prstGeom prst="line">
            <a:avLst/>
          </a:prstGeom>
          <a:noFill/>
          <a:ln w="28575">
            <a:solidFill>
              <a:srgbClr val="BAD3EC">
                <a:lumMod val="50000"/>
              </a:srgbClr>
            </a:solidFill>
            <a:round/>
            <a:headEnd type="none" w="lg" len="lg"/>
            <a:tailEnd type="none" w="lg" len="lg"/>
          </a:ln>
        </p:spPr>
        <p:txBody>
          <a:bodyPr wrap="none" lIns="91378" tIns="91378" rIns="91378" bIns="91378" anchor="ctr"/>
          <a:lstStyle/>
          <a:p>
            <a:pPr>
              <a:defRPr/>
            </a:pPr>
            <a:endParaRPr lang="ru-RU" kern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0" y="6734176"/>
            <a:ext cx="9144000" cy="12553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20" name="Slide Number"/>
          <p:cNvSpPr txBox="1">
            <a:spLocks/>
          </p:cNvSpPr>
          <p:nvPr userDrawn="1"/>
        </p:nvSpPr>
        <p:spPr>
          <a:xfrm>
            <a:off x="8897492" y="6716565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z="90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3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364400" algn="l"/>
        </a:tabLst>
        <a:defRPr sz="2200" b="1">
          <a:solidFill>
            <a:schemeClr val="accent4"/>
          </a:solidFill>
          <a:latin typeface="Arial Narrow" panose="020B0606020202030204" pitchFamily="34" charset="0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95288" y="333375"/>
            <a:ext cx="83534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95288" y="1196975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19250" y="6381750"/>
            <a:ext cx="86518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8C7FCD8-1312-4A25-8DB7-34860E89B452}" type="datetime1">
              <a:rPr lang="ru-RU">
                <a:solidFill>
                  <a:srgbClr val="575757"/>
                </a:solidFill>
              </a:rPr>
              <a:pPr>
                <a:defRPr/>
              </a:pPr>
              <a:t>07.02.2018</a:t>
            </a:fld>
            <a:endParaRPr lang="ru-RU" dirty="0">
              <a:solidFill>
                <a:srgbClr val="57575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55875" y="6381750"/>
            <a:ext cx="522128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srgbClr val="575757"/>
                </a:solidFill>
              </a:rPr>
              <a:t>Основные принципы деятельности Внешэкономбанк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7AC920E-C023-4639-B5E6-E64F1E804F3A}" type="slidenum">
              <a:rPr lang="ru-RU">
                <a:solidFill>
                  <a:srgbClr val="0085C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85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2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7800" indent="-1778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/"/>
        <a:defRPr sz="3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8775" indent="-18573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/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8573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/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843624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3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6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0" y="248326"/>
            <a:ext cx="88379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On-page tracker" hidden="1"/>
          <p:cNvSpPr>
            <a:spLocks noChangeArrowheads="1"/>
          </p:cNvSpPr>
          <p:nvPr/>
        </p:nvSpPr>
        <p:spPr bwMode="auto">
          <a:xfrm>
            <a:off x="121488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Unit of measure" hidden="1"/>
          <p:cNvSpPr txBox="1">
            <a:spLocks noChangeArrowheads="1"/>
          </p:cNvSpPr>
          <p:nvPr/>
        </p:nvSpPr>
        <p:spPr bwMode="auto">
          <a:xfrm>
            <a:off x="121489" y="860432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6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00" b="1" dirty="0" smtClean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ru-RU" sz="1600" dirty="0" smtClean="0">
                  <a:solidFill>
                    <a:srgbClr val="808080"/>
                  </a:solidFill>
                  <a:latin typeface="Arial"/>
                </a:rPr>
                <a:t>Unit of measure</a:t>
              </a:r>
              <a:endParaRPr lang="ru-RU" sz="1600" dirty="0">
                <a:solidFill>
                  <a:srgbClr val="808080"/>
                </a:solidFill>
                <a:latin typeface="Arial"/>
              </a:endParaRPr>
            </a:p>
          </p:txBody>
        </p:sp>
      </p:grpSp>
      <p:sp>
        <p:nvSpPr>
          <p:cNvPr id="14" name="Line 16"/>
          <p:cNvSpPr>
            <a:spLocks noChangeShapeType="1"/>
          </p:cNvSpPr>
          <p:nvPr userDrawn="1"/>
        </p:nvSpPr>
        <p:spPr bwMode="auto">
          <a:xfrm>
            <a:off x="126603" y="871538"/>
            <a:ext cx="8869759" cy="0"/>
          </a:xfrm>
          <a:prstGeom prst="line">
            <a:avLst/>
          </a:prstGeom>
          <a:noFill/>
          <a:ln w="28575">
            <a:solidFill>
              <a:srgbClr val="BAD3EC">
                <a:lumMod val="50000"/>
              </a:srgbClr>
            </a:solidFill>
            <a:round/>
            <a:headEnd type="none" w="lg" len="lg"/>
            <a:tailEnd type="none" w="lg" len="lg"/>
          </a:ln>
        </p:spPr>
        <p:txBody>
          <a:bodyPr wrap="none" lIns="91378" tIns="91378" rIns="91378" bIns="91378" anchor="ctr"/>
          <a:lstStyle/>
          <a:p>
            <a:pPr>
              <a:defRPr/>
            </a:pPr>
            <a:endParaRPr lang="ru-RU" kern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0" y="6734176"/>
            <a:ext cx="9144000" cy="12553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20" name="Slide Number"/>
          <p:cNvSpPr txBox="1">
            <a:spLocks/>
          </p:cNvSpPr>
          <p:nvPr userDrawn="1"/>
        </p:nvSpPr>
        <p:spPr>
          <a:xfrm>
            <a:off x="8897492" y="6716565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z="90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0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364400" algn="l"/>
        </a:tabLst>
        <a:defRPr sz="2200" b="1">
          <a:solidFill>
            <a:schemeClr val="accent4"/>
          </a:solidFill>
          <a:latin typeface="Arial Narrow" panose="020B0606020202030204" pitchFamily="34" charset="0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image" Target="../media/image7.emf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2.x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://progress_bar_id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9.xml"/><Relationship Id="rId7" Type="http://schemas.openxmlformats.org/officeDocument/2006/relationships/oleObject" Target="../embeddings/oleObject5.bin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://progress_bar_i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://progress_bar_id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://progress_bar_id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://progress_bar_id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35000" b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341530" y="1943835"/>
            <a:ext cx="3015335" cy="2007942"/>
          </a:xfrm>
        </p:spPr>
        <p:txBody>
          <a:bodyPr/>
          <a:lstStyle/>
          <a:p>
            <a:r>
              <a:rPr lang="ru-RU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ПРОФИЛЬ ПОБЕДИТЕЛЯ</a:t>
            </a:r>
            <a:br>
              <a:rPr lang="ru-RU" dirty="0" smtClean="0"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lang="ru-RU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ЗАКУПОК</a:t>
            </a:r>
            <a:br>
              <a:rPr lang="ru-RU" dirty="0" smtClean="0"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lang="ru-RU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ГОСКОМПАНИЙ </a:t>
            </a:r>
            <a:br>
              <a:rPr lang="ru-RU" dirty="0" smtClean="0"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ru-RU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6535" y="4059070"/>
            <a:ext cx="1620180" cy="377671"/>
          </a:xfrm>
        </p:spPr>
        <p:txBody>
          <a:bodyPr>
            <a:normAutofit/>
          </a:bodyPr>
          <a:lstStyle/>
          <a:p>
            <a:r>
              <a:rPr lang="ru-RU" sz="1500" dirty="0" smtClean="0">
                <a:latin typeface="Arial" charset="0"/>
                <a:cs typeface="Arial" charset="0"/>
              </a:rPr>
              <a:t>Евгений Князев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DEE437-41E6-480D-949D-34CA959E6957}" type="datetime1">
              <a:rPr lang="ru-RU" smtClean="0">
                <a:solidFill>
                  <a:srgbClr val="FFFFFF"/>
                </a:solidFill>
              </a:rPr>
              <a:pPr>
                <a:defRPr/>
              </a:pPr>
              <a:t>07.02.2018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Основные принципы деятельности Внешэкономбанк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CAF8D-E268-4456-9341-B0D37BA6F0D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972882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4863" y="316686"/>
            <a:ext cx="7407467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On the go</a:t>
            </a:r>
            <a:endParaRPr lang="ru-RU" sz="1800" dirty="0"/>
          </a:p>
        </p:txBody>
      </p:sp>
      <p:pic>
        <p:nvPicPr>
          <p:cNvPr id="86" name="Picture 1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956" y="127768"/>
            <a:ext cx="1401273" cy="49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532"/>
            <a:ext cx="9144000" cy="653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92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1710" y="1538790"/>
            <a:ext cx="522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Портрет </a:t>
            </a:r>
            <a:r>
              <a:rPr lang="ru-RU" dirty="0" err="1" smtClean="0"/>
              <a:t>потенцального</a:t>
            </a:r>
            <a:r>
              <a:rPr lang="ru-RU" dirty="0" smtClean="0"/>
              <a:t> героя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52020" y="2663915"/>
            <a:ext cx="3330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Самоорганизация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Лидерство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Инициатива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Профессионализм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Устойчивое развитие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505" y="458670"/>
            <a:ext cx="9027495" cy="175519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6" name="Picture 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7" y="1209817"/>
            <a:ext cx="1401273" cy="49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2006715" y="1268760"/>
            <a:ext cx="51755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4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00" algn="l"/>
              </a:tabLst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6CD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ПОРТРЕТ ПОТЕНЦИАЛЬНОГО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rgbClr val="0086CD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 ГЕРОЯ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86CD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10" name="Рисунок 9" descr="noavat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1710" y="225887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0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35000" b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341530" y="1943835"/>
            <a:ext cx="3015335" cy="2007942"/>
          </a:xfrm>
        </p:spPr>
        <p:txBody>
          <a:bodyPr/>
          <a:lstStyle/>
          <a:p>
            <a:r>
              <a:rPr lang="ru-RU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ПРОФИЛЬ ПОБЕДИТЕЛЯ</a:t>
            </a:r>
            <a:br>
              <a:rPr lang="ru-RU" dirty="0" smtClean="0"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lang="ru-RU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ЗАКУПОК</a:t>
            </a:r>
            <a:br>
              <a:rPr lang="ru-RU" dirty="0" smtClean="0"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lang="ru-RU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ГОСКОМПАНИЙ </a:t>
            </a:r>
            <a:br>
              <a:rPr lang="ru-RU" dirty="0" smtClean="0"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lang="ru-RU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6535" y="4059070"/>
            <a:ext cx="1620180" cy="377671"/>
          </a:xfrm>
        </p:spPr>
        <p:txBody>
          <a:bodyPr>
            <a:normAutofit/>
          </a:bodyPr>
          <a:lstStyle/>
          <a:p>
            <a:r>
              <a:rPr lang="ru-RU" sz="1500" dirty="0" smtClean="0">
                <a:latin typeface="Arial" charset="0"/>
                <a:cs typeface="Arial" charset="0"/>
              </a:rPr>
              <a:t>Евгений Князев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DEE437-41E6-480D-949D-34CA959E6957}" type="datetime1">
              <a:rPr lang="ru-RU" smtClean="0">
                <a:solidFill>
                  <a:srgbClr val="FFFFFF"/>
                </a:solidFill>
              </a:rPr>
              <a:pPr>
                <a:defRPr/>
              </a:pPr>
              <a:t>07.02.2018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Основные принципы деятельности Внешэкономбанк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CAF8D-E268-4456-9341-B0D37BA6F0D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1710" y="1538790"/>
            <a:ext cx="522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Портрет </a:t>
            </a:r>
            <a:r>
              <a:rPr lang="ru-RU" dirty="0" err="1" smtClean="0"/>
              <a:t>потенцального</a:t>
            </a:r>
            <a:r>
              <a:rPr lang="ru-RU" dirty="0" smtClean="0"/>
              <a:t> героя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52020" y="2663915"/>
            <a:ext cx="38704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n-lt"/>
              </a:rPr>
              <a:t>- </a:t>
            </a:r>
            <a:r>
              <a:rPr lang="ru-RU" sz="1400" dirty="0">
                <a:latin typeface="+mn-lt"/>
              </a:rPr>
              <a:t>финансовые услуги (оценка, </a:t>
            </a:r>
            <a:r>
              <a:rPr lang="en-US" sz="1400" dirty="0" smtClean="0">
                <a:latin typeface="Roboto"/>
              </a:rPr>
              <a:t>Due diligence</a:t>
            </a:r>
            <a:r>
              <a:rPr lang="ru-RU" sz="1400" dirty="0" smtClean="0">
                <a:latin typeface="+mn-lt"/>
              </a:rPr>
              <a:t>, </a:t>
            </a:r>
            <a:r>
              <a:rPr lang="ru-RU" sz="1400" dirty="0">
                <a:latin typeface="+mn-lt"/>
              </a:rPr>
              <a:t>маркетинг, </a:t>
            </a:r>
            <a:r>
              <a:rPr lang="ru-RU" sz="1400" dirty="0" smtClean="0">
                <a:latin typeface="+mn-lt"/>
              </a:rPr>
              <a:t>мониторинг);</a:t>
            </a:r>
            <a:endParaRPr lang="ru-RU" sz="1400" dirty="0">
              <a:latin typeface="+mn-lt"/>
            </a:endParaRPr>
          </a:p>
          <a:p>
            <a:r>
              <a:rPr lang="ru-RU" sz="1400" dirty="0">
                <a:latin typeface="+mn-lt"/>
              </a:rPr>
              <a:t>- </a:t>
            </a:r>
            <a:r>
              <a:rPr lang="en-US" sz="1400" dirty="0">
                <a:latin typeface="Roboto"/>
              </a:rPr>
              <a:t> </a:t>
            </a:r>
            <a:r>
              <a:rPr lang="ru-RU" sz="1400" dirty="0" smtClean="0">
                <a:latin typeface="+mn-lt"/>
              </a:rPr>
              <a:t>ИТ-услуги</a:t>
            </a:r>
            <a:r>
              <a:rPr lang="ru-RU" sz="1400" dirty="0">
                <a:latin typeface="+mn-lt"/>
              </a:rPr>
              <a:t>, </a:t>
            </a:r>
            <a:r>
              <a:rPr lang="ru-RU" sz="1400" dirty="0" smtClean="0">
                <a:latin typeface="+mn-lt"/>
              </a:rPr>
              <a:t>разработка и модификация ПО, поставка и техобслуживание ТПС;</a:t>
            </a:r>
            <a:endParaRPr lang="ru-RU" sz="1400" dirty="0">
              <a:latin typeface="+mn-lt"/>
            </a:endParaRPr>
          </a:p>
          <a:p>
            <a:r>
              <a:rPr lang="ru-RU" sz="1400" dirty="0">
                <a:latin typeface="+mn-lt"/>
              </a:rPr>
              <a:t>- </a:t>
            </a:r>
            <a:r>
              <a:rPr lang="ru-RU" sz="1400" dirty="0" smtClean="0">
                <a:latin typeface="+mn-lt"/>
              </a:rPr>
              <a:t>проектирование и строительно-монтажные </a:t>
            </a:r>
            <a:r>
              <a:rPr lang="ru-RU" sz="1400" dirty="0">
                <a:latin typeface="+mn-lt"/>
              </a:rPr>
              <a:t>работы;</a:t>
            </a:r>
          </a:p>
          <a:p>
            <a:r>
              <a:rPr lang="ru-RU" sz="1400" dirty="0">
                <a:latin typeface="+mn-lt"/>
              </a:rPr>
              <a:t>- </a:t>
            </a:r>
            <a:r>
              <a:rPr lang="ru-RU" sz="1400" dirty="0" smtClean="0">
                <a:latin typeface="+mn-lt"/>
              </a:rPr>
              <a:t>полиграфическая (</a:t>
            </a:r>
            <a:r>
              <a:rPr lang="ru-RU" sz="1400" dirty="0" err="1" smtClean="0">
                <a:latin typeface="+mn-lt"/>
              </a:rPr>
              <a:t>брендированная</a:t>
            </a:r>
            <a:r>
              <a:rPr lang="ru-RU" sz="1400" dirty="0" smtClean="0">
                <a:latin typeface="+mn-lt"/>
              </a:rPr>
              <a:t>) продукция, </a:t>
            </a:r>
            <a:r>
              <a:rPr lang="ru-RU" sz="1400" dirty="0">
                <a:latin typeface="+mn-lt"/>
              </a:rPr>
              <a:t>организация выставок;</a:t>
            </a:r>
          </a:p>
          <a:p>
            <a:r>
              <a:rPr lang="ru-RU" sz="1400" dirty="0">
                <a:latin typeface="+mn-lt"/>
              </a:rPr>
              <a:t>- п</a:t>
            </a:r>
            <a:r>
              <a:rPr lang="ru-RU" sz="1400" dirty="0" smtClean="0">
                <a:latin typeface="+mn-lt"/>
              </a:rPr>
              <a:t>родукция для АХО.</a:t>
            </a:r>
            <a:endParaRPr lang="ru-RU" sz="14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505" y="458670"/>
            <a:ext cx="9027495" cy="175519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6" name="Picture 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7" y="1209817"/>
            <a:ext cx="1401273" cy="49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2006715" y="1268760"/>
            <a:ext cx="51755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4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400" algn="l"/>
              </a:tabLst>
              <a:defRPr/>
            </a:pPr>
            <a:r>
              <a:rPr lang="ru-RU" b="1" kern="0" dirty="0" smtClean="0">
                <a:solidFill>
                  <a:srgbClr val="0086C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ЗАКУПКИ У МСП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86CD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10" name="Рисунок 9" descr="noavat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1710" y="225887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5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83100" y="2162125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600"/>
              </a:spcAft>
              <a:buNone/>
            </a:pP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857614"/>
            <a:ext cx="9143995" cy="514277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>
            <a:hlinkClick r:id="rId4"/>
          </p:cNvPr>
          <p:cNvSpPr/>
          <p:nvPr/>
        </p:nvSpPr>
        <p:spPr>
          <a:xfrm>
            <a:off x="0" y="5873750"/>
            <a:ext cx="9144000" cy="12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2438725" y="1242025"/>
            <a:ext cx="600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2949450" y="1170075"/>
            <a:ext cx="56184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" sz="1600" b="1" dirty="0" smtClean="0">
                <a:solidFill>
                  <a:srgbClr val="0086CD"/>
                </a:solidFill>
                <a:latin typeface="Roboto"/>
                <a:ea typeface="Roboto"/>
                <a:cs typeface="Roboto"/>
                <a:sym typeface="Roboto"/>
              </a:rPr>
              <a:t>МЕРЫ ПОДДЕРЖКИ</a:t>
            </a:r>
            <a:endParaRPr sz="1600" b="1" dirty="0">
              <a:solidFill>
                <a:srgbClr val="0086C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1582000" y="2947275"/>
            <a:ext cx="332700" cy="3327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86CD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1601650" y="2911575"/>
            <a:ext cx="2934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" b="1">
                <a:solidFill>
                  <a:schemeClr val="dk2"/>
                </a:solidFill>
              </a:rPr>
              <a:t>1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71" name="Shape 71"/>
          <p:cNvSpPr/>
          <p:nvPr/>
        </p:nvSpPr>
        <p:spPr>
          <a:xfrm>
            <a:off x="4719175" y="2947275"/>
            <a:ext cx="332700" cy="3327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86CD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7723450" y="2947275"/>
            <a:ext cx="332700" cy="3327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86CD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x="4738825" y="2911575"/>
            <a:ext cx="2934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dk2"/>
                </a:solidFill>
              </a:rPr>
              <a:t>2</a:t>
            </a:r>
            <a:endParaRPr b="1" dirty="0">
              <a:solidFill>
                <a:schemeClr val="dk2"/>
              </a:solidFill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7743100" y="2911575"/>
            <a:ext cx="2934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" b="1" dirty="0" smtClean="0">
                <a:solidFill>
                  <a:schemeClr val="dk2"/>
                </a:solidFill>
              </a:rPr>
              <a:t>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dk2"/>
              </a:solidFill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971600" y="3453177"/>
            <a:ext cx="1665185" cy="67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Программа партнерства</a:t>
            </a:r>
            <a:endParaRPr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4086157" y="3534577"/>
            <a:ext cx="1497900" cy="16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Обучение</a:t>
            </a:r>
            <a:endParaRPr sz="20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6957265" y="3418625"/>
            <a:ext cx="1681485" cy="11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Отказ от обеспечения заявки</a:t>
            </a:r>
            <a:endParaRPr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sz="11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88" name="Shape 88"/>
          <p:cNvCxnSpPr/>
          <p:nvPr/>
        </p:nvCxnSpPr>
        <p:spPr>
          <a:xfrm flipH="1">
            <a:off x="1949425" y="2407550"/>
            <a:ext cx="444000" cy="400800"/>
          </a:xfrm>
          <a:prstGeom prst="straightConnector1">
            <a:avLst/>
          </a:prstGeom>
          <a:noFill/>
          <a:ln w="28575" cap="flat" cmpd="sng">
            <a:solidFill>
              <a:srgbClr val="ACE0F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9" name="Shape 89"/>
          <p:cNvCxnSpPr/>
          <p:nvPr/>
        </p:nvCxnSpPr>
        <p:spPr>
          <a:xfrm>
            <a:off x="7283325" y="2463025"/>
            <a:ext cx="434400" cy="345600"/>
          </a:xfrm>
          <a:prstGeom prst="straightConnector1">
            <a:avLst/>
          </a:prstGeom>
          <a:noFill/>
          <a:ln w="28575" cap="flat" cmpd="sng">
            <a:solidFill>
              <a:srgbClr val="ACE0F9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1" name="Shape 91"/>
          <p:cNvCxnSpPr/>
          <p:nvPr/>
        </p:nvCxnSpPr>
        <p:spPr>
          <a:xfrm>
            <a:off x="4881975" y="2415475"/>
            <a:ext cx="0" cy="412800"/>
          </a:xfrm>
          <a:prstGeom prst="straightConnector1">
            <a:avLst/>
          </a:prstGeom>
          <a:noFill/>
          <a:ln w="28575" cap="flat" cmpd="sng">
            <a:solidFill>
              <a:srgbClr val="ACE0F9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4471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3" y="2078850"/>
            <a:ext cx="8847627" cy="3664144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972882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" name="Picture 1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956" y="127768"/>
            <a:ext cx="1401273" cy="49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4"/>
          <p:cNvSpPr/>
          <p:nvPr/>
        </p:nvSpPr>
        <p:spPr bwMode="auto">
          <a:xfrm>
            <a:off x="296524" y="537408"/>
            <a:ext cx="8498841" cy="2674182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58500" tIns="117000" rIns="58500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eaLnBrk="0" hangingPunct="0">
              <a:lnSpc>
                <a:spcPct val="150000"/>
              </a:lnSpc>
              <a:spcBef>
                <a:spcPts val="0"/>
              </a:spcBef>
              <a:spcAft>
                <a:spcPts val="244"/>
              </a:spcAft>
            </a:pPr>
            <a:r>
              <a:rPr lang="ru-RU" sz="1600" dirty="0" smtClean="0">
                <a:latin typeface="+mn-lt"/>
                <a:cs typeface="Arial" charset="0"/>
              </a:rPr>
              <a:t>     </a:t>
            </a:r>
            <a:endParaRPr lang="ru-RU" sz="1400" b="1" dirty="0" smtClean="0">
              <a:latin typeface="+mn-lt"/>
              <a:cs typeface="Arial" charset="0"/>
            </a:endParaRPr>
          </a:p>
          <a:p>
            <a:pPr algn="just" eaLnBrk="0" hangingPunct="0">
              <a:lnSpc>
                <a:spcPct val="150000"/>
              </a:lnSpc>
              <a:spcBef>
                <a:spcPts val="0"/>
              </a:spcBef>
              <a:spcAft>
                <a:spcPts val="244"/>
              </a:spcAft>
            </a:pPr>
            <a:r>
              <a:rPr lang="ru-RU" sz="1400" b="1" dirty="0" smtClean="0">
                <a:latin typeface="+mn-lt"/>
                <a:cs typeface="Arial" charset="0"/>
              </a:rPr>
              <a:t>     </a:t>
            </a:r>
            <a:endParaRPr lang="ru-RU" sz="1600" dirty="0" smtClean="0">
              <a:latin typeface="+mn-lt"/>
              <a:cs typeface="Arial" charset="0"/>
            </a:endParaRPr>
          </a:p>
          <a:p>
            <a:pPr algn="just" eaLnBrk="0" hangingPunct="0">
              <a:spcBef>
                <a:spcPts val="0"/>
              </a:spcBef>
              <a:spcAft>
                <a:spcPts val="244"/>
              </a:spcAft>
            </a:pPr>
            <a:r>
              <a:rPr lang="ru-RU" sz="1600" dirty="0" smtClean="0">
                <a:latin typeface="+mn-lt"/>
                <a:cs typeface="Arial" charset="0"/>
              </a:rPr>
              <a:t>        </a:t>
            </a:r>
            <a:endParaRPr lang="ru-RU" sz="1600" dirty="0">
              <a:latin typeface="+mn-lt"/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7504" y="3826431"/>
            <a:ext cx="90010" cy="9001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027495" cy="175519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10251" y="3068960"/>
            <a:ext cx="90010" cy="900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1625" y="3474005"/>
            <a:ext cx="90010" cy="90010"/>
          </a:xfrm>
          <a:prstGeom prst="rect">
            <a:avLst/>
          </a:prstGeom>
        </p:spPr>
      </p:pic>
      <p:pic>
        <p:nvPicPr>
          <p:cNvPr id="14" name="Picture 1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7" y="1209817"/>
            <a:ext cx="1401273" cy="49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6715" y="1393322"/>
            <a:ext cx="7407467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 smtClean="0">
                <a:solidFill>
                  <a:srgbClr val="0086C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ДЛЯ ПОБЕДЫ В ЗАКУПКАХ ГОСКОМПАНИЙ</a:t>
            </a:r>
            <a:endParaRPr lang="ru-RU" sz="1800" dirty="0">
              <a:solidFill>
                <a:srgbClr val="0086C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93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" y="857614"/>
            <a:ext cx="9143995" cy="514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>
            <a:hlinkClick r:id="rId4"/>
          </p:cNvPr>
          <p:cNvSpPr/>
          <p:nvPr/>
        </p:nvSpPr>
        <p:spPr>
          <a:xfrm>
            <a:off x="0" y="5873750"/>
            <a:ext cx="8127900" cy="12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2949450" y="1170075"/>
            <a:ext cx="5618400" cy="56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" sz="1600" b="1" dirty="0" smtClean="0">
                <a:solidFill>
                  <a:srgbClr val="0086CD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ru" sz="1600" b="1" dirty="0" smtClean="0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ИЗУЧЕНИЕ ПОТЕНЦИАЛЬНОГО ЗАКАЗЧИКА</a:t>
            </a:r>
            <a:endParaRPr lang="ru" sz="16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Shape 147"/>
          <p:cNvSpPr/>
          <p:nvPr/>
        </p:nvSpPr>
        <p:spPr>
          <a:xfrm>
            <a:off x="1824704" y="2528900"/>
            <a:ext cx="1122300" cy="1100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9" name="Shape 148"/>
          <p:cNvSpPr/>
          <p:nvPr/>
        </p:nvSpPr>
        <p:spPr>
          <a:xfrm>
            <a:off x="3259464" y="2507819"/>
            <a:ext cx="1122300" cy="1100700"/>
          </a:xfrm>
          <a:prstGeom prst="rect">
            <a:avLst/>
          </a:prstGeom>
          <a:solidFill>
            <a:srgbClr val="0086CD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824703" y="2940751"/>
            <a:ext cx="1194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потребности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0667" y="2815332"/>
            <a:ext cx="979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цели заказчика</a:t>
            </a:r>
            <a:endParaRPr lang="ru-RU" sz="1200" b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6685" y="4464115"/>
            <a:ext cx="414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ДЕЙСТВУЕМ</a:t>
            </a:r>
            <a:r>
              <a:rPr lang="en-US" sz="20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ПРОАКТИВНО!</a:t>
            </a:r>
            <a:endParaRPr lang="ru-RU" sz="20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2" name="Shape 147"/>
          <p:cNvSpPr/>
          <p:nvPr/>
        </p:nvSpPr>
        <p:spPr>
          <a:xfrm>
            <a:off x="4783601" y="2507819"/>
            <a:ext cx="1122300" cy="1100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864781" y="2919670"/>
            <a:ext cx="95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стратегия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39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" y="857614"/>
            <a:ext cx="9143995" cy="514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>
            <a:hlinkClick r:id="rId4"/>
          </p:cNvPr>
          <p:cNvSpPr/>
          <p:nvPr/>
        </p:nvSpPr>
        <p:spPr>
          <a:xfrm>
            <a:off x="0" y="5873750"/>
            <a:ext cx="8127900" cy="12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7" name="Shape 115"/>
          <p:cNvSpPr txBox="1"/>
          <p:nvPr/>
        </p:nvSpPr>
        <p:spPr>
          <a:xfrm>
            <a:off x="2949450" y="1170075"/>
            <a:ext cx="5618400" cy="56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" sz="1600" b="1" dirty="0" smtClean="0">
                <a:solidFill>
                  <a:srgbClr val="0086CD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ru" sz="1600" b="1" dirty="0" smtClean="0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АНАЛИЗ ПРЕДЫДУЩИХ ЗАКУПОК</a:t>
            </a:r>
            <a:endParaRPr lang="ru" sz="16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6615" y="4464115"/>
            <a:ext cx="508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ЧТО Я НЕ СДЕЛАЛ, ЧТОБЫ ПОБЕДИТЬ?</a:t>
            </a:r>
            <a:endParaRPr lang="ru-RU" sz="2000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7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" y="857614"/>
            <a:ext cx="9143995" cy="514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>
            <a:hlinkClick r:id="rId4"/>
          </p:cNvPr>
          <p:cNvSpPr/>
          <p:nvPr/>
        </p:nvSpPr>
        <p:spPr>
          <a:xfrm>
            <a:off x="0" y="5873750"/>
            <a:ext cx="8127900" cy="12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7" name="Shape 115"/>
          <p:cNvSpPr txBox="1"/>
          <p:nvPr/>
        </p:nvSpPr>
        <p:spPr>
          <a:xfrm>
            <a:off x="2949450" y="1170075"/>
            <a:ext cx="5618400" cy="56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" sz="1600" b="1" dirty="0" smtClean="0">
                <a:solidFill>
                  <a:srgbClr val="0086CD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ru" sz="1600" b="1" dirty="0" smtClean="0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ПОИСК ВАРИАНТОВ ПОВЫШЕНИЯ ЭФФЕКТИВНОСТИ</a:t>
            </a:r>
            <a:endParaRPr lang="ru" sz="16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540" y="4194085"/>
            <a:ext cx="670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ЕСЛИ ЦЕНА НА ПРОДУКЦИЮ НЕ МЕНЯЕТСЯ</a:t>
            </a:r>
            <a:endParaRPr lang="en-US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И ТЕМ БОЛЕЕ РАСТЕТ, ЗАКАЗЧИК НЕ БУДЕТ РАССМАТРИВАТЬ ЭТОТ ВАРИАНТ</a:t>
            </a:r>
            <a:endParaRPr lang="ru-RU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16805" y="2978950"/>
            <a:ext cx="3600400" cy="450050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6825" y="3023955"/>
            <a:ext cx="342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6C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Лучшее за меньшие деньги!</a:t>
            </a:r>
            <a:endParaRPr lang="ru-RU" b="1" dirty="0">
              <a:solidFill>
                <a:srgbClr val="0086C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" y="857614"/>
            <a:ext cx="9143995" cy="514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>
            <a:hlinkClick r:id="rId4"/>
          </p:cNvPr>
          <p:cNvSpPr/>
          <p:nvPr/>
        </p:nvSpPr>
        <p:spPr>
          <a:xfrm>
            <a:off x="0" y="5873750"/>
            <a:ext cx="8127900" cy="12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7" name="Shape 115"/>
          <p:cNvSpPr txBox="1"/>
          <p:nvPr/>
        </p:nvSpPr>
        <p:spPr>
          <a:xfrm>
            <a:off x="2949450" y="1170075"/>
            <a:ext cx="5618400" cy="56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" sz="1600" b="1" dirty="0" smtClean="0">
                <a:solidFill>
                  <a:srgbClr val="0086CD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ru" sz="1600" b="1" dirty="0" smtClean="0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ИЗУЧЕНИЕ ДОКУМЕНТАЦИИ</a:t>
            </a:r>
            <a:endParaRPr lang="ru" sz="16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6615" y="4509120"/>
            <a:ext cx="517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ГОТОВЬТЕСЬ НЕ К ЗАКУПКЕ,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А К ЗАКУПКАМ!</a:t>
            </a:r>
            <a:endParaRPr lang="ru-RU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1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" y="857614"/>
            <a:ext cx="9143995" cy="514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2949450" y="1170075"/>
            <a:ext cx="5618400" cy="56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" sz="1600" b="1" dirty="0" smtClean="0">
                <a:solidFill>
                  <a:srgbClr val="0086CD"/>
                </a:solidFill>
                <a:latin typeface="Roboto"/>
                <a:ea typeface="Roboto"/>
                <a:cs typeface="Roboto"/>
                <a:sym typeface="Roboto"/>
              </a:rPr>
              <a:t>ПОЛЕЗНЫЕ</a:t>
            </a:r>
            <a:r>
              <a:rPr lang="ru" sz="1600" b="1" dirty="0" smtClean="0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600" b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ИНФОРМАЦИОННЫЕ РЕСУРСЫ</a:t>
            </a:r>
            <a:endParaRPr lang="ru" sz="1600"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7" name="Shape 137"/>
          <p:cNvGrpSpPr/>
          <p:nvPr/>
        </p:nvGrpSpPr>
        <p:grpSpPr>
          <a:xfrm>
            <a:off x="791580" y="4536725"/>
            <a:ext cx="513300" cy="431400"/>
            <a:chOff x="431700" y="3679475"/>
            <a:chExt cx="513300" cy="431400"/>
          </a:xfrm>
        </p:grpSpPr>
        <p:grpSp>
          <p:nvGrpSpPr>
            <p:cNvPr id="138" name="Shape 138"/>
            <p:cNvGrpSpPr/>
            <p:nvPr/>
          </p:nvGrpSpPr>
          <p:grpSpPr>
            <a:xfrm>
              <a:off x="431700" y="3679475"/>
              <a:ext cx="208500" cy="431400"/>
              <a:chOff x="3021425" y="3888100"/>
              <a:chExt cx="208500" cy="431400"/>
            </a:xfrm>
          </p:grpSpPr>
          <p:cxnSp>
            <p:nvCxnSpPr>
              <p:cNvPr id="139" name="Shape 139"/>
              <p:cNvCxnSpPr/>
              <p:nvPr/>
            </p:nvCxnSpPr>
            <p:spPr>
              <a:xfrm>
                <a:off x="3021425" y="3888100"/>
                <a:ext cx="208500" cy="215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0" name="Shape 140"/>
              <p:cNvCxnSpPr/>
              <p:nvPr/>
            </p:nvCxnSpPr>
            <p:spPr>
              <a:xfrm flipH="1">
                <a:off x="3021425" y="4103800"/>
                <a:ext cx="208500" cy="215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141" name="Shape 141"/>
            <p:cNvGrpSpPr/>
            <p:nvPr/>
          </p:nvGrpSpPr>
          <p:grpSpPr>
            <a:xfrm>
              <a:off x="578375" y="3679475"/>
              <a:ext cx="208500" cy="431400"/>
              <a:chOff x="3021425" y="3888100"/>
              <a:chExt cx="208500" cy="431400"/>
            </a:xfrm>
          </p:grpSpPr>
          <p:cxnSp>
            <p:nvCxnSpPr>
              <p:cNvPr id="142" name="Shape 142"/>
              <p:cNvCxnSpPr/>
              <p:nvPr/>
            </p:nvCxnSpPr>
            <p:spPr>
              <a:xfrm>
                <a:off x="3021425" y="3888100"/>
                <a:ext cx="208500" cy="215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3" name="Shape 143"/>
              <p:cNvCxnSpPr/>
              <p:nvPr/>
            </p:nvCxnSpPr>
            <p:spPr>
              <a:xfrm flipH="1">
                <a:off x="3021425" y="4103800"/>
                <a:ext cx="208500" cy="215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144" name="Shape 144"/>
            <p:cNvGrpSpPr/>
            <p:nvPr/>
          </p:nvGrpSpPr>
          <p:grpSpPr>
            <a:xfrm>
              <a:off x="736500" y="3679475"/>
              <a:ext cx="208500" cy="431400"/>
              <a:chOff x="3021425" y="3888100"/>
              <a:chExt cx="208500" cy="431400"/>
            </a:xfrm>
          </p:grpSpPr>
          <p:cxnSp>
            <p:nvCxnSpPr>
              <p:cNvPr id="145" name="Shape 145"/>
              <p:cNvCxnSpPr/>
              <p:nvPr/>
            </p:nvCxnSpPr>
            <p:spPr>
              <a:xfrm>
                <a:off x="3021425" y="3888100"/>
                <a:ext cx="208500" cy="215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6" name="Shape 146"/>
              <p:cNvCxnSpPr/>
              <p:nvPr/>
            </p:nvCxnSpPr>
            <p:spPr>
              <a:xfrm flipH="1">
                <a:off x="3021425" y="4103800"/>
                <a:ext cx="208500" cy="215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</p:grpSp>
      <p:cxnSp>
        <p:nvCxnSpPr>
          <p:cNvPr id="149" name="Shape 149"/>
          <p:cNvCxnSpPr/>
          <p:nvPr/>
        </p:nvCxnSpPr>
        <p:spPr>
          <a:xfrm>
            <a:off x="1646515" y="4504175"/>
            <a:ext cx="0" cy="496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0" name="Shape 150"/>
          <p:cNvSpPr txBox="1"/>
          <p:nvPr/>
        </p:nvSpPr>
        <p:spPr>
          <a:xfrm>
            <a:off x="2051720" y="4509120"/>
            <a:ext cx="2745305" cy="4950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Roboto" pitchFamily="2" charset="0"/>
                <a:sym typeface="Roboto Light"/>
              </a:rPr>
              <a:t>VEB.COGNITIVE.RU</a:t>
            </a:r>
            <a:endParaRPr lang="ru" sz="2000" b="1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Roboto" pitchFamily="2" charset="0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8489832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irm Format - Russian">
  <a:themeElements>
    <a:clrScheme name="new color schem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6596D5"/>
      </a:accent3>
      <a:accent4>
        <a:srgbClr val="316293"/>
      </a:accent4>
      <a:accent5>
        <a:srgbClr val="FF6600"/>
      </a:accent5>
      <a:accent6>
        <a:srgbClr val="969696"/>
      </a:accent6>
      <a:hlink>
        <a:srgbClr val="6596D5"/>
      </a:hlink>
      <a:folHlink>
        <a:srgbClr val="31629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Firm Format - Russian">
  <a:themeElements>
    <a:clrScheme name="new color schem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6596D5"/>
      </a:accent3>
      <a:accent4>
        <a:srgbClr val="316293"/>
      </a:accent4>
      <a:accent5>
        <a:srgbClr val="FF6600"/>
      </a:accent5>
      <a:accent6>
        <a:srgbClr val="969696"/>
      </a:accent6>
      <a:hlink>
        <a:srgbClr val="6596D5"/>
      </a:hlink>
      <a:folHlink>
        <a:srgbClr val="31629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Firm Format - Russian">
  <a:themeElements>
    <a:clrScheme name="new color schem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6596D5"/>
      </a:accent3>
      <a:accent4>
        <a:srgbClr val="316293"/>
      </a:accent4>
      <a:accent5>
        <a:srgbClr val="FF6600"/>
      </a:accent5>
      <a:accent6>
        <a:srgbClr val="969696"/>
      </a:accent6>
      <a:hlink>
        <a:srgbClr val="6596D5"/>
      </a:hlink>
      <a:folHlink>
        <a:srgbClr val="31629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EB_Template_WithExamples_rus">
  <a:themeElements>
    <a:clrScheme name="VEB">
      <a:dk1>
        <a:srgbClr val="0085CD"/>
      </a:dk1>
      <a:lt1>
        <a:srgbClr val="FFFFFF"/>
      </a:lt1>
      <a:dk2>
        <a:srgbClr val="575757"/>
      </a:dk2>
      <a:lt2>
        <a:srgbClr val="FFFFFF"/>
      </a:lt2>
      <a:accent1>
        <a:srgbClr val="0085CD"/>
      </a:accent1>
      <a:accent2>
        <a:srgbClr val="BFE1F2"/>
      </a:accent2>
      <a:accent3>
        <a:srgbClr val="575757"/>
      </a:accent3>
      <a:accent4>
        <a:srgbClr val="7FC3E5"/>
      </a:accent4>
      <a:accent5>
        <a:srgbClr val="797878"/>
      </a:accent5>
      <a:accent6>
        <a:srgbClr val="E6E6E6"/>
      </a:accent6>
      <a:hlink>
        <a:srgbClr val="0085CD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Firm Format - Russian">
  <a:themeElements>
    <a:clrScheme name="new color schem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6596D5"/>
      </a:accent3>
      <a:accent4>
        <a:srgbClr val="316293"/>
      </a:accent4>
      <a:accent5>
        <a:srgbClr val="FF6600"/>
      </a:accent5>
      <a:accent6>
        <a:srgbClr val="969696"/>
      </a:accent6>
      <a:hlink>
        <a:srgbClr val="6596D5"/>
      </a:hlink>
      <a:folHlink>
        <a:srgbClr val="31629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VEB">
      <a:dk1>
        <a:srgbClr val="0085CD"/>
      </a:dk1>
      <a:lt1>
        <a:srgbClr val="FFFFFF"/>
      </a:lt1>
      <a:dk2>
        <a:srgbClr val="575757"/>
      </a:dk2>
      <a:lt2>
        <a:srgbClr val="FFFFFF"/>
      </a:lt2>
      <a:accent1>
        <a:srgbClr val="0085CD"/>
      </a:accent1>
      <a:accent2>
        <a:srgbClr val="BFE1F2"/>
      </a:accent2>
      <a:accent3>
        <a:srgbClr val="575757"/>
      </a:accent3>
      <a:accent4>
        <a:srgbClr val="7FC3E5"/>
      </a:accent4>
      <a:accent5>
        <a:srgbClr val="797878"/>
      </a:accent5>
      <a:accent6>
        <a:srgbClr val="E6E6E6"/>
      </a:accent6>
      <a:hlink>
        <a:srgbClr val="0085CD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VEB">
      <a:dk1>
        <a:srgbClr val="0085CD"/>
      </a:dk1>
      <a:lt1>
        <a:srgbClr val="FFFFFF"/>
      </a:lt1>
      <a:dk2>
        <a:srgbClr val="575757"/>
      </a:dk2>
      <a:lt2>
        <a:srgbClr val="FFFFFF"/>
      </a:lt2>
      <a:accent1>
        <a:srgbClr val="0085CD"/>
      </a:accent1>
      <a:accent2>
        <a:srgbClr val="BFE1F2"/>
      </a:accent2>
      <a:accent3>
        <a:srgbClr val="575757"/>
      </a:accent3>
      <a:accent4>
        <a:srgbClr val="7FC3E5"/>
      </a:accent4>
      <a:accent5>
        <a:srgbClr val="797878"/>
      </a:accent5>
      <a:accent6>
        <a:srgbClr val="E6E6E6"/>
      </a:accent6>
      <a:hlink>
        <a:srgbClr val="0085CD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 color scheme">
    <a:dk1>
      <a:srgbClr val="000000"/>
    </a:dk1>
    <a:lt1>
      <a:srgbClr val="FFFFFF"/>
    </a:lt1>
    <a:dk2>
      <a:srgbClr val="002960"/>
    </a:dk2>
    <a:lt2>
      <a:srgbClr val="FFFFFF"/>
    </a:lt2>
    <a:accent1>
      <a:srgbClr val="E9EEF3"/>
    </a:accent1>
    <a:accent2>
      <a:srgbClr val="C7E0FB"/>
    </a:accent2>
    <a:accent3>
      <a:srgbClr val="6596D5"/>
    </a:accent3>
    <a:accent4>
      <a:srgbClr val="316293"/>
    </a:accent4>
    <a:accent5>
      <a:srgbClr val="FF6600"/>
    </a:accent5>
    <a:accent6>
      <a:srgbClr val="969696"/>
    </a:accent6>
    <a:hlink>
      <a:srgbClr val="6596D5"/>
    </a:hlink>
    <a:folHlink>
      <a:srgbClr val="316293"/>
    </a:folHlink>
  </a:clrScheme>
</a:themeOverride>
</file>

<file path=ppt/theme/themeOverride2.xml><?xml version="1.0" encoding="utf-8"?>
<a:themeOverride xmlns:a="http://schemas.openxmlformats.org/drawingml/2006/main">
  <a:clrScheme name="new color scheme">
    <a:dk1>
      <a:srgbClr val="000000"/>
    </a:dk1>
    <a:lt1>
      <a:srgbClr val="FFFFFF"/>
    </a:lt1>
    <a:dk2>
      <a:srgbClr val="002960"/>
    </a:dk2>
    <a:lt2>
      <a:srgbClr val="FFFFFF"/>
    </a:lt2>
    <a:accent1>
      <a:srgbClr val="E9EEF3"/>
    </a:accent1>
    <a:accent2>
      <a:srgbClr val="C7E0FB"/>
    </a:accent2>
    <a:accent3>
      <a:srgbClr val="6596D5"/>
    </a:accent3>
    <a:accent4>
      <a:srgbClr val="316293"/>
    </a:accent4>
    <a:accent5>
      <a:srgbClr val="FF6600"/>
    </a:accent5>
    <a:accent6>
      <a:srgbClr val="969696"/>
    </a:accent6>
    <a:hlink>
      <a:srgbClr val="6596D5"/>
    </a:hlink>
    <a:folHlink>
      <a:srgbClr val="31629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VEB_Template_WithExamples_rus</Template>
  <TotalTime>6764</TotalTime>
  <Words>178</Words>
  <Application>Microsoft Office PowerPoint</Application>
  <PresentationFormat>Экран (4:3)</PresentationFormat>
  <Paragraphs>56</Paragraphs>
  <Slides>12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Специальное оформление</vt:lpstr>
      <vt:lpstr>1_Firm Format - Russian</vt:lpstr>
      <vt:lpstr>2_Firm Format - Russian</vt:lpstr>
      <vt:lpstr>3_Firm Format - Russian</vt:lpstr>
      <vt:lpstr>VEB_Template_WithExamples_rus</vt:lpstr>
      <vt:lpstr>4_Firm Format - Russian</vt:lpstr>
      <vt:lpstr>think-cell Slide</vt:lpstr>
      <vt:lpstr>ПРОФИЛЬ ПОБЕДИТЕЛЯ ЗАКУПОК ГОСКОМПАНИЙ  </vt:lpstr>
      <vt:lpstr>Презентация PowerPoint</vt:lpstr>
      <vt:lpstr>Презентация PowerPoint</vt:lpstr>
      <vt:lpstr>ДЛЯ ПОБЕДЫ В ЗАКУПКАХ ГОСКОМПАНИЙ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On the go</vt:lpstr>
      <vt:lpstr>Презентация PowerPoint</vt:lpstr>
      <vt:lpstr>ПРОФИЛЬ ПОБЕДИТЕЛЯ ЗАКУПОК ГОСКОМПАНИЙ  </vt:lpstr>
    </vt:vector>
  </TitlesOfParts>
  <Company>Внешэкономбанк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Обложка. Вариант 1</dc:title>
  <dc:creator>mm</dc:creator>
  <cp:lastModifiedBy>user</cp:lastModifiedBy>
  <cp:revision>491</cp:revision>
  <cp:lastPrinted>2018-01-24T08:33:40Z</cp:lastPrinted>
  <dcterms:created xsi:type="dcterms:W3CDTF">2015-01-30T07:25:43Z</dcterms:created>
  <dcterms:modified xsi:type="dcterms:W3CDTF">2018-02-07T11:47:55Z</dcterms:modified>
</cp:coreProperties>
</file>