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5" r:id="rId2"/>
    <p:sldId id="256" r:id="rId3"/>
    <p:sldId id="264" r:id="rId4"/>
    <p:sldId id="269" r:id="rId5"/>
    <p:sldId id="276" r:id="rId6"/>
    <p:sldId id="273" r:id="rId7"/>
    <p:sldId id="274" r:id="rId8"/>
    <p:sldId id="277" r:id="rId9"/>
    <p:sldId id="268" r:id="rId10"/>
    <p:sldId id="26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048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8BE34-4795-4D5D-944A-F2F73087E29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F896-25D2-4261-A251-F1F8CC55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6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C5E8-015D-445A-82AE-FDD4ADB7225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2989-05F6-48DF-AAC0-744EC622C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8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ARYIN~1\AppData\Local\Temp\Rar$DIa0.381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ARYIN~1\AppData\Local\Temp\Rar$DIa0.160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ARYIN~1\AppData\Local\Temp\Rar$DIa0.006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Работа с электронной подписью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597" y="119675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/>
                <a:cs typeface="Arial" panose="020B0604020202020204" pitchFamily="34" charset="0"/>
              </a:rPr>
              <a:t>На ЭТП </a:t>
            </a:r>
            <a:r>
              <a:rPr lang="ru-RU" dirty="0" err="1" smtClean="0">
                <a:latin typeface="PT Sans"/>
                <a:cs typeface="Arial" panose="020B0604020202020204" pitchFamily="34" charset="0"/>
              </a:rPr>
              <a:t>Автодор</a:t>
            </a:r>
            <a:r>
              <a:rPr lang="ru-RU" dirty="0" smtClean="0">
                <a:latin typeface="PT Sans"/>
                <a:cs typeface="Arial" panose="020B0604020202020204" pitchFamily="34" charset="0"/>
              </a:rPr>
              <a:t>-ТП</a:t>
            </a:r>
            <a:r>
              <a:rPr lang="en-US" dirty="0" smtClean="0">
                <a:latin typeface="PT Sans" panose="020B0503020203020204" pitchFamily="34" charset="-52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PT Sans"/>
                <a:cs typeface="Arial" panose="020B0604020202020204" pitchFamily="34" charset="0"/>
              </a:rPr>
              <a:t>возможна работа только 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Sans"/>
                <a:cs typeface="Arial" panose="020B0604020202020204" pitchFamily="34" charset="0"/>
              </a:rPr>
              <a:t>усиленной квалифицированной подписью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/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/>
              </a:rPr>
              <a:t>Для </a:t>
            </a:r>
            <a:r>
              <a:rPr lang="ru-RU" dirty="0">
                <a:latin typeface="PT Sans"/>
              </a:rPr>
              <a:t>корректной работы электронной подписи на электронной торговой площадке требуется обязательная установка </a:t>
            </a:r>
            <a:r>
              <a:rPr lang="ru-RU" dirty="0" smtClean="0">
                <a:latin typeface="PT Sans"/>
              </a:rPr>
              <a:t> плагина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PT Sans"/>
              </a:rPr>
              <a:t>КриптоПро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Sans"/>
              </a:rPr>
              <a:t> ЭЦП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Browser plug-in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2"/>
              </a:buClr>
              <a:buSzPct val="120000"/>
            </a:pPr>
            <a:endParaRPr lang="en-US" u="sng" dirty="0" smtClean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Работа с электронной подписью на ЭТП </a:t>
            </a:r>
            <a:r>
              <a:rPr lang="ru-RU" dirty="0" err="1" smtClean="0">
                <a:latin typeface="PT Sans" panose="020B0503020203020204" pitchFamily="34" charset="-52"/>
                <a:cs typeface="Arial" panose="020B0604020202020204" pitchFamily="34" charset="0"/>
              </a:rPr>
              <a:t>Автодор</a:t>
            </a: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 -ТП возможна из вех современных браузеров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Internet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Explorer, Google Chrome, Chromium, Mozilla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FireFox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Opera,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Yandex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Browser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4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1" y="1628799"/>
            <a:ext cx="302074" cy="3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41" y="5365947"/>
            <a:ext cx="309455" cy="3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16" y="3428999"/>
            <a:ext cx="294380" cy="3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open-torg.ru/wp-content/uploads/2013/10/%D0%A7%D0%B5%D0%BC-%D0%BA%D0%B2%D0%B0%D0%BB%D0%B8%D1%84%D0%B8%D1%86%D0%B8%D1%80%D0%BE%D0%B2%D0%B0%D0%BD%D0%BD%D0%B0%D1%8F-%D1%8D%D0%BB%D0%B5%D0%BA%D1%82%D1%80%D0%BE%D0%BD%D0%BD%D0%B0%D1%8F-%D0%BF%D0%BE%D0%B4%D0%BF%D0%B8%D1%81%D1%8C-%D0%BE%D1%82%D0%BB%D0%B8%D1%87%D0%B0%D0%B5%D1%82%D1%81%D1%8F-%D0%BE%D1%82-%D0%B4%D1%80%D1%83%D0%B3%D0%B8%D1%85-%D0%AD%D0%A6%D0%9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451">
            <a:off x="6770865" y="4414694"/>
            <a:ext cx="2503736" cy="20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Работа с электронной подписью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597" y="967894"/>
            <a:ext cx="40324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/>
                <a:cs typeface="Arial" panose="020B0604020202020204" pitchFamily="34" charset="0"/>
              </a:rPr>
              <a:t>Аккредитация на ЭТП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Sans"/>
                <a:cs typeface="Arial" panose="020B0604020202020204" pitchFamily="34" charset="0"/>
              </a:rPr>
              <a:t>бесплатна</a:t>
            </a:r>
            <a:r>
              <a:rPr lang="ru-RU" dirty="0" smtClean="0">
                <a:latin typeface="PT Sans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/>
                <a:cs typeface="Arial" panose="020B0604020202020204" pitchFamily="34" charset="0"/>
              </a:rPr>
              <a:t>Аккредитация предоставляется 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Sans"/>
                <a:cs typeface="Arial" panose="020B0604020202020204" pitchFamily="34" charset="0"/>
              </a:rPr>
              <a:t>3 года.</a:t>
            </a: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/>
                <a:cs typeface="Arial" panose="020B0604020202020204" pitchFamily="34" charset="0"/>
              </a:rPr>
              <a:t>Оператор рассматривает документы  в течение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Sans"/>
                <a:cs typeface="Arial" panose="020B0604020202020204" pitchFamily="34" charset="0"/>
              </a:rPr>
              <a:t> 1 рабочего дня</a:t>
            </a: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/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Аккредитация дает право участвовать во всех конкурентных процедурах, заключать прямые договоры и работать в КИМ</a:t>
            </a: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Для получения аккредитации необходимо отправить сканы документов:</a:t>
            </a:r>
          </a:p>
          <a:p>
            <a:pPr marL="285750" indent="-285750">
              <a:buClr>
                <a:schemeClr val="accent2"/>
              </a:buClr>
              <a:buSzPct val="120000"/>
              <a:buFontTx/>
              <a:buChar char="-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Выписка из ЕГРЮЛ</a:t>
            </a:r>
          </a:p>
          <a:p>
            <a:pPr marL="285750" indent="-285750">
              <a:buClr>
                <a:schemeClr val="accent2"/>
              </a:buClr>
              <a:buSzPct val="120000"/>
              <a:buFontTx/>
              <a:buChar char="-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Учредительные документы</a:t>
            </a:r>
          </a:p>
          <a:p>
            <a:pPr marL="285750" indent="-285750">
              <a:buClr>
                <a:schemeClr val="accent2"/>
              </a:buClr>
              <a:buSzPct val="120000"/>
              <a:buFontTx/>
              <a:buChar char="-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Подтверждение полномочий оператора</a:t>
            </a:r>
          </a:p>
          <a:p>
            <a:pPr marL="285750" indent="-285750">
              <a:buClr>
                <a:schemeClr val="accent2"/>
              </a:buClr>
              <a:buSzPct val="120000"/>
              <a:buFontTx/>
              <a:buChar char="-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Подтверждение полномочий руководителя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4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1" y="1052736"/>
            <a:ext cx="302074" cy="3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1" y="4365104"/>
            <a:ext cx="309455" cy="3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75" y="2924944"/>
            <a:ext cx="294380" cy="3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Типичные ошибки участников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982729"/>
            <a:ext cx="424847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Ошибки при прохождении аккредитации: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Приложенные </a:t>
            </a:r>
            <a:r>
              <a:rPr lang="ru-RU" sz="1600" dirty="0">
                <a:latin typeface="PT Sans" panose="020B0604020202020204" charset="-52"/>
              </a:rPr>
              <a:t>документы не читаемы или не содержат всех страниц (выписка, </a:t>
            </a:r>
            <a:r>
              <a:rPr lang="ru-RU" sz="1600" dirty="0" smtClean="0">
                <a:latin typeface="PT Sans" panose="020B0604020202020204" charset="-52"/>
              </a:rPr>
              <a:t>устав)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Дата </a:t>
            </a:r>
            <a:r>
              <a:rPr lang="ru-RU" sz="1600" dirty="0">
                <a:latin typeface="PT Sans" panose="020B0604020202020204" charset="-52"/>
              </a:rPr>
              <a:t>получения выписки превышает три месяца до дня обращения с заявлением на </a:t>
            </a:r>
            <a:r>
              <a:rPr lang="ru-RU" sz="1600" dirty="0" smtClean="0">
                <a:latin typeface="PT Sans" panose="020B0604020202020204" charset="-52"/>
              </a:rPr>
              <a:t>аккредитацию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В </a:t>
            </a:r>
            <a:r>
              <a:rPr lang="ru-RU" sz="1600" dirty="0">
                <a:latin typeface="PT Sans" panose="020B0604020202020204" charset="-52"/>
              </a:rPr>
              <a:t>анкетных данных неверно указано полное наименование </a:t>
            </a:r>
            <a:r>
              <a:rPr lang="ru-RU" sz="1600" dirty="0" smtClean="0">
                <a:latin typeface="PT Sans" panose="020B0604020202020204" charset="-52"/>
              </a:rPr>
              <a:t>организации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Отсутствует </a:t>
            </a:r>
            <a:r>
              <a:rPr lang="ru-RU" sz="1600" dirty="0">
                <a:latin typeface="PT Sans" panose="020B0604020202020204" charset="-52"/>
              </a:rPr>
              <a:t>в составе документов свидетельство о постановке на учет в качестве крупнейшего </a:t>
            </a:r>
            <a:r>
              <a:rPr lang="ru-RU" sz="1600" dirty="0" smtClean="0">
                <a:latin typeface="PT Sans" panose="020B0604020202020204" charset="-52"/>
              </a:rPr>
              <a:t>налогоплательщика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Ошибки </a:t>
            </a:r>
            <a:r>
              <a:rPr lang="ru-RU" sz="1600" dirty="0">
                <a:latin typeface="PT Sans" panose="020B0604020202020204" charset="-52"/>
              </a:rPr>
              <a:t>в тексте доверенности на уполномоченного </a:t>
            </a:r>
            <a:r>
              <a:rPr lang="ru-RU" sz="1600" dirty="0" smtClean="0">
                <a:latin typeface="PT Sans" panose="020B0604020202020204" charset="-52"/>
              </a:rPr>
              <a:t>пользователя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sz="1600" dirty="0" smtClean="0">
                <a:latin typeface="PT Sans" panose="020B0604020202020204" charset="-52"/>
              </a:rPr>
              <a:t>Электронная </a:t>
            </a:r>
            <a:r>
              <a:rPr lang="ru-RU" sz="1600" dirty="0">
                <a:latin typeface="PT Sans" panose="020B0604020202020204" charset="-52"/>
              </a:rPr>
              <a:t>подпись уполномоченного представителя не соответствует приложенным документам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Clr>
                <a:schemeClr val="accent2"/>
              </a:buClr>
              <a:buSzPct val="120000"/>
            </a:pPr>
            <a:endParaRPr lang="ru-RU" sz="1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29200"/>
            <a:ext cx="2451538" cy="13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Типичные ошибки участников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982729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Ошибки при работе на ЭТП: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dirty="0" smtClean="0">
                <a:latin typeface="PT Sans" panose="020B0604020202020204" charset="-52"/>
              </a:rPr>
              <a:t>Не установлен плагин для работы с ЭТП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dirty="0" smtClean="0">
              <a:latin typeface="PT Sans" panose="020B0604020202020204" charset="-52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dirty="0" smtClean="0">
                <a:latin typeface="PT Sans" panose="020B0604020202020204" charset="-52"/>
              </a:rPr>
              <a:t>Использование некорректной электронной подписи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dirty="0" smtClean="0">
              <a:latin typeface="PT Sans" panose="020B0604020202020204" charset="-52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dirty="0" smtClean="0">
                <a:latin typeface="PT Sans" panose="020B0604020202020204" charset="-52"/>
              </a:rPr>
              <a:t>Несвоевременное пополнение лицевого счета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dirty="0">
              <a:latin typeface="PT Sans" panose="020B0604020202020204" charset="-52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r>
              <a:rPr lang="ru-RU" dirty="0" smtClean="0">
                <a:latin typeface="PT Sans" panose="020B0604020202020204" charset="-52"/>
              </a:rPr>
              <a:t>Утеря учетных данных входа в личный кабинет на ЭТП </a:t>
            </a: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600" dirty="0" smtClean="0">
              <a:latin typeface="PT Sans" panose="020B0604020202020204" charset="-52"/>
            </a:endParaRPr>
          </a:p>
          <a:p>
            <a:pPr marL="342900" indent="-342900">
              <a:buClr>
                <a:schemeClr val="accent2"/>
              </a:buClr>
              <a:buSzPct val="120000"/>
              <a:buAutoNum type="arabicPeriod"/>
            </a:pPr>
            <a:endParaRPr lang="ru-RU" sz="14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Clr>
                <a:schemeClr val="accent2"/>
              </a:buClr>
              <a:buSzPct val="120000"/>
            </a:pPr>
            <a:endParaRPr lang="ru-RU" sz="1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62" y="4221088"/>
            <a:ext cx="3195369" cy="24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Заключение прямого договора на ЭТП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597" y="967894"/>
            <a:ext cx="40324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sz="1600" dirty="0"/>
              <a:t>Зайдите на ЭТП по адресу 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</a:rPr>
              <a:t>https://tenders.etp-avtodor.ru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ru-RU" sz="1600" dirty="0"/>
              <a:t>с использованием логина и пароля или электронной </a:t>
            </a:r>
            <a:r>
              <a:rPr lang="ru-RU" sz="1600" dirty="0" smtClean="0"/>
              <a:t>подписи</a:t>
            </a:r>
            <a:endParaRPr lang="en-US" sz="1600" dirty="0" smtClean="0">
              <a:latin typeface="PT Sans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sz="1600" dirty="0">
              <a:latin typeface="PT Sans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sz="1600" dirty="0" smtClean="0">
                <a:latin typeface="PT Sans"/>
                <a:cs typeface="Arial" panose="020B0604020202020204" pitchFamily="34" charset="0"/>
              </a:rPr>
              <a:t>Убедитесь в наличии денежных средств на вашем лицевом счете на ЭТП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PT Sans"/>
              </a:rPr>
              <a:t>«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PT Sans"/>
              </a:rPr>
              <a:t>Финансы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PT Sans"/>
              </a:rPr>
              <a:t>» → «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PT Sans"/>
              </a:rPr>
              <a:t>Состояние лицевого счета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PT Sans"/>
              </a:rPr>
              <a:t>»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PT Sans"/>
              </a:rPr>
              <a:t>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sz="1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sz="1600" dirty="0" smtClean="0">
                <a:latin typeface="PT Sans"/>
              </a:rPr>
              <a:t>Найдите </a:t>
            </a:r>
            <a:r>
              <a:rPr lang="ru-RU" sz="1600" dirty="0">
                <a:latin typeface="PT Sans"/>
              </a:rPr>
              <a:t>интересующую вас </a:t>
            </a:r>
            <a:r>
              <a:rPr lang="ru-RU" sz="1600" dirty="0" smtClean="0">
                <a:latin typeface="PT Sans"/>
              </a:rPr>
              <a:t>процедуру </a:t>
            </a:r>
            <a:r>
              <a:rPr lang="ru-RU" sz="1600" dirty="0">
                <a:latin typeface="PT Sans"/>
              </a:rPr>
              <a:t>в общем списке </a:t>
            </a:r>
            <a:r>
              <a:rPr lang="ru-RU" sz="1600" dirty="0" smtClean="0">
                <a:latin typeface="PT Sans"/>
              </a:rPr>
              <a:t>процедур, перейдите в раздел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T Sans"/>
              </a:rPr>
              <a:t>Договоры</a:t>
            </a:r>
          </a:p>
          <a:p>
            <a:pPr>
              <a:buClr>
                <a:schemeClr val="accent2"/>
              </a:buClr>
              <a:buSzPct val="120000"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PT Sans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sz="1600" dirty="0" smtClean="0">
                <a:latin typeface="PT Sans"/>
              </a:rPr>
              <a:t>Ознакомьтесь с текстом договора, разместите необходимые документы</a:t>
            </a:r>
          </a:p>
          <a:p>
            <a:pPr>
              <a:buClr>
                <a:schemeClr val="accent2"/>
              </a:buClr>
              <a:buSzPct val="120000"/>
            </a:pPr>
            <a:endParaRPr lang="ru-RU" sz="1600" dirty="0">
              <a:latin typeface="PT Sans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sz="1600" dirty="0" smtClean="0">
                <a:latin typeface="PT Sans"/>
              </a:rPr>
              <a:t>Подпишите договор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PT Sans"/>
              </a:rPr>
              <a:t>электронной подписью </a:t>
            </a:r>
            <a:r>
              <a:rPr lang="ru-RU" sz="1600" dirty="0" smtClean="0">
                <a:latin typeface="PT Sans"/>
              </a:rPr>
              <a:t>уполномоченного лица</a:t>
            </a:r>
          </a:p>
          <a:p>
            <a:pPr>
              <a:buClr>
                <a:schemeClr val="accent2"/>
              </a:buClr>
              <a:buSzPct val="120000"/>
            </a:pPr>
            <a:endParaRPr lang="ru-RU" sz="1600" dirty="0">
              <a:latin typeface="PT Sans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sz="1600" dirty="0" smtClean="0">
                <a:latin typeface="PT Sans"/>
              </a:rPr>
              <a:t>Дождитесь уведомления о подписании договора со стороны заказчика</a:t>
            </a:r>
            <a:endParaRPr lang="en-US" sz="1600" dirty="0" smtClean="0"/>
          </a:p>
          <a:p>
            <a:pPr>
              <a:buClr>
                <a:schemeClr val="accent2"/>
              </a:buClr>
              <a:buSzPct val="120000"/>
            </a:pPr>
            <a:endParaRPr lang="en-US" sz="1600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8" name="Picture 4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1" y="1052736"/>
            <a:ext cx="302074" cy="3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56" y="3472246"/>
            <a:ext cx="309455" cy="3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17" y="2251983"/>
            <a:ext cx="294380" cy="3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96" y="4487136"/>
            <a:ext cx="309455" cy="3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96" y="5151046"/>
            <a:ext cx="309455" cy="3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96" y="5882749"/>
            <a:ext cx="309455" cy="3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ina_SO\Desktop\презентации\prezentaciya-avto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1682" y="88984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Заполнить Заявление </a:t>
            </a: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о </a:t>
            </a: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присоединении к Программе партнерства </a:t>
            </a: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на </a:t>
            </a: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сайте ЭТП </a:t>
            </a:r>
            <a:r>
              <a:rPr lang="ru-RU" dirty="0" err="1" smtClean="0">
                <a:latin typeface="PT Sans" panose="020B0503020203020204" pitchFamily="34" charset="-52"/>
                <a:cs typeface="Arial" panose="020B0604020202020204" pitchFamily="34" charset="0"/>
              </a:rPr>
              <a:t>Автодор</a:t>
            </a: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-ТП</a:t>
            </a:r>
            <a:r>
              <a:rPr lang="en-US" dirty="0" smtClean="0">
                <a:latin typeface="PT Sans" panose="020B0503020203020204" pitchFamily="34" charset="-52"/>
                <a:cs typeface="Arial" panose="020B0604020202020204" pitchFamily="34" charset="0"/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www.etp-avtodor.ru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Приложить документы </a:t>
            </a:r>
            <a:b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и информацию, подтверждающую соответствие субъекта МСП Требованиям, предъявляемым к субъектам МСП</a:t>
            </a: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en-US" dirty="0" smtClean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r>
              <a:rPr lang="ru-RU" dirty="0" smtClean="0">
                <a:latin typeface="PT Sans" panose="020B0503020203020204" pitchFamily="34" charset="-52"/>
                <a:cs typeface="Arial" panose="020B0604020202020204" pitchFamily="34" charset="0"/>
              </a:rPr>
              <a:t>Направить </a:t>
            </a: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заявку</a:t>
            </a:r>
            <a:b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на присоединение </a:t>
            </a:r>
            <a:b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dirty="0">
                <a:latin typeface="PT Sans" panose="020B0503020203020204" pitchFamily="34" charset="-52"/>
                <a:cs typeface="Arial" panose="020B0604020202020204" pitchFamily="34" charset="0"/>
              </a:rPr>
              <a:t>к Программе партнерства</a:t>
            </a:r>
          </a:p>
          <a:p>
            <a:pPr>
              <a:buClr>
                <a:schemeClr val="accent2"/>
              </a:buClr>
              <a:buSzPct val="120000"/>
            </a:pPr>
            <a:endParaRPr lang="ru-RU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20000"/>
            </a:pPr>
            <a:endParaRPr lang="ru-RU" dirty="0">
              <a:solidFill>
                <a:srgbClr val="00B0F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2052" name="Picture 4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85" y="1313870"/>
            <a:ext cx="302074" cy="3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87" y="4700975"/>
            <a:ext cx="359259" cy="3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gyazo.com/1e64790a8ec8112b330ad14276fadb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20" y="3106288"/>
            <a:ext cx="309538" cy="3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Присоединение к программе партнерства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https://i.gyazo.com/dbd90a624f0da1d4b3b68c6b8d5198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62860"/>
            <a:ext cx="4392488" cy="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5940152" y="4509120"/>
            <a:ext cx="1346098" cy="128631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564" t="-14492" r="-35990" b="-83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PT Sans" panose="020B0503020203020204" pitchFamily="34" charset="-52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90413" y="2611254"/>
            <a:ext cx="1371153" cy="131277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331" r="-183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13" name="Овал 12"/>
          <p:cNvSpPr>
            <a:spLocks/>
          </p:cNvSpPr>
          <p:nvPr/>
        </p:nvSpPr>
        <p:spPr>
          <a:xfrm>
            <a:off x="7563505" y="889842"/>
            <a:ext cx="1472992" cy="138528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385" t="-1441" r="-26923" b="-167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734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1">
        <p14:prism/>
      </p:transition>
    </mc:Choice>
    <mc:Fallback xmlns="">
      <p:transition spd="slow" advTm="6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268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Дарьина Светлана Олеговна</dc:creator>
  <cp:lastModifiedBy>Дарьина Светлана Олеговна</cp:lastModifiedBy>
  <cp:revision>40</cp:revision>
  <cp:lastPrinted>2017-03-01T08:51:02Z</cp:lastPrinted>
  <dcterms:created xsi:type="dcterms:W3CDTF">2016-08-30T15:01:19Z</dcterms:created>
  <dcterms:modified xsi:type="dcterms:W3CDTF">2018-02-07T12:32:47Z</dcterms:modified>
</cp:coreProperties>
</file>