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3"/>
  </p:notesMasterIdLst>
  <p:handoutMasterIdLst>
    <p:handoutMasterId r:id="rId14"/>
  </p:handoutMasterIdLst>
  <p:sldIdLst>
    <p:sldId id="290" r:id="rId2"/>
    <p:sldId id="289" r:id="rId3"/>
    <p:sldId id="283" r:id="rId4"/>
    <p:sldId id="284" r:id="rId5"/>
    <p:sldId id="285" r:id="rId6"/>
    <p:sldId id="291" r:id="rId7"/>
    <p:sldId id="293" r:id="rId8"/>
    <p:sldId id="288" r:id="rId9"/>
    <p:sldId id="294" r:id="rId10"/>
    <p:sldId id="295" r:id="rId11"/>
    <p:sldId id="269" r:id="rId12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B34"/>
    <a:srgbClr val="4D4D4D"/>
    <a:srgbClr val="0072BC"/>
    <a:srgbClr val="F8A8A2"/>
    <a:srgbClr val="F37065"/>
    <a:srgbClr val="ABC8E7"/>
    <a:srgbClr val="89B1D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39" autoAdjust="0"/>
  </p:normalViewPr>
  <p:slideViewPr>
    <p:cSldViewPr>
      <p:cViewPr>
        <p:scale>
          <a:sx n="100" d="100"/>
          <a:sy n="100" d="100"/>
        </p:scale>
        <p:origin x="-1860" y="-7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8DF9-96AD-40EC-A4F7-330BA3FBA682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2E62C-C6BF-45BF-91ED-7AF723EFC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4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411510"/>
            <a:ext cx="7715200" cy="65171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059582"/>
            <a:ext cx="7715200" cy="351038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4767263"/>
            <a:ext cx="2133600" cy="273844"/>
          </a:xfrm>
        </p:spPr>
        <p:txBody>
          <a:bodyPr/>
          <a:lstStyle/>
          <a:p>
            <a:fld id="{446074D7-7B97-4C60-B38F-D77E1B39E885}" type="datetime1">
              <a:rPr lang="ru-RU" smtClean="0"/>
              <a:t>06.02.2018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4785996"/>
            <a:ext cx="2133600" cy="273844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195486"/>
            <a:ext cx="7715200" cy="216024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411510"/>
            <a:ext cx="7715200" cy="65171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4767263"/>
            <a:ext cx="2133600" cy="273844"/>
          </a:xfrm>
        </p:spPr>
        <p:txBody>
          <a:bodyPr/>
          <a:lstStyle/>
          <a:p>
            <a:fld id="{17209395-9309-40E7-BD11-3D5233B4DE8A}" type="datetime1">
              <a:rPr lang="ru-RU" smtClean="0"/>
              <a:t>06.02.2018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4785996"/>
            <a:ext cx="2133600" cy="273844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4776843"/>
            <a:ext cx="3528392" cy="3871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195486"/>
            <a:ext cx="7715200" cy="216024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3" y="789552"/>
            <a:ext cx="4779603" cy="3867894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1" y="1383506"/>
            <a:ext cx="3097213" cy="2700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059656"/>
            <a:ext cx="3427412" cy="334803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51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411510"/>
            <a:ext cx="7715200" cy="65171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167595"/>
            <a:ext cx="3888432" cy="3402377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4767263"/>
            <a:ext cx="2133600" cy="273844"/>
          </a:xfrm>
        </p:spPr>
        <p:txBody>
          <a:bodyPr/>
          <a:lstStyle/>
          <a:p>
            <a:fld id="{C01A9621-8A2F-4758-BDC8-0E9D01EDB1AD}" type="datetime1">
              <a:rPr lang="ru-RU" smtClean="0"/>
              <a:t>06.02.2018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4785996"/>
            <a:ext cx="2133600" cy="273844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4776843"/>
            <a:ext cx="3528392" cy="3871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195486"/>
            <a:ext cx="7715200" cy="216024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168003"/>
            <a:ext cx="3600450" cy="270033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2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411510"/>
            <a:ext cx="7715200" cy="65171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4767263"/>
            <a:ext cx="2133600" cy="273844"/>
          </a:xfrm>
        </p:spPr>
        <p:txBody>
          <a:bodyPr/>
          <a:lstStyle/>
          <a:p>
            <a:fld id="{C01A9621-8A2F-4758-BDC8-0E9D01EDB1AD}" type="datetime1">
              <a:rPr lang="ru-RU" smtClean="0"/>
              <a:t>06.02.2018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4785996"/>
            <a:ext cx="2133600" cy="273844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4776843"/>
            <a:ext cx="3528392" cy="3871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195486"/>
            <a:ext cx="7715200" cy="216024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411510"/>
            <a:ext cx="7715200" cy="65171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4767263"/>
            <a:ext cx="2133600" cy="273844"/>
          </a:xfrm>
        </p:spPr>
        <p:txBody>
          <a:bodyPr/>
          <a:lstStyle/>
          <a:p>
            <a:fld id="{C01A9621-8A2F-4758-BDC8-0E9D01EDB1AD}" type="datetime1">
              <a:rPr lang="ru-RU" smtClean="0"/>
              <a:t>06.02.2018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4785996"/>
            <a:ext cx="2133600" cy="273844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4776843"/>
            <a:ext cx="3528392" cy="3871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195486"/>
            <a:ext cx="7715200" cy="216024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059657"/>
            <a:ext cx="7704906" cy="356473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0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411510"/>
            <a:ext cx="7715200" cy="65171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4767263"/>
            <a:ext cx="2133600" cy="273844"/>
          </a:xfrm>
        </p:spPr>
        <p:txBody>
          <a:bodyPr/>
          <a:lstStyle/>
          <a:p>
            <a:fld id="{C01A9621-8A2F-4758-BDC8-0E9D01EDB1AD}" type="datetime1">
              <a:rPr lang="ru-RU" smtClean="0"/>
              <a:t>06.02.2018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4785996"/>
            <a:ext cx="2133600" cy="273844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4776843"/>
            <a:ext cx="3528392" cy="3871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195486"/>
            <a:ext cx="7715200" cy="216024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059656"/>
            <a:ext cx="7704906" cy="35099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411510"/>
            <a:ext cx="7715200" cy="65171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4767263"/>
            <a:ext cx="2133600" cy="273844"/>
          </a:xfrm>
        </p:spPr>
        <p:txBody>
          <a:bodyPr/>
          <a:lstStyle/>
          <a:p>
            <a:fld id="{C01A9621-8A2F-4758-BDC8-0E9D01EDB1AD}" type="datetime1">
              <a:rPr lang="ru-RU" smtClean="0"/>
              <a:t>06.02.2018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4785996"/>
            <a:ext cx="2133600" cy="273844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4776843"/>
            <a:ext cx="3528392" cy="3871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195486"/>
            <a:ext cx="7715200" cy="216024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059656"/>
            <a:ext cx="7704906" cy="334803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113588"/>
            <a:ext cx="3528392" cy="1102519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2324119"/>
            <a:ext cx="3528392" cy="77439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5" y="3867894"/>
            <a:ext cx="3590921" cy="754094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411510"/>
            <a:ext cx="2304256" cy="21602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35067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411510"/>
            <a:ext cx="7715200" cy="65171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059582"/>
            <a:ext cx="7715200" cy="351038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4767263"/>
            <a:ext cx="2133600" cy="273844"/>
          </a:xfrm>
        </p:spPr>
        <p:txBody>
          <a:bodyPr/>
          <a:lstStyle/>
          <a:p>
            <a:fld id="{C01A9621-8A2F-4758-BDC8-0E9D01EDB1AD}" type="datetime1">
              <a:rPr lang="ru-RU" smtClean="0"/>
              <a:t>06.02.2018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4785996"/>
            <a:ext cx="2133600" cy="273844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195486"/>
            <a:ext cx="7715200" cy="216024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55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005577"/>
            <a:ext cx="4464496" cy="356439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26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171310"/>
            <a:ext cx="4032448" cy="1102519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3381840"/>
            <a:ext cx="4032448" cy="77439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357504"/>
            <a:ext cx="3590921" cy="754094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4677984"/>
            <a:ext cx="4032448" cy="21602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9126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6" y="1"/>
            <a:ext cx="5253925" cy="51434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113588"/>
            <a:ext cx="3528392" cy="1102519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2324119"/>
            <a:ext cx="3528392" cy="77439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5" y="3867894"/>
            <a:ext cx="3590921" cy="754094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411510"/>
            <a:ext cx="2304256" cy="21602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16371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412889"/>
            <a:ext cx="7678604" cy="431466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1653648"/>
            <a:ext cx="3528392" cy="172819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4245936"/>
            <a:ext cx="3528392" cy="3871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/>
              <a:t>06.02.2018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4785996"/>
            <a:ext cx="2133600" cy="273844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113588"/>
            <a:ext cx="2303462" cy="32385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0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1653648"/>
            <a:ext cx="3528392" cy="172819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4731990"/>
            <a:ext cx="2133600" cy="273844"/>
          </a:xfrm>
        </p:spPr>
        <p:txBody>
          <a:bodyPr/>
          <a:lstStyle/>
          <a:p>
            <a:fld id="{52F389DC-9E19-4EE8-A8D3-3244F47808F8}" type="datetime1">
              <a:rPr lang="ru-RU" smtClean="0"/>
              <a:t>06.02.2018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4785996"/>
            <a:ext cx="2133600" cy="273844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8" y="3761872"/>
            <a:ext cx="3590921" cy="754094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113588"/>
            <a:ext cx="2303462" cy="32385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1653648"/>
            <a:ext cx="3528392" cy="172819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3972093"/>
            <a:ext cx="2133600" cy="273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/>
              <a:t>06.02.2018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4785996"/>
            <a:ext cx="2133600" cy="273844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4731990"/>
            <a:ext cx="3528392" cy="3871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167594"/>
            <a:ext cx="2303462" cy="32385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7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411510"/>
            <a:ext cx="7715200" cy="65171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059582"/>
            <a:ext cx="7715200" cy="594066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4767263"/>
            <a:ext cx="2133600" cy="273844"/>
          </a:xfrm>
        </p:spPr>
        <p:txBody>
          <a:bodyPr/>
          <a:lstStyle/>
          <a:p>
            <a:fld id="{E7F6E1B9-6978-49A0-B769-AA0B478E9013}" type="datetime1">
              <a:rPr lang="ru-RU" smtClean="0"/>
              <a:t>06.02.2018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4785996"/>
            <a:ext cx="2133600" cy="273844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4776843"/>
            <a:ext cx="3528392" cy="3871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195486"/>
            <a:ext cx="7715200" cy="216024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0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411510"/>
            <a:ext cx="7715200" cy="65171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059582"/>
            <a:ext cx="3394720" cy="340237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4767263"/>
            <a:ext cx="2133600" cy="273844"/>
          </a:xfrm>
        </p:spPr>
        <p:txBody>
          <a:bodyPr/>
          <a:lstStyle/>
          <a:p>
            <a:fld id="{EFB904C4-4AB9-4D84-8905-B291CF4EBD02}" type="datetime1">
              <a:rPr lang="ru-RU" smtClean="0"/>
              <a:t>06.02.2018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4785996"/>
            <a:ext cx="2133600" cy="273844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4776843"/>
            <a:ext cx="3528392" cy="3871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195486"/>
            <a:ext cx="7715200" cy="216024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3" y="789552"/>
            <a:ext cx="4779603" cy="3867894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1" y="1418095"/>
            <a:ext cx="3773837" cy="2644399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2" r:id="rId2"/>
    <p:sldLayoutId id="2147483649" r:id="rId3"/>
    <p:sldLayoutId id="2147483660" r:id="rId4"/>
    <p:sldLayoutId id="2147483662" r:id="rId5"/>
    <p:sldLayoutId id="2147483663" r:id="rId6"/>
    <p:sldLayoutId id="2147483664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6" r:id="rId15"/>
    <p:sldLayoutId id="2147483693" r:id="rId16"/>
    <p:sldLayoutId id="2147483694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Инструменты поддержки малого и среднего предпринимательства</a:t>
            </a:r>
            <a:endParaRPr lang="ru-RU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8905210"/>
              </p:ext>
            </p:extLst>
          </p:nvPr>
        </p:nvGraphicFramePr>
        <p:xfrm>
          <a:off x="395536" y="195486"/>
          <a:ext cx="7488832" cy="4860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486054">
                <a:tc>
                  <a:txBody>
                    <a:bodyPr/>
                    <a:lstStyle/>
                    <a:p>
                      <a:r>
                        <a:rPr lang="ru-RU" sz="15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Канал продаж в формате удаленного рабочего места (УРМ)</a:t>
                      </a:r>
                      <a:endParaRPr lang="ru-RU" sz="15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Объект 2"/>
          <p:cNvSpPr>
            <a:spLocks noGrp="1"/>
          </p:cNvSpPr>
          <p:nvPr>
            <p:ph idx="1"/>
          </p:nvPr>
        </p:nvSpPr>
        <p:spPr>
          <a:xfrm>
            <a:off x="251520" y="789552"/>
            <a:ext cx="8064896" cy="3942438"/>
          </a:xfrm>
        </p:spPr>
        <p:txBody>
          <a:bodyPr>
            <a:normAutofit fontScale="47500" lnSpcReduction="20000"/>
          </a:bodyPr>
          <a:lstStyle/>
          <a:p>
            <a:pPr algn="just">
              <a:spcBef>
                <a:spcPts val="0"/>
              </a:spcBef>
              <a:buSzTx/>
            </a:pPr>
            <a:endParaRPr lang="ru-RU" u="sng" dirty="0" smtClean="0">
              <a:solidFill>
                <a:srgbClr val="ED1B34"/>
              </a:solidFill>
              <a:ea typeface="Roboto Black" pitchFamily="2" charset="0"/>
            </a:endParaRPr>
          </a:p>
          <a:p>
            <a:pPr marL="0" indent="0" algn="just">
              <a:spcBef>
                <a:spcPts val="0"/>
              </a:spcBef>
              <a:buSzTx/>
              <a:buNone/>
            </a:pPr>
            <a:r>
              <a:rPr lang="ru-RU" u="sng" dirty="0" smtClean="0">
                <a:solidFill>
                  <a:srgbClr val="ED1B34"/>
                </a:solidFill>
                <a:ea typeface="Roboto Black" pitchFamily="2" charset="0"/>
              </a:rPr>
              <a:t>2017 г.  - открыты  </a:t>
            </a:r>
            <a:r>
              <a:rPr lang="en-US" u="sng" dirty="0">
                <a:solidFill>
                  <a:srgbClr val="ED1B34"/>
                </a:solidFill>
                <a:ea typeface="Roboto Black" pitchFamily="2" charset="0"/>
              </a:rPr>
              <a:t>17</a:t>
            </a:r>
            <a:r>
              <a:rPr lang="ru-RU" u="sng" dirty="0">
                <a:solidFill>
                  <a:srgbClr val="ED1B34"/>
                </a:solidFill>
                <a:ea typeface="Roboto Black" pitchFamily="2" charset="0"/>
              </a:rPr>
              <a:t> УРМ (в т. ч. 11 УРМ в ДФО): </a:t>
            </a:r>
            <a:endParaRPr lang="ru-RU" u="sng" dirty="0" smtClean="0">
              <a:solidFill>
                <a:srgbClr val="ED1B34"/>
              </a:solidFill>
              <a:ea typeface="Roboto Black" pitchFamily="2" charset="0"/>
            </a:endParaRPr>
          </a:p>
          <a:p>
            <a:pPr algn="just">
              <a:spcBef>
                <a:spcPts val="0"/>
              </a:spcBef>
              <a:buSzTx/>
            </a:pPr>
            <a:endParaRPr lang="ru-RU" u="sng" dirty="0">
              <a:solidFill>
                <a:srgbClr val="ED1B34"/>
              </a:solidFill>
              <a:ea typeface="Roboto Black" pitchFamily="2" charset="0"/>
            </a:endParaRPr>
          </a:p>
          <a:p>
            <a:pPr marL="0" lvl="1" indent="0" algn="just">
              <a:spcBef>
                <a:spcPts val="0"/>
              </a:spcBef>
              <a:buSzTx/>
              <a:buNone/>
            </a:pPr>
            <a:r>
              <a:rPr lang="ru-RU" dirty="0" smtClean="0">
                <a:solidFill>
                  <a:srgbClr val="4D4D4D"/>
                </a:solidFill>
                <a:ea typeface="Roboto Black" pitchFamily="2" charset="0"/>
              </a:rPr>
              <a:t>г</a:t>
            </a:r>
            <a:r>
              <a:rPr lang="ru-RU" dirty="0">
                <a:solidFill>
                  <a:srgbClr val="4D4D4D"/>
                </a:solidFill>
                <a:ea typeface="Roboto Black" pitchFamily="2" charset="0"/>
              </a:rPr>
              <a:t>. Казань,  г. Екатеринбург, г. Воронеж, г. Краснодар, г. Красноярск, г. Новосибирск, </a:t>
            </a:r>
            <a:r>
              <a:rPr lang="ru-RU" dirty="0" smtClean="0">
                <a:solidFill>
                  <a:srgbClr val="4D4D4D"/>
                </a:solidFill>
                <a:ea typeface="Roboto Black" pitchFamily="2" charset="0"/>
              </a:rPr>
              <a:t>г</a:t>
            </a:r>
            <a:r>
              <a:rPr lang="ru-RU" dirty="0">
                <a:solidFill>
                  <a:srgbClr val="4D4D4D"/>
                </a:solidFill>
                <a:ea typeface="Roboto Black" pitchFamily="2" charset="0"/>
              </a:rPr>
              <a:t>. Хабаровск,  г. Владивосток</a:t>
            </a:r>
            <a:r>
              <a:rPr lang="en-US" dirty="0">
                <a:solidFill>
                  <a:srgbClr val="4D4D4D"/>
                </a:solidFill>
                <a:ea typeface="Roboto Black" pitchFamily="2" charset="0"/>
              </a:rPr>
              <a:t>, </a:t>
            </a:r>
            <a:r>
              <a:rPr lang="ru-RU" dirty="0">
                <a:solidFill>
                  <a:srgbClr val="4D4D4D"/>
                </a:solidFill>
                <a:ea typeface="Roboto Black" pitchFamily="2" charset="0"/>
              </a:rPr>
              <a:t>г. Благовещенск, г. Якутск,  г. Петропавловск-Камчатский, г. Дальнегорск, г. Комсомольск-на-Амуре, г. Биробиджан, г. Магадан, г. Анадырь, г. Южно-Сахалинск</a:t>
            </a:r>
          </a:p>
          <a:p>
            <a:pPr algn="just">
              <a:spcBef>
                <a:spcPts val="0"/>
              </a:spcBef>
              <a:buSzTx/>
            </a:pPr>
            <a:endParaRPr lang="ru-RU" u="sng" dirty="0" smtClean="0">
              <a:solidFill>
                <a:srgbClr val="ED1B34"/>
              </a:solidFill>
              <a:ea typeface="Roboto Black" pitchFamily="2" charset="0"/>
            </a:endParaRPr>
          </a:p>
          <a:p>
            <a:pPr marL="0" indent="0" algn="just">
              <a:spcBef>
                <a:spcPts val="0"/>
              </a:spcBef>
              <a:buSzTx/>
              <a:buNone/>
            </a:pPr>
            <a:r>
              <a:rPr lang="ru-RU" u="sng" dirty="0" smtClean="0">
                <a:solidFill>
                  <a:srgbClr val="ED1B34"/>
                </a:solidFill>
                <a:ea typeface="Roboto Black" pitchFamily="2" charset="0"/>
              </a:rPr>
              <a:t>Функции УРМ</a:t>
            </a:r>
            <a:r>
              <a:rPr lang="ru-RU" u="sng" dirty="0">
                <a:solidFill>
                  <a:srgbClr val="ED1B34"/>
                </a:solidFill>
                <a:ea typeface="Roboto Black" pitchFamily="2" charset="0"/>
              </a:rPr>
              <a:t>:  </a:t>
            </a:r>
            <a:endParaRPr lang="ru-RU" u="sng" dirty="0" smtClean="0">
              <a:solidFill>
                <a:srgbClr val="ED1B34"/>
              </a:solidFill>
              <a:ea typeface="Roboto Black" pitchFamily="2" charset="0"/>
            </a:endParaRPr>
          </a:p>
          <a:p>
            <a:pPr lvl="1">
              <a:spcBef>
                <a:spcPts val="600"/>
              </a:spcBef>
              <a:buClr>
                <a:srgbClr val="ED1B34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rgbClr val="4D4D4D"/>
                </a:solidFill>
                <a:ea typeface="Roboto Black" pitchFamily="2" charset="0"/>
              </a:rPr>
              <a:t>Поиск и привлечение субъектов МСП на кредитно-гарантийную поддержку Банка;</a:t>
            </a:r>
          </a:p>
          <a:p>
            <a:pPr lvl="1">
              <a:spcBef>
                <a:spcPts val="600"/>
              </a:spcBef>
              <a:buClr>
                <a:srgbClr val="ED1B34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rgbClr val="4D4D4D"/>
                </a:solidFill>
                <a:ea typeface="Roboto Black" pitchFamily="2" charset="0"/>
              </a:rPr>
              <a:t>Поддержка проектов, инициированных региональными органами власти и агентской сетью;</a:t>
            </a:r>
          </a:p>
          <a:p>
            <a:pPr lvl="1">
              <a:spcBef>
                <a:spcPts val="600"/>
              </a:spcBef>
              <a:buClr>
                <a:srgbClr val="ED1B34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rgbClr val="4D4D4D"/>
                </a:solidFill>
                <a:ea typeface="Roboto Black" pitchFamily="2" charset="0"/>
              </a:rPr>
              <a:t>Консультирование предпринимателей по получению кредитно-гарантийной поддержки, используя все возможные инструменты Банка (включая систему АИС НГС, ЭЛМА); </a:t>
            </a:r>
          </a:p>
          <a:p>
            <a:pPr>
              <a:spcBef>
                <a:spcPts val="0"/>
              </a:spcBef>
              <a:buSzTx/>
            </a:pPr>
            <a:endParaRPr lang="ru-RU" sz="1300" dirty="0">
              <a:solidFill>
                <a:srgbClr val="4D4D4D"/>
              </a:solidFill>
              <a:ea typeface="Roboto Black" pitchFamily="2" charset="0"/>
            </a:endParaRPr>
          </a:p>
          <a:p>
            <a:pPr marL="0" indent="0">
              <a:spcBef>
                <a:spcPts val="0"/>
              </a:spcBef>
              <a:buSzTx/>
              <a:buNone/>
            </a:pPr>
            <a:endParaRPr lang="ru-RU" u="sng" dirty="0" smtClean="0">
              <a:solidFill>
                <a:srgbClr val="ED1B34"/>
              </a:solidFill>
              <a:ea typeface="Roboto Black" pitchFamily="2" charset="0"/>
            </a:endParaRPr>
          </a:p>
          <a:p>
            <a:pPr marL="0" indent="0">
              <a:spcBef>
                <a:spcPts val="0"/>
              </a:spcBef>
              <a:buSzTx/>
              <a:buNone/>
            </a:pPr>
            <a:r>
              <a:rPr lang="ru-RU" u="sng" dirty="0" smtClean="0">
                <a:solidFill>
                  <a:srgbClr val="ED1B34"/>
                </a:solidFill>
                <a:ea typeface="Roboto Black" pitchFamily="2" charset="0"/>
              </a:rPr>
              <a:t>Результаты работы:</a:t>
            </a:r>
            <a:endParaRPr lang="ru-RU" u="sng" dirty="0">
              <a:solidFill>
                <a:srgbClr val="ED1B34"/>
              </a:solidFill>
              <a:ea typeface="Roboto Black" pitchFamily="2" charset="0"/>
            </a:endParaRPr>
          </a:p>
          <a:p>
            <a:pPr lvl="1" algn="just">
              <a:spcBef>
                <a:spcPts val="600"/>
              </a:spcBef>
              <a:buClr>
                <a:srgbClr val="ED1B34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rgbClr val="4D4D4D"/>
                </a:solidFill>
                <a:ea typeface="Roboto Black" pitchFamily="2" charset="0"/>
              </a:rPr>
              <a:t>Осуществлена выдач </a:t>
            </a:r>
            <a:r>
              <a:rPr lang="ru-RU" dirty="0">
                <a:solidFill>
                  <a:srgbClr val="4D4D4D"/>
                </a:solidFill>
                <a:ea typeface="Roboto Black" pitchFamily="2" charset="0"/>
              </a:rPr>
              <a:t>кредитных средств субъектам МСП </a:t>
            </a:r>
            <a:r>
              <a:rPr lang="ru-RU" dirty="0" smtClean="0">
                <a:solidFill>
                  <a:srgbClr val="4D4D4D"/>
                </a:solidFill>
                <a:ea typeface="Roboto Black" pitchFamily="2" charset="0"/>
              </a:rPr>
              <a:t>через </a:t>
            </a:r>
            <a:r>
              <a:rPr lang="ru-RU" dirty="0">
                <a:solidFill>
                  <a:srgbClr val="4D4D4D"/>
                </a:solidFill>
                <a:ea typeface="Roboto Black" pitchFamily="2" charset="0"/>
              </a:rPr>
              <a:t>УРМ в объеме </a:t>
            </a:r>
            <a:r>
              <a:rPr lang="ru-RU" b="1" dirty="0">
                <a:solidFill>
                  <a:srgbClr val="ED1B34"/>
                </a:solidFill>
                <a:ea typeface="Roboto Black" pitchFamily="2" charset="0"/>
              </a:rPr>
              <a:t>9 490 млн.руб</a:t>
            </a:r>
            <a:r>
              <a:rPr lang="ru-RU" b="1" dirty="0" smtClean="0">
                <a:solidFill>
                  <a:srgbClr val="ED1B34"/>
                </a:solidFill>
                <a:ea typeface="Roboto Black" pitchFamily="2" charset="0"/>
              </a:rPr>
              <a:t>.</a:t>
            </a:r>
            <a:endParaRPr lang="ru-RU" sz="1300" b="1" dirty="0" smtClean="0">
              <a:solidFill>
                <a:srgbClr val="ED1B34"/>
              </a:solidFill>
              <a:ea typeface="Roboto Black" pitchFamily="2" charset="0"/>
            </a:endParaRPr>
          </a:p>
          <a:p>
            <a:pPr marL="0" lvl="1" indent="0">
              <a:spcBef>
                <a:spcPts val="0"/>
              </a:spcBef>
              <a:buSzTx/>
              <a:buNone/>
            </a:pPr>
            <a:endParaRPr lang="ru-RU" sz="1300" u="sng" dirty="0">
              <a:solidFill>
                <a:srgbClr val="ED1B34"/>
              </a:solidFill>
              <a:ea typeface="Roboto Black" pitchFamily="2" charset="0"/>
            </a:endParaRPr>
          </a:p>
          <a:p>
            <a:pPr algn="just">
              <a:spcBef>
                <a:spcPts val="0"/>
              </a:spcBef>
              <a:buSzTx/>
            </a:pPr>
            <a:endParaRPr lang="ru-RU" u="sng" dirty="0">
              <a:solidFill>
                <a:srgbClr val="ED1B34"/>
              </a:solidFill>
              <a:ea typeface="Roboto Black" pitchFamily="2" charset="0"/>
            </a:endParaRPr>
          </a:p>
          <a:p>
            <a:pPr marL="0" indent="0" algn="just">
              <a:spcBef>
                <a:spcPts val="0"/>
              </a:spcBef>
              <a:buSzTx/>
              <a:buNone/>
            </a:pPr>
            <a:r>
              <a:rPr lang="ru-RU" sz="3600" u="sng" dirty="0">
                <a:solidFill>
                  <a:srgbClr val="ED1B34"/>
                </a:solidFill>
                <a:ea typeface="Roboto Black" pitchFamily="2" charset="0"/>
              </a:rPr>
              <a:t>2018 г. –  открытие дополнительных </a:t>
            </a:r>
            <a:r>
              <a:rPr lang="ru-RU" sz="3600" u="sng" dirty="0" smtClean="0">
                <a:solidFill>
                  <a:srgbClr val="ED1B34"/>
                </a:solidFill>
                <a:ea typeface="Roboto Black" pitchFamily="2" charset="0"/>
              </a:rPr>
              <a:t>мин. 20 </a:t>
            </a:r>
            <a:r>
              <a:rPr lang="ru-RU" sz="3600" u="sng" dirty="0">
                <a:solidFill>
                  <a:srgbClr val="ED1B34"/>
                </a:solidFill>
                <a:ea typeface="Roboto Black" pitchFamily="2" charset="0"/>
              </a:rPr>
              <a:t>УРМ</a:t>
            </a:r>
            <a:r>
              <a:rPr lang="ru-RU" sz="3600" u="sng" dirty="0" smtClean="0">
                <a:solidFill>
                  <a:srgbClr val="ED1B34"/>
                </a:solidFill>
                <a:ea typeface="Roboto Black" pitchFamily="2" charset="0"/>
              </a:rPr>
              <a:t>.</a:t>
            </a:r>
            <a:endParaRPr lang="ru-RU" sz="3600" u="sng" dirty="0">
              <a:solidFill>
                <a:srgbClr val="ED1B34"/>
              </a:solidFill>
              <a:ea typeface="Robo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93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Благодарим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0072BC"/>
                </a:solidFill>
              </a:rPr>
              <a:t>Акционерное общество «Российский Банк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поддержки малого и среднего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предпринимательства» (АО «МСП Банк»)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115035, Россия, г. Москва,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ул. Садовническая, дом 79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8 800 30 20 100</a:t>
            </a:r>
            <a:b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info@mspbank.ru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u="sng" dirty="0" smtClean="0">
                <a:solidFill>
                  <a:srgbClr val="0072BC"/>
                </a:solidFill>
              </a:rPr>
              <a:t>www.mspbank.ru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010400" y="4786313"/>
            <a:ext cx="2133600" cy="273844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137833"/>
            <a:ext cx="5914999" cy="651719"/>
          </a:xfrm>
        </p:spPr>
        <p:txBody>
          <a:bodyPr/>
          <a:lstStyle/>
          <a:p>
            <a:pPr algn="l"/>
            <a:r>
              <a:rPr lang="ru-RU" sz="3200" dirty="0" smtClean="0">
                <a:latin typeface="Arial" pitchFamily="34" charset="0"/>
                <a:cs typeface="Arial" pitchFamily="34" charset="0"/>
              </a:rPr>
              <a:t>О Банке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6316"/>
              </p:ext>
            </p:extLst>
          </p:nvPr>
        </p:nvGraphicFramePr>
        <p:xfrm>
          <a:off x="467544" y="951571"/>
          <a:ext cx="7704856" cy="34887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/>
              </a:tblGrid>
              <a:tr h="724448">
                <a:tc>
                  <a:txBody>
                    <a:bodyPr/>
                    <a:lstStyle/>
                    <a:p>
                      <a:endParaRPr lang="ru-RU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1070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4290" marB="34290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91070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4290" marB="34290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91070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T="34290" marB="34290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8E7"/>
                    </a:solidFill>
                  </a:tcPr>
                </a:tc>
              </a:tr>
              <a:tr h="691070">
                <a:tc>
                  <a:txBody>
                    <a:bodyPr/>
                    <a:lstStyle/>
                    <a:p>
                      <a:endParaRPr lang="ru-RU" sz="11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34290" marB="34290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A8A2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2" b="30213"/>
          <a:stretch/>
        </p:blipFill>
        <p:spPr>
          <a:xfrm>
            <a:off x="539554" y="3913015"/>
            <a:ext cx="432047" cy="3779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r="10786"/>
          <a:stretch/>
        </p:blipFill>
        <p:spPr>
          <a:xfrm>
            <a:off x="540000" y="3219822"/>
            <a:ext cx="432000" cy="3779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" r="6139"/>
          <a:stretch/>
        </p:blipFill>
        <p:spPr>
          <a:xfrm>
            <a:off x="540000" y="2517744"/>
            <a:ext cx="542886" cy="3562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69672"/>
            <a:ext cx="471326" cy="3780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167594"/>
            <a:ext cx="553061" cy="3780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1640" y="3791695"/>
            <a:ext cx="1997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АО «МСП Банк»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учреждено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3057804"/>
            <a:ext cx="3981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государственную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программу финансовой поддержки МСП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1" y="2390683"/>
            <a:ext cx="272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гарантийную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поддержку МСП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31641" y="1720417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Участник национальной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гарантийной системы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1" y="1008814"/>
            <a:ext cx="25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Осуществляет прямое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кредитование МСП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960615" y="4022943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1999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87125" y="3254233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2004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50347" y="2537339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2013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94403" y="1882736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2016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59366" y="1167594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2017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4826332" y="548489"/>
            <a:ext cx="2505214" cy="3630384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6260975" y="1977684"/>
            <a:ext cx="144000" cy="108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730168" y="1286093"/>
            <a:ext cx="144000" cy="108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5810052" y="2621119"/>
            <a:ext cx="144000" cy="108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763857" y="4124873"/>
            <a:ext cx="144000" cy="108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5241628" y="3424132"/>
            <a:ext cx="144000" cy="108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058098"/>
              </p:ext>
            </p:extLst>
          </p:nvPr>
        </p:nvGraphicFramePr>
        <p:xfrm>
          <a:off x="395536" y="1059583"/>
          <a:ext cx="7488832" cy="4860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486054">
                <a:tc>
                  <a:txBody>
                    <a:bodyPr/>
                    <a:lstStyle/>
                    <a:p>
                      <a:r>
                        <a:rPr lang="ru-RU" sz="2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«Экспресс-Оборотный»</a:t>
                      </a:r>
                      <a:endParaRPr lang="ru-RU" sz="2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7944" y="681540"/>
            <a:ext cx="8152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Кредитные продукты по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рограмме стимулирования кредитования субъектов МСП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841" y="1569589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текущих расходов (включая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выплату заработной платы и пр. платежи, за исключением уплаты налогов и сборов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7" y="2011422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339753" y="2011421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387854" y="2011422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51" y="2281452"/>
            <a:ext cx="603089" cy="4412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28" y="2281452"/>
            <a:ext cx="632508" cy="45231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2" y="2245728"/>
            <a:ext cx="639863" cy="4688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9" y="2281451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25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7349" y="2281451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5929" y="2281451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205908"/>
              </p:ext>
            </p:extLst>
          </p:nvPr>
        </p:nvGraphicFramePr>
        <p:xfrm>
          <a:off x="395536" y="3109850"/>
          <a:ext cx="7488832" cy="4860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486054">
                <a:tc>
                  <a:txBody>
                    <a:bodyPr/>
                    <a:lstStyle/>
                    <a:p>
                      <a:r>
                        <a:rPr lang="ru-RU" sz="2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«Приоритет-Оборотный»</a:t>
                      </a:r>
                      <a:endParaRPr lang="ru-RU" sz="2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3621817"/>
            <a:ext cx="7668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текущих расходов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(включая выплату заработной платы и пр. платежи, за исключением уплаты налогов и сборов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5537" y="3996197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339753" y="3996196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387854" y="3996197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51" y="4266227"/>
            <a:ext cx="603089" cy="44128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28" y="4266227"/>
            <a:ext cx="632508" cy="45231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2" y="4230503"/>
            <a:ext cx="639863" cy="46886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9" y="4266226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07349" y="4266226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4" y="137833"/>
            <a:ext cx="6419055" cy="651719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Продукты Банка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63919" y="4316927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41192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1548082"/>
              </p:ext>
            </p:extLst>
          </p:nvPr>
        </p:nvGraphicFramePr>
        <p:xfrm>
          <a:off x="395536" y="528563"/>
          <a:ext cx="7848872" cy="4860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/>
              </a:tblGrid>
              <a:tr h="486054">
                <a:tc>
                  <a:txBody>
                    <a:bodyPr/>
                    <a:lstStyle/>
                    <a:p>
                      <a:r>
                        <a:rPr lang="ru-RU" sz="2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«Инвестиционный кредит»</a:t>
                      </a:r>
                      <a:endParaRPr lang="ru-RU" sz="2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9811" y="195486"/>
            <a:ext cx="8152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Кредитные продукты по Программе стимулирования кредитования субъектов МСП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8" y="992509"/>
            <a:ext cx="7992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инвестиций, направленных на создание, и/или приобретение (сооружение, изготовление, достройку, дооборудование, реконструкцию, модернизацию и техническое перевооружение основных средств, 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модернизации, запуск новых проектов. Средства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могут быть направлены на приобретение основных средств (не менее 70% от совокупной величины кредита) и на покрытие текущих расходов,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том числе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оборотного капитала (не более 30% от величины кредита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473" y="197408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665240" y="196592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589512" y="1965924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20" y="2227732"/>
            <a:ext cx="603089" cy="4412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511" y="2227731"/>
            <a:ext cx="632508" cy="45231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4" y="2235695"/>
            <a:ext cx="639863" cy="4688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9546" y="2227731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25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01318" y="2227731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60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6012" y="2227731"/>
            <a:ext cx="31037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8965609"/>
              </p:ext>
            </p:extLst>
          </p:nvPr>
        </p:nvGraphicFramePr>
        <p:xfrm>
          <a:off x="395536" y="2733768"/>
          <a:ext cx="7848872" cy="4860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/>
              </a:tblGrid>
              <a:tr h="486054">
                <a:tc>
                  <a:txBody>
                    <a:bodyPr/>
                    <a:lstStyle/>
                    <a:p>
                      <a:r>
                        <a:rPr lang="ru-RU" sz="2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«Инвестиционный проект»</a:t>
                      </a:r>
                      <a:endParaRPr lang="ru-RU" sz="2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4234859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5" y="4234858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4234859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3" y="4504889"/>
            <a:ext cx="603089" cy="44128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4504889"/>
            <a:ext cx="632508" cy="45231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2" y="4506850"/>
            <a:ext cx="639863" cy="46886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9" y="4504889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5381" y="4504889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1150" y="3206755"/>
            <a:ext cx="7893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инвестиций, направленных на создание, и/или приобретение(сооружение, изготовление, достройку, дооборудование, реконструкцию, модернизацию и техническое перевооружение основных средств, 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модернизации, запуск новых проектов. Средства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могут быть направлены на приобретение основных средств (не менее 70% от совокупной величины кредита) и на покрытие текущих расходов,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том числе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оборотного капитала (не более 30% от величины кредита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65317" y="4506629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9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34143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2698132"/>
              </p:ext>
            </p:extLst>
          </p:nvPr>
        </p:nvGraphicFramePr>
        <p:xfrm>
          <a:off x="395536" y="356633"/>
          <a:ext cx="7488832" cy="4860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486054">
                <a:tc>
                  <a:txBody>
                    <a:bodyPr/>
                    <a:lstStyle/>
                    <a:p>
                      <a:r>
                        <a:rPr lang="ru-RU" sz="2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«Госконтракт-Оборотный»</a:t>
                      </a:r>
                      <a:endParaRPr lang="ru-RU" sz="2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838066"/>
            <a:ext cx="6572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расходов, связанных с исполнением контрактов в рамках Ф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едеральных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законов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№44-ФЗ и №223-ФЗ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7" y="1220731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7" y="1220730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1220731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75" y="1490761"/>
            <a:ext cx="603089" cy="44128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590" y="1490760"/>
            <a:ext cx="632508" cy="45231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2" y="1455036"/>
            <a:ext cx="639863" cy="46886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9" y="1490760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3373" y="1490760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04091" y="1490760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малого бизнеса – 10,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0" y="1864009"/>
            <a:ext cx="201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более 70% суммы контракта, уменьшенной на сумму полученного аванса и на сумму произведенных оплат за выполнение контракта от заказчика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9790" y="1863138"/>
            <a:ext cx="2016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более срока действия контракта, увеличенного на 90 дней.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" name="Таблица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0580636"/>
              </p:ext>
            </p:extLst>
          </p:nvPr>
        </p:nvGraphicFramePr>
        <p:xfrm>
          <a:off x="395535" y="3003798"/>
          <a:ext cx="7488832" cy="4860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486054">
                <a:tc>
                  <a:txBody>
                    <a:bodyPr/>
                    <a:lstStyle/>
                    <a:p>
                      <a:r>
                        <a:rPr lang="ru-RU" sz="2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№44-ФЗ и №223-ФЗ</a:t>
                      </a:r>
                      <a:endParaRPr lang="ru-RU" sz="2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95535" y="4098206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43" name="TextBox 42"/>
          <p:cNvSpPr txBox="1"/>
          <p:nvPr/>
        </p:nvSpPr>
        <p:spPr>
          <a:xfrm>
            <a:off x="2771800" y="4098205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44" name="TextBox 43"/>
          <p:cNvSpPr txBox="1"/>
          <p:nvPr/>
        </p:nvSpPr>
        <p:spPr>
          <a:xfrm>
            <a:off x="4932040" y="4098206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4330137"/>
            <a:ext cx="603089" cy="44128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3" y="4330137"/>
            <a:ext cx="632508" cy="45231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4332098"/>
            <a:ext cx="639863" cy="468865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043608" y="4330136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439395" y="4330136"/>
            <a:ext cx="1420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 соответствии с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требованиями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к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онкурсной документации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20113" y="4330136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2,5 % до 3%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08393" y="3544207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рассмотрения заявки: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до 25 млн рублей – до 5 рабочих дней;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от 25 млн рублей – до 10 рабочих дней</a:t>
            </a:r>
            <a:r>
              <a:rPr lang="ru-RU" sz="1000" dirty="0" smtClean="0"/>
              <a:t>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8903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831606"/>
              </p:ext>
            </p:extLst>
          </p:nvPr>
        </p:nvGraphicFramePr>
        <p:xfrm>
          <a:off x="395536" y="528563"/>
          <a:ext cx="7848872" cy="4860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/>
              </a:tblGrid>
              <a:tr h="486054">
                <a:tc>
                  <a:txBody>
                    <a:bodyPr/>
                    <a:lstStyle/>
                    <a:p>
                      <a:r>
                        <a:rPr lang="ru-RU" sz="2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«Кооперация»</a:t>
                      </a:r>
                      <a:endParaRPr lang="ru-RU" sz="2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41480"/>
            <a:ext cx="567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8" y="1014740"/>
            <a:ext cx="79928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en-US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деятельности.</a:t>
            </a:r>
          </a:p>
          <a:p>
            <a:pPr algn="just"/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i="1" dirty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сельскохозяйственных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производственных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и потребительских кооперативов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54563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5" y="154563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1545637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КРЕДИТУ*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3" y="1815667"/>
            <a:ext cx="603089" cy="4412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1815667"/>
            <a:ext cx="632508" cy="45231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823631"/>
            <a:ext cx="639863" cy="4688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9" y="181566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10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5381" y="1815667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0075" y="1815667"/>
            <a:ext cx="31037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9,6%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10,6%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419471"/>
              </p:ext>
            </p:extLst>
          </p:nvPr>
        </p:nvGraphicFramePr>
        <p:xfrm>
          <a:off x="395536" y="2625756"/>
          <a:ext cx="7776864" cy="4860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76864"/>
              </a:tblGrid>
              <a:tr h="486054">
                <a:tc>
                  <a:txBody>
                    <a:bodyPr/>
                    <a:lstStyle/>
                    <a:p>
                      <a:r>
                        <a:rPr lang="ru-RU" sz="2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«Агропарк»</a:t>
                      </a:r>
                      <a:endParaRPr lang="ru-RU" sz="2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397590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5" y="397590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3975907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КРЕДИТУ*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3" y="4245937"/>
            <a:ext cx="603089" cy="44128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4245937"/>
            <a:ext cx="632508" cy="45231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2" y="4247898"/>
            <a:ext cx="639863" cy="46886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9" y="424593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5381" y="4245937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1150" y="3136861"/>
            <a:ext cx="7893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инвестиций, направленных на создание и/или приобретение (сооружение, изготовление, достройку, дооборудование, реконструкцию, модернизацию и техническое перевооружение) основных средств (включая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модернизации), запуск новых проектов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65317" y="4247677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8,9%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9,9% годовых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9" y="2372489"/>
            <a:ext cx="8090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*При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субсидировании процентной ставки по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программам Минсельхоза РФ процентная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составит 5%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годовых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5538" y="4763349"/>
            <a:ext cx="8090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*При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субсидировании процентной ставки по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программам Минсельхоза РФ процентная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составит 5%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годовых</a:t>
            </a:r>
          </a:p>
        </p:txBody>
      </p:sp>
    </p:spTree>
    <p:extLst>
      <p:ext uri="{BB962C8B-B14F-4D97-AF65-F5344CB8AC3E}">
        <p14:creationId xmlns:p14="http://schemas.microsoft.com/office/powerpoint/2010/main" val="238276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" t="6251" r="9738" b="-4077"/>
          <a:stretch/>
        </p:blipFill>
        <p:spPr>
          <a:xfrm>
            <a:off x="-17462" y="513000"/>
            <a:ext cx="3708000" cy="2430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87474"/>
            <a:ext cx="4732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резидентов моногородов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6538" y="2332962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9" y="3820362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893898" y="1987395"/>
            <a:ext cx="18427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7" y="4144399"/>
            <a:ext cx="603089" cy="4412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237609"/>
            <a:ext cx="697674" cy="45231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04" y="2762247"/>
            <a:ext cx="639863" cy="4688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62075" y="2528828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цели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только для ИП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0,1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млн. руб. до 100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включительно)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2)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3 млн. руб. до 250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1124" y="4036387"/>
            <a:ext cx="7037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0,1 млн. руб. до 3 млн. руб.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включительно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– не более 12 месяцев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</a:t>
            </a: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3 млн. рублей до 100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(включительно)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–  не более 36 месяцев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договора.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не более 84 месяца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07648" y="2193864"/>
            <a:ext cx="40087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0,1 млн. руб. до 3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включительно – от 10,1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только для ИП)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 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3 млн. рублей до 100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субъектов малого бизнеса – 10,6%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9,6% годовых.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малого бизнеса – 9,9%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8,9% годовых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5269133"/>
              </p:ext>
            </p:extLst>
          </p:nvPr>
        </p:nvGraphicFramePr>
        <p:xfrm>
          <a:off x="3670944" y="545792"/>
          <a:ext cx="4767059" cy="4860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67059"/>
              </a:tblGrid>
              <a:tr h="486054">
                <a:tc>
                  <a:txBody>
                    <a:bodyPr/>
                    <a:lstStyle/>
                    <a:p>
                      <a:r>
                        <a:rPr lang="ru-RU" sz="2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«Развитие моногородов»</a:t>
                      </a:r>
                      <a:endParaRPr lang="ru-RU" sz="2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69682" y="999891"/>
            <a:ext cx="49102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en-US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организацию и (или) развитие бизнеса на территории моногородов, в том числе на:</a:t>
            </a:r>
          </a:p>
          <a:p>
            <a:pPr marL="228600" indent="-228600" algn="just">
              <a:buAutoNum type="arabicParenR"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оборотных средств, финансирование текущей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228600" indent="-228600" algn="just">
              <a:buAutoNum type="arabicParenR"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финансирование инвестиций: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, реконструкция, модернизация, ремонт основных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средств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9824544"/>
              </p:ext>
            </p:extLst>
          </p:nvPr>
        </p:nvGraphicFramePr>
        <p:xfrm>
          <a:off x="395536" y="357505"/>
          <a:ext cx="7488832" cy="4860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486054">
                <a:tc>
                  <a:txBody>
                    <a:bodyPr/>
                    <a:lstStyle/>
                    <a:p>
                      <a:r>
                        <a:rPr lang="ru-RU" sz="2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НГС</a:t>
                      </a:r>
                      <a:endParaRPr lang="ru-RU" sz="2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7" y="33468"/>
            <a:ext cx="2494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Гарантийная поддержка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833728"/>
            <a:ext cx="79208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МСП Банк выступает гарантом исполнения субъектами МСП </a:t>
            </a:r>
            <a:r>
              <a:rPr lang="ru-RU" sz="1000" dirty="0"/>
              <a:t>перед банками обязательств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кредитного характера, предоставляя за них прямые гарантии для получения представителями малого и среднего бизнеса банковских кредитов для приобретения основных средств, финансирования текущей деятельности, исполнения контрактов в рамках федеральных законов №44-ФЗ и №223-ФЗ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000" dirty="0"/>
              <a:t> 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Гарантии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МСП Банк относятся к обеспечению 1 категории качества, обеспечивают до 75% объема кредитного обязательства субъекта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МСП.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977684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95537" y="2796918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85498" y="3793619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5" y="3066950"/>
            <a:ext cx="603089" cy="4412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71" y="4063650"/>
            <a:ext cx="632508" cy="45231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255678"/>
            <a:ext cx="639863" cy="4688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9" y="2247714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100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3132" y="3066949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15 лет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Срок зависит от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словий гарантийного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продукта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3571" y="4063650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0,75% годовых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957714"/>
            <a:ext cx="5116503" cy="255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Группа 105"/>
          <p:cNvGrpSpPr/>
          <p:nvPr/>
        </p:nvGrpSpPr>
        <p:grpSpPr>
          <a:xfrm>
            <a:off x="539553" y="1005576"/>
            <a:ext cx="7502977" cy="1080120"/>
            <a:chOff x="813439" y="980728"/>
            <a:chExt cx="7502977" cy="144016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813439" y="980728"/>
              <a:ext cx="1767190" cy="1440160"/>
            </a:xfrm>
            <a:prstGeom prst="rect">
              <a:avLst/>
            </a:prstGeom>
            <a:ln>
              <a:solidFill>
                <a:srgbClr val="ED1B34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srgbClr val="ED1B34"/>
                  </a:solidFill>
                </a:rPr>
                <a:t>Кредит МСП Банка</a:t>
              </a:r>
              <a:endParaRPr lang="ru-RU" b="1" dirty="0">
                <a:solidFill>
                  <a:srgbClr val="ED1B34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347864" y="980728"/>
              <a:ext cx="2244956" cy="144016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 smtClean="0">
                  <a:solidFill>
                    <a:srgbClr val="0070C0"/>
                  </a:solidFill>
                  <a:latin typeface="Arial" pitchFamily="34" charset="0"/>
                  <a:ea typeface="Roboto Light" pitchFamily="2" charset="0"/>
                  <a:cs typeface="Arial" pitchFamily="34" charset="0"/>
                </a:rPr>
                <a:t>Агенты:</a:t>
              </a:r>
            </a:p>
            <a:p>
              <a:pPr marL="285750" indent="-285750" algn="just">
                <a:buFontTx/>
                <a:buChar char="-"/>
                <a:defRPr/>
              </a:pPr>
              <a:r>
                <a:rPr lang="ru-RU" sz="1100" dirty="0" smtClean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Банки </a:t>
              </a:r>
            </a:p>
            <a:p>
              <a:pPr marL="285750" indent="-285750" algn="just">
                <a:buFontTx/>
                <a:buChar char="-"/>
                <a:defRPr/>
              </a:pPr>
              <a:r>
                <a:rPr lang="ru-RU" sz="1100" dirty="0" smtClean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Региональные </a:t>
              </a:r>
              <a:r>
                <a:rPr lang="ru-RU" sz="1100" dirty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гарантийные </a:t>
              </a:r>
              <a:r>
                <a:rPr lang="ru-RU" sz="1100" dirty="0" smtClean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организации</a:t>
              </a:r>
            </a:p>
            <a:p>
              <a:pPr marL="285750" indent="-285750" algn="just">
                <a:buFontTx/>
                <a:buChar char="-"/>
                <a:defRPr/>
              </a:pPr>
              <a:r>
                <a:rPr lang="ru-RU" sz="1100" dirty="0" smtClean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Компании-агенты</a:t>
              </a:r>
              <a:endPara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395882" y="980728"/>
              <a:ext cx="1920534" cy="144016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ED1B34"/>
                  </a:solidFill>
                </a:rPr>
                <a:t>С</a:t>
              </a:r>
              <a:r>
                <a:rPr lang="ru-RU" b="1" dirty="0" smtClean="0">
                  <a:solidFill>
                    <a:srgbClr val="ED1B34"/>
                  </a:solidFill>
                </a:rPr>
                <a:t>убъект </a:t>
              </a:r>
              <a:r>
                <a:rPr lang="ru-RU" b="1" dirty="0">
                  <a:solidFill>
                    <a:srgbClr val="ED1B34"/>
                  </a:solidFill>
                </a:rPr>
                <a:t>МСП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4" name="Стрелка вниз 23"/>
            <p:cNvSpPr/>
            <p:nvPr/>
          </p:nvSpPr>
          <p:spPr>
            <a:xfrm rot="16200000">
              <a:off x="5866937" y="1411220"/>
              <a:ext cx="287337" cy="579174"/>
            </a:xfrm>
            <a:prstGeom prst="downArrow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5" name="Стрелка вниз 24"/>
            <p:cNvSpPr/>
            <p:nvPr/>
          </p:nvSpPr>
          <p:spPr>
            <a:xfrm rot="16200000">
              <a:off x="2813639" y="1376771"/>
              <a:ext cx="287337" cy="648073"/>
            </a:xfrm>
            <a:prstGeom prst="downArrow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39552" y="2432187"/>
            <a:ext cx="7681174" cy="1077218"/>
            <a:chOff x="539552" y="3521598"/>
            <a:chExt cx="7681174" cy="1436291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539552" y="3521598"/>
              <a:ext cx="5735629" cy="1436291"/>
              <a:chOff x="704528" y="1419650"/>
              <a:chExt cx="6337153" cy="1436291"/>
            </a:xfrm>
          </p:grpSpPr>
          <p:grpSp>
            <p:nvGrpSpPr>
              <p:cNvPr id="20" name="Group 411"/>
              <p:cNvGrpSpPr/>
              <p:nvPr/>
            </p:nvGrpSpPr>
            <p:grpSpPr>
              <a:xfrm>
                <a:off x="776637" y="1960994"/>
                <a:ext cx="398227" cy="281101"/>
                <a:chOff x="3725863" y="1755775"/>
                <a:chExt cx="674688" cy="476251"/>
              </a:xfrm>
              <a:solidFill>
                <a:schemeClr val="accent1"/>
              </a:solidFill>
            </p:grpSpPr>
            <p:sp>
              <p:nvSpPr>
                <p:cNvPr id="85" name="Freeform 277"/>
                <p:cNvSpPr>
                  <a:spLocks noEditPoints="1"/>
                </p:cNvSpPr>
                <p:nvPr/>
              </p:nvSpPr>
              <p:spPr bwMode="auto">
                <a:xfrm>
                  <a:off x="3844926" y="1755775"/>
                  <a:ext cx="225425" cy="319088"/>
                </a:xfrm>
                <a:custGeom>
                  <a:avLst/>
                  <a:gdLst>
                    <a:gd name="T0" fmla="*/ 42 w 77"/>
                    <a:gd name="T1" fmla="*/ 109 h 109"/>
                    <a:gd name="T2" fmla="*/ 35 w 77"/>
                    <a:gd name="T3" fmla="*/ 109 h 109"/>
                    <a:gd name="T4" fmla="*/ 0 w 77"/>
                    <a:gd name="T5" fmla="*/ 74 h 109"/>
                    <a:gd name="T6" fmla="*/ 0 w 77"/>
                    <a:gd name="T7" fmla="*/ 36 h 109"/>
                    <a:gd name="T8" fmla="*/ 35 w 77"/>
                    <a:gd name="T9" fmla="*/ 0 h 109"/>
                    <a:gd name="T10" fmla="*/ 42 w 77"/>
                    <a:gd name="T11" fmla="*/ 0 h 109"/>
                    <a:gd name="T12" fmla="*/ 77 w 77"/>
                    <a:gd name="T13" fmla="*/ 36 h 109"/>
                    <a:gd name="T14" fmla="*/ 77 w 77"/>
                    <a:gd name="T15" fmla="*/ 74 h 109"/>
                    <a:gd name="T16" fmla="*/ 42 w 77"/>
                    <a:gd name="T17" fmla="*/ 109 h 109"/>
                    <a:gd name="T18" fmla="*/ 35 w 77"/>
                    <a:gd name="T19" fmla="*/ 12 h 109"/>
                    <a:gd name="T20" fmla="*/ 12 w 77"/>
                    <a:gd name="T21" fmla="*/ 36 h 109"/>
                    <a:gd name="T22" fmla="*/ 12 w 77"/>
                    <a:gd name="T23" fmla="*/ 74 h 109"/>
                    <a:gd name="T24" fmla="*/ 35 w 77"/>
                    <a:gd name="T25" fmla="*/ 97 h 109"/>
                    <a:gd name="T26" fmla="*/ 42 w 77"/>
                    <a:gd name="T27" fmla="*/ 97 h 109"/>
                    <a:gd name="T28" fmla="*/ 65 w 77"/>
                    <a:gd name="T29" fmla="*/ 74 h 109"/>
                    <a:gd name="T30" fmla="*/ 65 w 77"/>
                    <a:gd name="T31" fmla="*/ 36 h 109"/>
                    <a:gd name="T32" fmla="*/ 42 w 77"/>
                    <a:gd name="T33" fmla="*/ 12 h 109"/>
                    <a:gd name="T34" fmla="*/ 35 w 77"/>
                    <a:gd name="T35" fmla="*/ 12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109">
                      <a:moveTo>
                        <a:pt x="42" y="109"/>
                      </a:moveTo>
                      <a:cubicBezTo>
                        <a:pt x="35" y="109"/>
                        <a:pt x="35" y="109"/>
                        <a:pt x="35" y="109"/>
                      </a:cubicBezTo>
                      <a:cubicBezTo>
                        <a:pt x="16" y="109"/>
                        <a:pt x="0" y="93"/>
                        <a:pt x="0" y="7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61" y="0"/>
                        <a:pt x="77" y="16"/>
                        <a:pt x="77" y="36"/>
                      </a:cubicBezTo>
                      <a:cubicBezTo>
                        <a:pt x="77" y="74"/>
                        <a:pt x="77" y="74"/>
                        <a:pt x="77" y="74"/>
                      </a:cubicBezTo>
                      <a:cubicBezTo>
                        <a:pt x="77" y="93"/>
                        <a:pt x="61" y="109"/>
                        <a:pt x="42" y="109"/>
                      </a:cubicBezTo>
                      <a:close/>
                      <a:moveTo>
                        <a:pt x="35" y="12"/>
                      </a:moveTo>
                      <a:cubicBezTo>
                        <a:pt x="22" y="12"/>
                        <a:pt x="12" y="23"/>
                        <a:pt x="12" y="36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2" y="86"/>
                        <a:pt x="22" y="97"/>
                        <a:pt x="35" y="97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55" y="97"/>
                        <a:pt x="65" y="86"/>
                        <a:pt x="65" y="74"/>
                      </a:cubicBezTo>
                      <a:cubicBezTo>
                        <a:pt x="65" y="36"/>
                        <a:pt x="65" y="36"/>
                        <a:pt x="65" y="36"/>
                      </a:cubicBezTo>
                      <a:cubicBezTo>
                        <a:pt x="65" y="23"/>
                        <a:pt x="55" y="12"/>
                        <a:pt x="42" y="12"/>
                      </a:cubicBezTo>
                      <a:lnTo>
                        <a:pt x="3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86" name="Freeform 278"/>
                <p:cNvSpPr>
                  <a:spLocks/>
                </p:cNvSpPr>
                <p:nvPr/>
              </p:nvSpPr>
              <p:spPr bwMode="auto">
                <a:xfrm>
                  <a:off x="3725863" y="2044700"/>
                  <a:ext cx="461963" cy="187325"/>
                </a:xfrm>
                <a:custGeom>
                  <a:avLst/>
                  <a:gdLst>
                    <a:gd name="T0" fmla="*/ 152 w 158"/>
                    <a:gd name="T1" fmla="*/ 64 h 64"/>
                    <a:gd name="T2" fmla="*/ 7 w 158"/>
                    <a:gd name="T3" fmla="*/ 64 h 64"/>
                    <a:gd name="T4" fmla="*/ 1 w 158"/>
                    <a:gd name="T5" fmla="*/ 58 h 64"/>
                    <a:gd name="T6" fmla="*/ 1 w 158"/>
                    <a:gd name="T7" fmla="*/ 45 h 64"/>
                    <a:gd name="T8" fmla="*/ 60 w 158"/>
                    <a:gd name="T9" fmla="*/ 14 h 64"/>
                    <a:gd name="T10" fmla="*/ 60 w 158"/>
                    <a:gd name="T11" fmla="*/ 6 h 64"/>
                    <a:gd name="T12" fmla="*/ 66 w 158"/>
                    <a:gd name="T13" fmla="*/ 0 h 64"/>
                    <a:gd name="T14" fmla="*/ 72 w 158"/>
                    <a:gd name="T15" fmla="*/ 6 h 64"/>
                    <a:gd name="T16" fmla="*/ 72 w 158"/>
                    <a:gd name="T17" fmla="*/ 19 h 64"/>
                    <a:gd name="T18" fmla="*/ 67 w 158"/>
                    <a:gd name="T19" fmla="*/ 25 h 64"/>
                    <a:gd name="T20" fmla="*/ 13 w 158"/>
                    <a:gd name="T21" fmla="*/ 45 h 64"/>
                    <a:gd name="T22" fmla="*/ 13 w 158"/>
                    <a:gd name="T23" fmla="*/ 52 h 64"/>
                    <a:gd name="T24" fmla="*/ 152 w 158"/>
                    <a:gd name="T25" fmla="*/ 52 h 64"/>
                    <a:gd name="T26" fmla="*/ 158 w 158"/>
                    <a:gd name="T27" fmla="*/ 58 h 64"/>
                    <a:gd name="T28" fmla="*/ 152 w 158"/>
                    <a:gd name="T2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8" h="64">
                      <a:moveTo>
                        <a:pt x="152" y="64"/>
                      </a:move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3" y="64"/>
                        <a:pt x="1" y="62"/>
                        <a:pt x="1" y="58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31"/>
                        <a:pt x="32" y="21"/>
                        <a:pt x="60" y="1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2"/>
                        <a:pt x="63" y="0"/>
                        <a:pt x="66" y="0"/>
                      </a:cubicBezTo>
                      <a:cubicBezTo>
                        <a:pt x="69" y="0"/>
                        <a:pt x="72" y="2"/>
                        <a:pt x="72" y="6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2" y="22"/>
                        <a:pt x="70" y="24"/>
                        <a:pt x="67" y="25"/>
                      </a:cubicBezTo>
                      <a:cubicBezTo>
                        <a:pt x="41" y="31"/>
                        <a:pt x="15" y="40"/>
                        <a:pt x="13" y="45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52" y="52"/>
                        <a:pt x="152" y="52"/>
                        <a:pt x="152" y="52"/>
                      </a:cubicBezTo>
                      <a:cubicBezTo>
                        <a:pt x="156" y="52"/>
                        <a:pt x="158" y="55"/>
                        <a:pt x="158" y="58"/>
                      </a:cubicBezTo>
                      <a:cubicBezTo>
                        <a:pt x="158" y="62"/>
                        <a:pt x="156" y="64"/>
                        <a:pt x="152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87" name="Freeform 279"/>
                <p:cNvSpPr>
                  <a:spLocks/>
                </p:cNvSpPr>
                <p:nvPr/>
              </p:nvSpPr>
              <p:spPr bwMode="auto">
                <a:xfrm>
                  <a:off x="3979863" y="2041525"/>
                  <a:ext cx="209550" cy="190500"/>
                </a:xfrm>
                <a:custGeom>
                  <a:avLst/>
                  <a:gdLst>
                    <a:gd name="T0" fmla="*/ 65 w 72"/>
                    <a:gd name="T1" fmla="*/ 65 h 65"/>
                    <a:gd name="T2" fmla="*/ 59 w 72"/>
                    <a:gd name="T3" fmla="*/ 59 h 65"/>
                    <a:gd name="T4" fmla="*/ 59 w 72"/>
                    <a:gd name="T5" fmla="*/ 46 h 65"/>
                    <a:gd name="T6" fmla="*/ 5 w 72"/>
                    <a:gd name="T7" fmla="*/ 26 h 65"/>
                    <a:gd name="T8" fmla="*/ 0 w 72"/>
                    <a:gd name="T9" fmla="*/ 20 h 65"/>
                    <a:gd name="T10" fmla="*/ 0 w 72"/>
                    <a:gd name="T11" fmla="*/ 6 h 65"/>
                    <a:gd name="T12" fmla="*/ 6 w 72"/>
                    <a:gd name="T13" fmla="*/ 0 h 65"/>
                    <a:gd name="T14" fmla="*/ 12 w 72"/>
                    <a:gd name="T15" fmla="*/ 6 h 65"/>
                    <a:gd name="T16" fmla="*/ 12 w 72"/>
                    <a:gd name="T17" fmla="*/ 15 h 65"/>
                    <a:gd name="T18" fmla="*/ 71 w 72"/>
                    <a:gd name="T19" fmla="*/ 47 h 65"/>
                    <a:gd name="T20" fmla="*/ 71 w 72"/>
                    <a:gd name="T21" fmla="*/ 59 h 65"/>
                    <a:gd name="T22" fmla="*/ 65 w 7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" h="65">
                      <a:moveTo>
                        <a:pt x="65" y="65"/>
                      </a:moveTo>
                      <a:cubicBezTo>
                        <a:pt x="62" y="65"/>
                        <a:pt x="59" y="63"/>
                        <a:pt x="59" y="59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41"/>
                        <a:pt x="31" y="32"/>
                        <a:pt x="5" y="26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40" y="22"/>
                        <a:pt x="72" y="32"/>
                        <a:pt x="71" y="47"/>
                      </a:cubicBez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63"/>
                        <a:pt x="69" y="65"/>
                        <a:pt x="65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88" name="Freeform 280"/>
                <p:cNvSpPr>
                  <a:spLocks noEditPoints="1"/>
                </p:cNvSpPr>
                <p:nvPr/>
              </p:nvSpPr>
              <p:spPr bwMode="auto">
                <a:xfrm>
                  <a:off x="4116388" y="1843088"/>
                  <a:ext cx="187325" cy="263525"/>
                </a:xfrm>
                <a:custGeom>
                  <a:avLst/>
                  <a:gdLst>
                    <a:gd name="T0" fmla="*/ 35 w 64"/>
                    <a:gd name="T1" fmla="*/ 90 h 90"/>
                    <a:gd name="T2" fmla="*/ 30 w 64"/>
                    <a:gd name="T3" fmla="*/ 90 h 90"/>
                    <a:gd name="T4" fmla="*/ 0 w 64"/>
                    <a:gd name="T5" fmla="*/ 60 h 90"/>
                    <a:gd name="T6" fmla="*/ 0 w 64"/>
                    <a:gd name="T7" fmla="*/ 30 h 90"/>
                    <a:gd name="T8" fmla="*/ 30 w 64"/>
                    <a:gd name="T9" fmla="*/ 0 h 90"/>
                    <a:gd name="T10" fmla="*/ 35 w 64"/>
                    <a:gd name="T11" fmla="*/ 0 h 90"/>
                    <a:gd name="T12" fmla="*/ 64 w 64"/>
                    <a:gd name="T13" fmla="*/ 30 h 90"/>
                    <a:gd name="T14" fmla="*/ 64 w 64"/>
                    <a:gd name="T15" fmla="*/ 60 h 90"/>
                    <a:gd name="T16" fmla="*/ 35 w 64"/>
                    <a:gd name="T17" fmla="*/ 90 h 90"/>
                    <a:gd name="T18" fmla="*/ 30 w 64"/>
                    <a:gd name="T19" fmla="*/ 12 h 90"/>
                    <a:gd name="T20" fmla="*/ 12 w 64"/>
                    <a:gd name="T21" fmla="*/ 30 h 90"/>
                    <a:gd name="T22" fmla="*/ 12 w 64"/>
                    <a:gd name="T23" fmla="*/ 60 h 90"/>
                    <a:gd name="T24" fmla="*/ 30 w 64"/>
                    <a:gd name="T25" fmla="*/ 78 h 90"/>
                    <a:gd name="T26" fmla="*/ 35 w 64"/>
                    <a:gd name="T27" fmla="*/ 78 h 90"/>
                    <a:gd name="T28" fmla="*/ 52 w 64"/>
                    <a:gd name="T29" fmla="*/ 60 h 90"/>
                    <a:gd name="T30" fmla="*/ 52 w 64"/>
                    <a:gd name="T31" fmla="*/ 30 h 90"/>
                    <a:gd name="T32" fmla="*/ 35 w 64"/>
                    <a:gd name="T33" fmla="*/ 12 h 90"/>
                    <a:gd name="T34" fmla="*/ 30 w 64"/>
                    <a:gd name="T35" fmla="*/ 1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" h="90">
                      <a:moveTo>
                        <a:pt x="35" y="90"/>
                      </a:move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13" y="90"/>
                        <a:pt x="0" y="76"/>
                        <a:pt x="0" y="6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3" y="0"/>
                        <a:pt x="3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1" y="0"/>
                        <a:pt x="64" y="14"/>
                        <a:pt x="64" y="3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4" y="76"/>
                        <a:pt x="51" y="90"/>
                        <a:pt x="35" y="90"/>
                      </a:cubicBezTo>
                      <a:close/>
                      <a:moveTo>
                        <a:pt x="30" y="12"/>
                      </a:moveTo>
                      <a:cubicBezTo>
                        <a:pt x="20" y="12"/>
                        <a:pt x="12" y="20"/>
                        <a:pt x="12" y="30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2" y="70"/>
                        <a:pt x="20" y="78"/>
                        <a:pt x="30" y="78"/>
                      </a:cubicBezTo>
                      <a:cubicBezTo>
                        <a:pt x="35" y="78"/>
                        <a:pt x="35" y="78"/>
                        <a:pt x="35" y="78"/>
                      </a:cubicBezTo>
                      <a:cubicBezTo>
                        <a:pt x="45" y="78"/>
                        <a:pt x="52" y="70"/>
                        <a:pt x="52" y="60"/>
                      </a:cubicBez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52" y="20"/>
                        <a:pt x="45" y="12"/>
                        <a:pt x="35" y="12"/>
                      </a:cubicBezTo>
                      <a:lnTo>
                        <a:pt x="3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89" name="Freeform 281"/>
                <p:cNvSpPr>
                  <a:spLocks/>
                </p:cNvSpPr>
                <p:nvPr/>
              </p:nvSpPr>
              <p:spPr bwMode="auto">
                <a:xfrm>
                  <a:off x="4164013" y="2074863"/>
                  <a:ext cx="34925" cy="66675"/>
                </a:xfrm>
                <a:custGeom>
                  <a:avLst/>
                  <a:gdLst>
                    <a:gd name="T0" fmla="*/ 6 w 12"/>
                    <a:gd name="T1" fmla="*/ 23 h 23"/>
                    <a:gd name="T2" fmla="*/ 0 w 12"/>
                    <a:gd name="T3" fmla="*/ 17 h 23"/>
                    <a:gd name="T4" fmla="*/ 0 w 12"/>
                    <a:gd name="T5" fmla="*/ 6 h 23"/>
                    <a:gd name="T6" fmla="*/ 6 w 12"/>
                    <a:gd name="T7" fmla="*/ 0 h 23"/>
                    <a:gd name="T8" fmla="*/ 12 w 12"/>
                    <a:gd name="T9" fmla="*/ 6 h 23"/>
                    <a:gd name="T10" fmla="*/ 12 w 12"/>
                    <a:gd name="T11" fmla="*/ 17 h 23"/>
                    <a:gd name="T12" fmla="*/ 6 w 12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3">
                      <a:moveTo>
                        <a:pt x="6" y="23"/>
                      </a:moveTo>
                      <a:cubicBezTo>
                        <a:pt x="2" y="23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20"/>
                        <a:pt x="9" y="23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0" name="Freeform 282"/>
                <p:cNvSpPr>
                  <a:spLocks/>
                </p:cNvSpPr>
                <p:nvPr/>
              </p:nvSpPr>
              <p:spPr bwMode="auto">
                <a:xfrm>
                  <a:off x="4227513" y="2197100"/>
                  <a:ext cx="173038" cy="34925"/>
                </a:xfrm>
                <a:custGeom>
                  <a:avLst/>
                  <a:gdLst>
                    <a:gd name="T0" fmla="*/ 53 w 59"/>
                    <a:gd name="T1" fmla="*/ 12 h 12"/>
                    <a:gd name="T2" fmla="*/ 6 w 59"/>
                    <a:gd name="T3" fmla="*/ 12 h 12"/>
                    <a:gd name="T4" fmla="*/ 0 w 59"/>
                    <a:gd name="T5" fmla="*/ 6 h 12"/>
                    <a:gd name="T6" fmla="*/ 6 w 59"/>
                    <a:gd name="T7" fmla="*/ 0 h 12"/>
                    <a:gd name="T8" fmla="*/ 53 w 59"/>
                    <a:gd name="T9" fmla="*/ 0 h 12"/>
                    <a:gd name="T10" fmla="*/ 59 w 59"/>
                    <a:gd name="T11" fmla="*/ 6 h 12"/>
                    <a:gd name="T12" fmla="*/ 53 w 59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2">
                      <a:moveTo>
                        <a:pt x="53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6" y="0"/>
                        <a:pt x="59" y="3"/>
                        <a:pt x="59" y="6"/>
                      </a:cubicBezTo>
                      <a:cubicBezTo>
                        <a:pt x="59" y="10"/>
                        <a:pt x="56" y="12"/>
                        <a:pt x="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1" name="Freeform 283"/>
                <p:cNvSpPr>
                  <a:spLocks/>
                </p:cNvSpPr>
                <p:nvPr/>
              </p:nvSpPr>
              <p:spPr bwMode="auto">
                <a:xfrm>
                  <a:off x="4225926" y="2074863"/>
                  <a:ext cx="174625" cy="157163"/>
                </a:xfrm>
                <a:custGeom>
                  <a:avLst/>
                  <a:gdLst>
                    <a:gd name="T0" fmla="*/ 54 w 60"/>
                    <a:gd name="T1" fmla="*/ 54 h 54"/>
                    <a:gd name="T2" fmla="*/ 48 w 60"/>
                    <a:gd name="T3" fmla="*/ 48 h 54"/>
                    <a:gd name="T4" fmla="*/ 48 w 60"/>
                    <a:gd name="T5" fmla="*/ 38 h 54"/>
                    <a:gd name="T6" fmla="*/ 5 w 60"/>
                    <a:gd name="T7" fmla="*/ 23 h 54"/>
                    <a:gd name="T8" fmla="*/ 0 w 60"/>
                    <a:gd name="T9" fmla="*/ 17 h 54"/>
                    <a:gd name="T10" fmla="*/ 0 w 60"/>
                    <a:gd name="T11" fmla="*/ 6 h 54"/>
                    <a:gd name="T12" fmla="*/ 6 w 60"/>
                    <a:gd name="T13" fmla="*/ 0 h 54"/>
                    <a:gd name="T14" fmla="*/ 12 w 60"/>
                    <a:gd name="T15" fmla="*/ 6 h 54"/>
                    <a:gd name="T16" fmla="*/ 12 w 60"/>
                    <a:gd name="T17" fmla="*/ 12 h 54"/>
                    <a:gd name="T18" fmla="*/ 60 w 60"/>
                    <a:gd name="T19" fmla="*/ 38 h 54"/>
                    <a:gd name="T20" fmla="*/ 60 w 60"/>
                    <a:gd name="T21" fmla="*/ 48 h 54"/>
                    <a:gd name="T22" fmla="*/ 54 w 60"/>
                    <a:gd name="T2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54">
                      <a:moveTo>
                        <a:pt x="54" y="54"/>
                      </a:moveTo>
                      <a:cubicBezTo>
                        <a:pt x="50" y="54"/>
                        <a:pt x="48" y="52"/>
                        <a:pt x="48" y="48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5" y="34"/>
                        <a:pt x="25" y="27"/>
                        <a:pt x="5" y="23"/>
                      </a:cubicBezTo>
                      <a:cubicBezTo>
                        <a:pt x="2" y="22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44" y="20"/>
                        <a:pt x="60" y="28"/>
                        <a:pt x="60" y="38"/>
                      </a:cubicBezTo>
                      <a:cubicBezTo>
                        <a:pt x="60" y="48"/>
                        <a:pt x="60" y="48"/>
                        <a:pt x="60" y="48"/>
                      </a:cubicBezTo>
                      <a:cubicBezTo>
                        <a:pt x="60" y="52"/>
                        <a:pt x="57" y="54"/>
                        <a:pt x="5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221253" y="1642303"/>
                <a:ext cx="1440160" cy="1149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dirty="0" smtClean="0">
                    <a:solidFill>
                      <a:srgbClr val="4D4D4D"/>
                    </a:solidFill>
                    <a:latin typeface="Arial" pitchFamily="34" charset="0"/>
                    <a:cs typeface="Arial" pitchFamily="34" charset="0"/>
                  </a:rPr>
                  <a:t>Привлечение клиента на кредитные продукты МСП Банка, переговоры</a:t>
                </a:r>
                <a:endParaRPr lang="ru-RU" sz="1000" dirty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Овал 26"/>
              <p:cNvSpPr/>
              <p:nvPr/>
            </p:nvSpPr>
            <p:spPr>
              <a:xfrm>
                <a:off x="843929" y="1722261"/>
                <a:ext cx="216024" cy="21602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 smtClean="0"/>
                  <a:t>1</a:t>
                </a:r>
                <a:endParaRPr lang="ru-RU" sz="1200" dirty="0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704528" y="1479267"/>
                <a:ext cx="2016224" cy="1301661"/>
              </a:xfrm>
              <a:prstGeom prst="rect">
                <a:avLst/>
              </a:prstGeom>
              <a:noFill/>
              <a:ln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2864768" y="1479267"/>
                <a:ext cx="2016224" cy="1301661"/>
              </a:xfrm>
              <a:prstGeom prst="rect">
                <a:avLst/>
              </a:prstGeom>
              <a:noFill/>
              <a:ln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5417" y="1419650"/>
                <a:ext cx="1546263" cy="1436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900" dirty="0" smtClean="0">
                    <a:solidFill>
                      <a:srgbClr val="4D4D4D"/>
                    </a:solidFill>
                    <a:latin typeface="Arial" pitchFamily="34" charset="0"/>
                    <a:cs typeface="Arial" pitchFamily="34" charset="0"/>
                  </a:rPr>
                  <a:t>Получение пакета документов, проверка комплектности и корректности</a:t>
                </a:r>
              </a:p>
              <a:p>
                <a:r>
                  <a:rPr lang="ru-RU" sz="900" dirty="0" smtClean="0">
                    <a:solidFill>
                      <a:srgbClr val="4D4D4D"/>
                    </a:solidFill>
                    <a:latin typeface="Arial" pitchFamily="34" charset="0"/>
                    <a:cs typeface="Arial" pitchFamily="34" charset="0"/>
                  </a:rPr>
                  <a:t>Отправка в Банк</a:t>
                </a:r>
              </a:p>
              <a:p>
                <a:r>
                  <a:rPr lang="ru-RU" sz="900" dirty="0" smtClean="0">
                    <a:solidFill>
                      <a:srgbClr val="4D4D4D"/>
                    </a:solidFill>
                    <a:latin typeface="Arial" pitchFamily="34" charset="0"/>
                    <a:cs typeface="Arial" pitchFamily="34" charset="0"/>
                  </a:rPr>
                  <a:t>Отработка доп. запросов по заявке</a:t>
                </a:r>
                <a:endParaRPr lang="ru-RU" sz="900" dirty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2936776" y="1722261"/>
                <a:ext cx="216024" cy="21602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 smtClean="0"/>
                  <a:t>2</a:t>
                </a:r>
                <a:endParaRPr lang="ru-RU" sz="1200" dirty="0"/>
              </a:p>
            </p:txBody>
          </p:sp>
          <p:grpSp>
            <p:nvGrpSpPr>
              <p:cNvPr id="32" name="Group 639"/>
              <p:cNvGrpSpPr/>
              <p:nvPr/>
            </p:nvGrpSpPr>
            <p:grpSpPr>
              <a:xfrm>
                <a:off x="2937921" y="1978205"/>
                <a:ext cx="311942" cy="420962"/>
                <a:chOff x="9498013" y="4262438"/>
                <a:chExt cx="458788" cy="619125"/>
              </a:xfrm>
              <a:solidFill>
                <a:schemeClr val="accent1"/>
              </a:solidFill>
            </p:grpSpPr>
            <p:sp>
              <p:nvSpPr>
                <p:cNvPr id="79" name="Freeform 865"/>
                <p:cNvSpPr>
                  <a:spLocks noEditPoints="1"/>
                </p:cNvSpPr>
                <p:nvPr/>
              </p:nvSpPr>
              <p:spPr bwMode="auto">
                <a:xfrm>
                  <a:off x="9498013" y="4262438"/>
                  <a:ext cx="458788" cy="619125"/>
                </a:xfrm>
                <a:custGeom>
                  <a:avLst/>
                  <a:gdLst>
                    <a:gd name="T0" fmla="*/ 90 w 157"/>
                    <a:gd name="T1" fmla="*/ 212 h 212"/>
                    <a:gd name="T2" fmla="*/ 18 w 157"/>
                    <a:gd name="T3" fmla="*/ 212 h 212"/>
                    <a:gd name="T4" fmla="*/ 0 w 157"/>
                    <a:gd name="T5" fmla="*/ 194 h 212"/>
                    <a:gd name="T6" fmla="*/ 0 w 157"/>
                    <a:gd name="T7" fmla="*/ 17 h 212"/>
                    <a:gd name="T8" fmla="*/ 18 w 157"/>
                    <a:gd name="T9" fmla="*/ 0 h 212"/>
                    <a:gd name="T10" fmla="*/ 139 w 157"/>
                    <a:gd name="T11" fmla="*/ 0 h 212"/>
                    <a:gd name="T12" fmla="*/ 157 w 157"/>
                    <a:gd name="T13" fmla="*/ 17 h 212"/>
                    <a:gd name="T14" fmla="*/ 157 w 157"/>
                    <a:gd name="T15" fmla="*/ 145 h 212"/>
                    <a:gd name="T16" fmla="*/ 90 w 157"/>
                    <a:gd name="T17" fmla="*/ 212 h 212"/>
                    <a:gd name="T18" fmla="*/ 18 w 157"/>
                    <a:gd name="T19" fmla="*/ 12 h 212"/>
                    <a:gd name="T20" fmla="*/ 12 w 157"/>
                    <a:gd name="T21" fmla="*/ 17 h 212"/>
                    <a:gd name="T22" fmla="*/ 12 w 157"/>
                    <a:gd name="T23" fmla="*/ 194 h 212"/>
                    <a:gd name="T24" fmla="*/ 18 w 157"/>
                    <a:gd name="T25" fmla="*/ 200 h 212"/>
                    <a:gd name="T26" fmla="*/ 85 w 157"/>
                    <a:gd name="T27" fmla="*/ 200 h 212"/>
                    <a:gd name="T28" fmla="*/ 145 w 157"/>
                    <a:gd name="T29" fmla="*/ 140 h 212"/>
                    <a:gd name="T30" fmla="*/ 145 w 157"/>
                    <a:gd name="T31" fmla="*/ 17 h 212"/>
                    <a:gd name="T32" fmla="*/ 139 w 157"/>
                    <a:gd name="T33" fmla="*/ 12 h 212"/>
                    <a:gd name="T34" fmla="*/ 18 w 157"/>
                    <a:gd name="T35" fmla="*/ 12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7" h="212">
                      <a:moveTo>
                        <a:pt x="90" y="212"/>
                      </a:moveTo>
                      <a:cubicBezTo>
                        <a:pt x="18" y="212"/>
                        <a:pt x="18" y="212"/>
                        <a:pt x="18" y="212"/>
                      </a:cubicBezTo>
                      <a:cubicBezTo>
                        <a:pt x="8" y="212"/>
                        <a:pt x="0" y="204"/>
                        <a:pt x="0" y="194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8"/>
                        <a:pt x="8" y="0"/>
                        <a:pt x="18" y="0"/>
                      </a:cubicBezTo>
                      <a:cubicBezTo>
                        <a:pt x="139" y="0"/>
                        <a:pt x="139" y="0"/>
                        <a:pt x="139" y="0"/>
                      </a:cubicBezTo>
                      <a:cubicBezTo>
                        <a:pt x="149" y="0"/>
                        <a:pt x="157" y="8"/>
                        <a:pt x="157" y="17"/>
                      </a:cubicBezTo>
                      <a:cubicBezTo>
                        <a:pt x="157" y="145"/>
                        <a:pt x="157" y="145"/>
                        <a:pt x="157" y="145"/>
                      </a:cubicBezTo>
                      <a:lnTo>
                        <a:pt x="90" y="212"/>
                      </a:lnTo>
                      <a:close/>
                      <a:moveTo>
                        <a:pt x="18" y="12"/>
                      </a:moveTo>
                      <a:cubicBezTo>
                        <a:pt x="15" y="12"/>
                        <a:pt x="12" y="14"/>
                        <a:pt x="12" y="17"/>
                      </a:cubicBezTo>
                      <a:cubicBezTo>
                        <a:pt x="12" y="194"/>
                        <a:pt x="12" y="194"/>
                        <a:pt x="12" y="194"/>
                      </a:cubicBezTo>
                      <a:cubicBezTo>
                        <a:pt x="12" y="197"/>
                        <a:pt x="15" y="200"/>
                        <a:pt x="18" y="200"/>
                      </a:cubicBezTo>
                      <a:cubicBezTo>
                        <a:pt x="85" y="200"/>
                        <a:pt x="85" y="200"/>
                        <a:pt x="85" y="200"/>
                      </a:cubicBezTo>
                      <a:cubicBezTo>
                        <a:pt x="145" y="140"/>
                        <a:pt x="145" y="140"/>
                        <a:pt x="145" y="140"/>
                      </a:cubicBezTo>
                      <a:cubicBezTo>
                        <a:pt x="145" y="17"/>
                        <a:pt x="145" y="17"/>
                        <a:pt x="145" y="17"/>
                      </a:cubicBezTo>
                      <a:cubicBezTo>
                        <a:pt x="145" y="14"/>
                        <a:pt x="142" y="12"/>
                        <a:pt x="139" y="12"/>
                      </a:cubicBezTo>
                      <a:lnTo>
                        <a:pt x="18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80" name="Freeform 866"/>
                <p:cNvSpPr>
                  <a:spLocks/>
                </p:cNvSpPr>
                <p:nvPr/>
              </p:nvSpPr>
              <p:spPr bwMode="auto">
                <a:xfrm>
                  <a:off x="9734550" y="4659313"/>
                  <a:ext cx="203200" cy="204788"/>
                </a:xfrm>
                <a:custGeom>
                  <a:avLst/>
                  <a:gdLst>
                    <a:gd name="T0" fmla="*/ 12 w 70"/>
                    <a:gd name="T1" fmla="*/ 70 h 70"/>
                    <a:gd name="T2" fmla="*/ 0 w 70"/>
                    <a:gd name="T3" fmla="*/ 70 h 70"/>
                    <a:gd name="T4" fmla="*/ 0 w 70"/>
                    <a:gd name="T5" fmla="*/ 18 h 70"/>
                    <a:gd name="T6" fmla="*/ 18 w 70"/>
                    <a:gd name="T7" fmla="*/ 0 h 70"/>
                    <a:gd name="T8" fmla="*/ 70 w 70"/>
                    <a:gd name="T9" fmla="*/ 0 h 70"/>
                    <a:gd name="T10" fmla="*/ 70 w 70"/>
                    <a:gd name="T11" fmla="*/ 12 h 70"/>
                    <a:gd name="T12" fmla="*/ 18 w 70"/>
                    <a:gd name="T13" fmla="*/ 12 h 70"/>
                    <a:gd name="T14" fmla="*/ 12 w 70"/>
                    <a:gd name="T15" fmla="*/ 18 h 70"/>
                    <a:gd name="T16" fmla="*/ 12 w 70"/>
                    <a:gd name="T17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0" h="70">
                      <a:moveTo>
                        <a:pt x="12" y="70"/>
                      </a:move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8"/>
                        <a:pt x="8" y="0"/>
                        <a:pt x="18" y="0"/>
                      </a:cubicBezTo>
                      <a:cubicBezTo>
                        <a:pt x="70" y="0"/>
                        <a:pt x="70" y="0"/>
                        <a:pt x="70" y="0"/>
                      </a:cubicBezTo>
                      <a:cubicBezTo>
                        <a:pt x="70" y="12"/>
                        <a:pt x="70" y="12"/>
                        <a:pt x="70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5" y="12"/>
                        <a:pt x="12" y="15"/>
                        <a:pt x="12" y="18"/>
                      </a:cubicBezTo>
                      <a:lnTo>
                        <a:pt x="12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81" name="Freeform 867"/>
                <p:cNvSpPr>
                  <a:spLocks/>
                </p:cNvSpPr>
                <p:nvPr/>
              </p:nvSpPr>
              <p:spPr bwMode="auto">
                <a:xfrm>
                  <a:off x="9571038" y="4451350"/>
                  <a:ext cx="312738" cy="36513"/>
                </a:xfrm>
                <a:custGeom>
                  <a:avLst/>
                  <a:gdLst>
                    <a:gd name="T0" fmla="*/ 101 w 107"/>
                    <a:gd name="T1" fmla="*/ 12 h 12"/>
                    <a:gd name="T2" fmla="*/ 6 w 107"/>
                    <a:gd name="T3" fmla="*/ 12 h 12"/>
                    <a:gd name="T4" fmla="*/ 0 w 107"/>
                    <a:gd name="T5" fmla="*/ 6 h 12"/>
                    <a:gd name="T6" fmla="*/ 6 w 107"/>
                    <a:gd name="T7" fmla="*/ 0 h 12"/>
                    <a:gd name="T8" fmla="*/ 101 w 107"/>
                    <a:gd name="T9" fmla="*/ 0 h 12"/>
                    <a:gd name="T10" fmla="*/ 107 w 107"/>
                    <a:gd name="T11" fmla="*/ 6 h 12"/>
                    <a:gd name="T12" fmla="*/ 101 w 107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7" h="12">
                      <a:moveTo>
                        <a:pt x="101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9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101" y="0"/>
                        <a:pt x="101" y="0"/>
                        <a:pt x="101" y="0"/>
                      </a:cubicBezTo>
                      <a:cubicBezTo>
                        <a:pt x="104" y="0"/>
                        <a:pt x="107" y="2"/>
                        <a:pt x="107" y="6"/>
                      </a:cubicBezTo>
                      <a:cubicBezTo>
                        <a:pt x="107" y="9"/>
                        <a:pt x="104" y="12"/>
                        <a:pt x="101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82" name="Freeform 868"/>
                <p:cNvSpPr>
                  <a:spLocks/>
                </p:cNvSpPr>
                <p:nvPr/>
              </p:nvSpPr>
              <p:spPr bwMode="auto">
                <a:xfrm>
                  <a:off x="9571038" y="4384675"/>
                  <a:ext cx="312738" cy="34925"/>
                </a:xfrm>
                <a:custGeom>
                  <a:avLst/>
                  <a:gdLst>
                    <a:gd name="T0" fmla="*/ 101 w 107"/>
                    <a:gd name="T1" fmla="*/ 12 h 12"/>
                    <a:gd name="T2" fmla="*/ 6 w 107"/>
                    <a:gd name="T3" fmla="*/ 12 h 12"/>
                    <a:gd name="T4" fmla="*/ 0 w 107"/>
                    <a:gd name="T5" fmla="*/ 6 h 12"/>
                    <a:gd name="T6" fmla="*/ 6 w 107"/>
                    <a:gd name="T7" fmla="*/ 0 h 12"/>
                    <a:gd name="T8" fmla="*/ 101 w 107"/>
                    <a:gd name="T9" fmla="*/ 0 h 12"/>
                    <a:gd name="T10" fmla="*/ 107 w 107"/>
                    <a:gd name="T11" fmla="*/ 6 h 12"/>
                    <a:gd name="T12" fmla="*/ 101 w 107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7" h="12">
                      <a:moveTo>
                        <a:pt x="101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9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101" y="0"/>
                        <a:pt x="101" y="0"/>
                        <a:pt x="101" y="0"/>
                      </a:cubicBezTo>
                      <a:cubicBezTo>
                        <a:pt x="104" y="0"/>
                        <a:pt x="107" y="3"/>
                        <a:pt x="107" y="6"/>
                      </a:cubicBezTo>
                      <a:cubicBezTo>
                        <a:pt x="107" y="9"/>
                        <a:pt x="104" y="12"/>
                        <a:pt x="101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83" name="Freeform 869"/>
                <p:cNvSpPr>
                  <a:spLocks/>
                </p:cNvSpPr>
                <p:nvPr/>
              </p:nvSpPr>
              <p:spPr bwMode="auto">
                <a:xfrm>
                  <a:off x="9571038" y="4516438"/>
                  <a:ext cx="312738" cy="34925"/>
                </a:xfrm>
                <a:custGeom>
                  <a:avLst/>
                  <a:gdLst>
                    <a:gd name="T0" fmla="*/ 101 w 107"/>
                    <a:gd name="T1" fmla="*/ 12 h 12"/>
                    <a:gd name="T2" fmla="*/ 6 w 107"/>
                    <a:gd name="T3" fmla="*/ 12 h 12"/>
                    <a:gd name="T4" fmla="*/ 0 w 107"/>
                    <a:gd name="T5" fmla="*/ 6 h 12"/>
                    <a:gd name="T6" fmla="*/ 6 w 107"/>
                    <a:gd name="T7" fmla="*/ 0 h 12"/>
                    <a:gd name="T8" fmla="*/ 101 w 107"/>
                    <a:gd name="T9" fmla="*/ 0 h 12"/>
                    <a:gd name="T10" fmla="*/ 107 w 107"/>
                    <a:gd name="T11" fmla="*/ 6 h 12"/>
                    <a:gd name="T12" fmla="*/ 101 w 107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7" h="12">
                      <a:moveTo>
                        <a:pt x="101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101" y="0"/>
                        <a:pt x="101" y="0"/>
                        <a:pt x="101" y="0"/>
                      </a:cubicBezTo>
                      <a:cubicBezTo>
                        <a:pt x="104" y="0"/>
                        <a:pt x="107" y="3"/>
                        <a:pt x="107" y="6"/>
                      </a:cubicBezTo>
                      <a:cubicBezTo>
                        <a:pt x="107" y="10"/>
                        <a:pt x="104" y="12"/>
                        <a:pt x="101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84" name="Freeform 870"/>
                <p:cNvSpPr>
                  <a:spLocks/>
                </p:cNvSpPr>
                <p:nvPr/>
              </p:nvSpPr>
              <p:spPr bwMode="auto">
                <a:xfrm>
                  <a:off x="9571038" y="4583113"/>
                  <a:ext cx="174625" cy="34925"/>
                </a:xfrm>
                <a:custGeom>
                  <a:avLst/>
                  <a:gdLst>
                    <a:gd name="T0" fmla="*/ 54 w 60"/>
                    <a:gd name="T1" fmla="*/ 12 h 12"/>
                    <a:gd name="T2" fmla="*/ 6 w 60"/>
                    <a:gd name="T3" fmla="*/ 12 h 12"/>
                    <a:gd name="T4" fmla="*/ 0 w 60"/>
                    <a:gd name="T5" fmla="*/ 6 h 12"/>
                    <a:gd name="T6" fmla="*/ 6 w 60"/>
                    <a:gd name="T7" fmla="*/ 0 h 12"/>
                    <a:gd name="T8" fmla="*/ 54 w 60"/>
                    <a:gd name="T9" fmla="*/ 0 h 12"/>
                    <a:gd name="T10" fmla="*/ 60 w 60"/>
                    <a:gd name="T11" fmla="*/ 6 h 12"/>
                    <a:gd name="T12" fmla="*/ 54 w 60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" h="12">
                      <a:moveTo>
                        <a:pt x="54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7" y="0"/>
                        <a:pt x="60" y="3"/>
                        <a:pt x="60" y="6"/>
                      </a:cubicBezTo>
                      <a:cubicBezTo>
                        <a:pt x="60" y="10"/>
                        <a:pt x="57" y="12"/>
                        <a:pt x="54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33" name="Прямоугольник 32"/>
              <p:cNvSpPr/>
              <p:nvPr/>
            </p:nvSpPr>
            <p:spPr>
              <a:xfrm>
                <a:off x="5025457" y="1468234"/>
                <a:ext cx="2016224" cy="130166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5097016" y="1722261"/>
                <a:ext cx="216024" cy="21602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 smtClean="0"/>
                  <a:t>3</a:t>
                </a:r>
                <a:endParaRPr lang="ru-RU" sz="1200" dirty="0"/>
              </a:p>
            </p:txBody>
          </p:sp>
          <p:grpSp>
            <p:nvGrpSpPr>
              <p:cNvPr id="35" name="Group 877"/>
              <p:cNvGrpSpPr/>
              <p:nvPr/>
            </p:nvGrpSpPr>
            <p:grpSpPr>
              <a:xfrm>
                <a:off x="5102630" y="2061318"/>
                <a:ext cx="423817" cy="372588"/>
                <a:chOff x="7845845" y="6518923"/>
                <a:chExt cx="432844" cy="380523"/>
              </a:xfrm>
              <a:solidFill>
                <a:schemeClr val="accent1"/>
              </a:solidFill>
            </p:grpSpPr>
            <p:sp>
              <p:nvSpPr>
                <p:cNvPr id="51" name="Freeform 16"/>
                <p:cNvSpPr>
                  <a:spLocks/>
                </p:cNvSpPr>
                <p:nvPr/>
              </p:nvSpPr>
              <p:spPr bwMode="auto">
                <a:xfrm>
                  <a:off x="7882311" y="6653692"/>
                  <a:ext cx="39638" cy="41223"/>
                </a:xfrm>
                <a:custGeom>
                  <a:avLst/>
                  <a:gdLst>
                    <a:gd name="T0" fmla="*/ 34 w 59"/>
                    <a:gd name="T1" fmla="*/ 59 h 59"/>
                    <a:gd name="T2" fmla="*/ 59 w 59"/>
                    <a:gd name="T3" fmla="*/ 33 h 59"/>
                    <a:gd name="T4" fmla="*/ 33 w 59"/>
                    <a:gd name="T5" fmla="*/ 7 h 59"/>
                    <a:gd name="T6" fmla="*/ 7 w 59"/>
                    <a:gd name="T7" fmla="*/ 7 h 59"/>
                    <a:gd name="T8" fmla="*/ 7 w 59"/>
                    <a:gd name="T9" fmla="*/ 33 h 59"/>
                    <a:gd name="T10" fmla="*/ 34 w 59"/>
                    <a:gd name="T11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" h="59">
                      <a:moveTo>
                        <a:pt x="34" y="59"/>
                      </a:moveTo>
                      <a:cubicBezTo>
                        <a:pt x="41" y="50"/>
                        <a:pt x="50" y="41"/>
                        <a:pt x="59" y="33"/>
                      </a:cubicBezTo>
                      <a:cubicBezTo>
                        <a:pt x="33" y="7"/>
                        <a:pt x="33" y="7"/>
                        <a:pt x="33" y="7"/>
                      </a:cubicBezTo>
                      <a:cubicBezTo>
                        <a:pt x="26" y="0"/>
                        <a:pt x="14" y="0"/>
                        <a:pt x="7" y="7"/>
                      </a:cubicBezTo>
                      <a:cubicBezTo>
                        <a:pt x="0" y="14"/>
                        <a:pt x="0" y="25"/>
                        <a:pt x="7" y="33"/>
                      </a:cubicBezTo>
                      <a:lnTo>
                        <a:pt x="34" y="5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2" name="Freeform 17"/>
                <p:cNvSpPr>
                  <a:spLocks/>
                </p:cNvSpPr>
                <p:nvPr/>
              </p:nvSpPr>
              <p:spPr bwMode="auto">
                <a:xfrm>
                  <a:off x="7853772" y="6696500"/>
                  <a:ext cx="42809" cy="34881"/>
                </a:xfrm>
                <a:custGeom>
                  <a:avLst/>
                  <a:gdLst>
                    <a:gd name="T0" fmla="*/ 14 w 63"/>
                    <a:gd name="T1" fmla="*/ 37 h 52"/>
                    <a:gd name="T2" fmla="*/ 49 w 63"/>
                    <a:gd name="T3" fmla="*/ 52 h 52"/>
                    <a:gd name="T4" fmla="*/ 63 w 63"/>
                    <a:gd name="T5" fmla="*/ 18 h 52"/>
                    <a:gd name="T6" fmla="*/ 28 w 63"/>
                    <a:gd name="T7" fmla="*/ 3 h 52"/>
                    <a:gd name="T8" fmla="*/ 4 w 63"/>
                    <a:gd name="T9" fmla="*/ 13 h 52"/>
                    <a:gd name="T10" fmla="*/ 14 w 63"/>
                    <a:gd name="T11" fmla="*/ 37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3" h="52">
                      <a:moveTo>
                        <a:pt x="14" y="37"/>
                      </a:moveTo>
                      <a:cubicBezTo>
                        <a:pt x="49" y="52"/>
                        <a:pt x="49" y="52"/>
                        <a:pt x="49" y="52"/>
                      </a:cubicBezTo>
                      <a:cubicBezTo>
                        <a:pt x="52" y="40"/>
                        <a:pt x="57" y="28"/>
                        <a:pt x="63" y="18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18" y="0"/>
                        <a:pt x="8" y="4"/>
                        <a:pt x="4" y="13"/>
                      </a:cubicBezTo>
                      <a:cubicBezTo>
                        <a:pt x="0" y="23"/>
                        <a:pt x="5" y="33"/>
                        <a:pt x="14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3" name="Freeform 18"/>
                <p:cNvSpPr>
                  <a:spLocks/>
                </p:cNvSpPr>
                <p:nvPr/>
              </p:nvSpPr>
              <p:spPr bwMode="auto">
                <a:xfrm>
                  <a:off x="7974271" y="6617225"/>
                  <a:ext cx="23783" cy="38052"/>
                </a:xfrm>
                <a:custGeom>
                  <a:avLst/>
                  <a:gdLst>
                    <a:gd name="T0" fmla="*/ 19 w 37"/>
                    <a:gd name="T1" fmla="*/ 55 h 56"/>
                    <a:gd name="T2" fmla="*/ 37 w 37"/>
                    <a:gd name="T3" fmla="*/ 56 h 56"/>
                    <a:gd name="T4" fmla="*/ 37 w 37"/>
                    <a:gd name="T5" fmla="*/ 19 h 56"/>
                    <a:gd name="T6" fmla="*/ 19 w 37"/>
                    <a:gd name="T7" fmla="*/ 0 h 56"/>
                    <a:gd name="T8" fmla="*/ 0 w 37"/>
                    <a:gd name="T9" fmla="*/ 19 h 56"/>
                    <a:gd name="T10" fmla="*/ 0 w 37"/>
                    <a:gd name="T11" fmla="*/ 56 h 56"/>
                    <a:gd name="T12" fmla="*/ 19 w 37"/>
                    <a:gd name="T13" fmla="*/ 55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56">
                      <a:moveTo>
                        <a:pt x="19" y="55"/>
                      </a:moveTo>
                      <a:cubicBezTo>
                        <a:pt x="25" y="55"/>
                        <a:pt x="31" y="56"/>
                        <a:pt x="37" y="56"/>
                      </a:cubicBezTo>
                      <a:cubicBezTo>
                        <a:pt x="37" y="19"/>
                        <a:pt x="37" y="19"/>
                        <a:pt x="37" y="19"/>
                      </a:cubicBezTo>
                      <a:cubicBezTo>
                        <a:pt x="37" y="9"/>
                        <a:pt x="29" y="0"/>
                        <a:pt x="19" y="0"/>
                      </a:cubicBezTo>
                      <a:cubicBezTo>
                        <a:pt x="9" y="0"/>
                        <a:pt x="0" y="9"/>
                        <a:pt x="0" y="19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6" y="56"/>
                        <a:pt x="13" y="55"/>
                        <a:pt x="19" y="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4" name="Freeform 19"/>
                <p:cNvSpPr>
                  <a:spLocks/>
                </p:cNvSpPr>
                <p:nvPr/>
              </p:nvSpPr>
              <p:spPr bwMode="auto">
                <a:xfrm>
                  <a:off x="8050375" y="6653692"/>
                  <a:ext cx="41223" cy="41223"/>
                </a:xfrm>
                <a:custGeom>
                  <a:avLst/>
                  <a:gdLst>
                    <a:gd name="T0" fmla="*/ 26 w 60"/>
                    <a:gd name="T1" fmla="*/ 59 h 59"/>
                    <a:gd name="T2" fmla="*/ 52 w 60"/>
                    <a:gd name="T3" fmla="*/ 33 h 59"/>
                    <a:gd name="T4" fmla="*/ 52 w 60"/>
                    <a:gd name="T5" fmla="*/ 7 h 59"/>
                    <a:gd name="T6" fmla="*/ 27 w 60"/>
                    <a:gd name="T7" fmla="*/ 7 h 59"/>
                    <a:gd name="T8" fmla="*/ 0 w 60"/>
                    <a:gd name="T9" fmla="*/ 33 h 59"/>
                    <a:gd name="T10" fmla="*/ 26 w 60"/>
                    <a:gd name="T11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0" h="59">
                      <a:moveTo>
                        <a:pt x="26" y="59"/>
                      </a:moveTo>
                      <a:cubicBezTo>
                        <a:pt x="52" y="33"/>
                        <a:pt x="52" y="33"/>
                        <a:pt x="52" y="33"/>
                      </a:cubicBezTo>
                      <a:cubicBezTo>
                        <a:pt x="60" y="25"/>
                        <a:pt x="60" y="14"/>
                        <a:pt x="52" y="7"/>
                      </a:cubicBezTo>
                      <a:cubicBezTo>
                        <a:pt x="45" y="0"/>
                        <a:pt x="34" y="0"/>
                        <a:pt x="27" y="7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10" y="41"/>
                        <a:pt x="18" y="50"/>
                        <a:pt x="26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5" name="Freeform 20"/>
                <p:cNvSpPr>
                  <a:spLocks/>
                </p:cNvSpPr>
                <p:nvPr/>
              </p:nvSpPr>
              <p:spPr bwMode="auto">
                <a:xfrm>
                  <a:off x="8075744" y="6694915"/>
                  <a:ext cx="42809" cy="34881"/>
                </a:xfrm>
                <a:custGeom>
                  <a:avLst/>
                  <a:gdLst>
                    <a:gd name="T0" fmla="*/ 14 w 63"/>
                    <a:gd name="T1" fmla="*/ 52 h 52"/>
                    <a:gd name="T2" fmla="*/ 49 w 63"/>
                    <a:gd name="T3" fmla="*/ 38 h 52"/>
                    <a:gd name="T4" fmla="*/ 59 w 63"/>
                    <a:gd name="T5" fmla="*/ 14 h 52"/>
                    <a:gd name="T6" fmla="*/ 35 w 63"/>
                    <a:gd name="T7" fmla="*/ 4 h 52"/>
                    <a:gd name="T8" fmla="*/ 0 w 63"/>
                    <a:gd name="T9" fmla="*/ 19 h 52"/>
                    <a:gd name="T10" fmla="*/ 14 w 63"/>
                    <a:gd name="T11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3" h="52">
                      <a:moveTo>
                        <a:pt x="14" y="52"/>
                      </a:moveTo>
                      <a:cubicBezTo>
                        <a:pt x="49" y="38"/>
                        <a:pt x="49" y="38"/>
                        <a:pt x="49" y="38"/>
                      </a:cubicBezTo>
                      <a:cubicBezTo>
                        <a:pt x="58" y="34"/>
                        <a:pt x="63" y="23"/>
                        <a:pt x="59" y="14"/>
                      </a:cubicBezTo>
                      <a:cubicBezTo>
                        <a:pt x="55" y="5"/>
                        <a:pt x="44" y="0"/>
                        <a:pt x="35" y="4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6" y="29"/>
                        <a:pt x="11" y="40"/>
                        <a:pt x="14" y="5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6" name="Freeform 21"/>
                <p:cNvSpPr>
                  <a:spLocks/>
                </p:cNvSpPr>
                <p:nvPr/>
              </p:nvSpPr>
              <p:spPr bwMode="auto">
                <a:xfrm>
                  <a:off x="8013909" y="6625153"/>
                  <a:ext cx="34881" cy="42809"/>
                </a:xfrm>
                <a:custGeom>
                  <a:avLst/>
                  <a:gdLst>
                    <a:gd name="T0" fmla="*/ 33 w 52"/>
                    <a:gd name="T1" fmla="*/ 62 h 62"/>
                    <a:gd name="T2" fmla="*/ 48 w 52"/>
                    <a:gd name="T3" fmla="*/ 28 h 62"/>
                    <a:gd name="T4" fmla="*/ 38 w 52"/>
                    <a:gd name="T5" fmla="*/ 4 h 62"/>
                    <a:gd name="T6" fmla="*/ 14 w 52"/>
                    <a:gd name="T7" fmla="*/ 14 h 62"/>
                    <a:gd name="T8" fmla="*/ 0 w 52"/>
                    <a:gd name="T9" fmla="*/ 49 h 62"/>
                    <a:gd name="T10" fmla="*/ 33 w 52"/>
                    <a:gd name="T11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2" h="62">
                      <a:moveTo>
                        <a:pt x="33" y="62"/>
                      </a:moveTo>
                      <a:cubicBezTo>
                        <a:pt x="48" y="28"/>
                        <a:pt x="48" y="28"/>
                        <a:pt x="48" y="28"/>
                      </a:cubicBezTo>
                      <a:cubicBezTo>
                        <a:pt x="52" y="18"/>
                        <a:pt x="47" y="8"/>
                        <a:pt x="38" y="4"/>
                      </a:cubicBezTo>
                      <a:cubicBezTo>
                        <a:pt x="28" y="0"/>
                        <a:pt x="18" y="4"/>
                        <a:pt x="14" y="14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12" y="52"/>
                        <a:pt x="23" y="56"/>
                        <a:pt x="33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7" name="Freeform 22"/>
                <p:cNvSpPr>
                  <a:spLocks/>
                </p:cNvSpPr>
                <p:nvPr/>
              </p:nvSpPr>
              <p:spPr bwMode="auto">
                <a:xfrm>
                  <a:off x="7845845" y="6745652"/>
                  <a:ext cx="38052" cy="25368"/>
                </a:xfrm>
                <a:custGeom>
                  <a:avLst/>
                  <a:gdLst>
                    <a:gd name="T0" fmla="*/ 56 w 56"/>
                    <a:gd name="T1" fmla="*/ 37 h 37"/>
                    <a:gd name="T2" fmla="*/ 54 w 56"/>
                    <a:gd name="T3" fmla="*/ 19 h 37"/>
                    <a:gd name="T4" fmla="*/ 56 w 56"/>
                    <a:gd name="T5" fmla="*/ 0 h 37"/>
                    <a:gd name="T6" fmla="*/ 18 w 56"/>
                    <a:gd name="T7" fmla="*/ 0 h 37"/>
                    <a:gd name="T8" fmla="*/ 0 w 56"/>
                    <a:gd name="T9" fmla="*/ 18 h 37"/>
                    <a:gd name="T10" fmla="*/ 18 w 56"/>
                    <a:gd name="T11" fmla="*/ 37 h 37"/>
                    <a:gd name="T12" fmla="*/ 56 w 56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" h="37">
                      <a:moveTo>
                        <a:pt x="56" y="37"/>
                      </a:moveTo>
                      <a:cubicBezTo>
                        <a:pt x="55" y="31"/>
                        <a:pt x="54" y="25"/>
                        <a:pt x="54" y="19"/>
                      </a:cubicBezTo>
                      <a:cubicBezTo>
                        <a:pt x="54" y="12"/>
                        <a:pt x="55" y="6"/>
                        <a:pt x="5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9"/>
                        <a:pt x="8" y="37"/>
                        <a:pt x="18" y="37"/>
                      </a:cubicBezTo>
                      <a:lnTo>
                        <a:pt x="56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8" name="Freeform 23"/>
                <p:cNvSpPr>
                  <a:spLocks/>
                </p:cNvSpPr>
                <p:nvPr/>
              </p:nvSpPr>
              <p:spPr bwMode="auto">
                <a:xfrm>
                  <a:off x="7921950" y="6626738"/>
                  <a:ext cx="36467" cy="41223"/>
                </a:xfrm>
                <a:custGeom>
                  <a:avLst/>
                  <a:gdLst>
                    <a:gd name="T0" fmla="*/ 19 w 52"/>
                    <a:gd name="T1" fmla="*/ 62 h 62"/>
                    <a:gd name="T2" fmla="*/ 52 w 52"/>
                    <a:gd name="T3" fmla="*/ 48 h 62"/>
                    <a:gd name="T4" fmla="*/ 38 w 52"/>
                    <a:gd name="T5" fmla="*/ 13 h 62"/>
                    <a:gd name="T6" fmla="*/ 14 w 52"/>
                    <a:gd name="T7" fmla="*/ 3 h 62"/>
                    <a:gd name="T8" fmla="*/ 4 w 52"/>
                    <a:gd name="T9" fmla="*/ 27 h 62"/>
                    <a:gd name="T10" fmla="*/ 19 w 52"/>
                    <a:gd name="T11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2" h="62">
                      <a:moveTo>
                        <a:pt x="19" y="62"/>
                      </a:moveTo>
                      <a:cubicBezTo>
                        <a:pt x="29" y="56"/>
                        <a:pt x="41" y="51"/>
                        <a:pt x="52" y="48"/>
                      </a:cubicBezTo>
                      <a:cubicBezTo>
                        <a:pt x="38" y="13"/>
                        <a:pt x="38" y="13"/>
                        <a:pt x="38" y="13"/>
                      </a:cubicBezTo>
                      <a:cubicBezTo>
                        <a:pt x="34" y="4"/>
                        <a:pt x="23" y="0"/>
                        <a:pt x="14" y="3"/>
                      </a:cubicBezTo>
                      <a:cubicBezTo>
                        <a:pt x="5" y="7"/>
                        <a:pt x="0" y="18"/>
                        <a:pt x="4" y="27"/>
                      </a:cubicBezTo>
                      <a:lnTo>
                        <a:pt x="19" y="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9" name="Freeform 24"/>
                <p:cNvSpPr>
                  <a:spLocks/>
                </p:cNvSpPr>
                <p:nvPr/>
              </p:nvSpPr>
              <p:spPr bwMode="auto">
                <a:xfrm>
                  <a:off x="7853772" y="6786875"/>
                  <a:ext cx="42809" cy="33296"/>
                </a:xfrm>
                <a:custGeom>
                  <a:avLst/>
                  <a:gdLst>
                    <a:gd name="T0" fmla="*/ 48 w 62"/>
                    <a:gd name="T1" fmla="*/ 0 h 49"/>
                    <a:gd name="T2" fmla="*/ 13 w 62"/>
                    <a:gd name="T3" fmla="*/ 14 h 49"/>
                    <a:gd name="T4" fmla="*/ 4 w 62"/>
                    <a:gd name="T5" fmla="*/ 38 h 49"/>
                    <a:gd name="T6" fmla="*/ 21 w 62"/>
                    <a:gd name="T7" fmla="*/ 49 h 49"/>
                    <a:gd name="T8" fmla="*/ 28 w 62"/>
                    <a:gd name="T9" fmla="*/ 48 h 49"/>
                    <a:gd name="T10" fmla="*/ 62 w 62"/>
                    <a:gd name="T11" fmla="*/ 33 h 49"/>
                    <a:gd name="T12" fmla="*/ 48 w 62"/>
                    <a:gd name="T1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49">
                      <a:moveTo>
                        <a:pt x="48" y="0"/>
                      </a:moveTo>
                      <a:cubicBezTo>
                        <a:pt x="13" y="14"/>
                        <a:pt x="13" y="14"/>
                        <a:pt x="13" y="14"/>
                      </a:cubicBezTo>
                      <a:cubicBezTo>
                        <a:pt x="4" y="18"/>
                        <a:pt x="0" y="29"/>
                        <a:pt x="4" y="38"/>
                      </a:cubicBezTo>
                      <a:cubicBezTo>
                        <a:pt x="7" y="45"/>
                        <a:pt x="13" y="49"/>
                        <a:pt x="21" y="49"/>
                      </a:cubicBezTo>
                      <a:cubicBezTo>
                        <a:pt x="23" y="49"/>
                        <a:pt x="25" y="49"/>
                        <a:pt x="28" y="48"/>
                      </a:cubicBezTo>
                      <a:cubicBezTo>
                        <a:pt x="62" y="33"/>
                        <a:pt x="62" y="33"/>
                        <a:pt x="62" y="33"/>
                      </a:cubicBezTo>
                      <a:cubicBezTo>
                        <a:pt x="56" y="23"/>
                        <a:pt x="52" y="12"/>
                        <a:pt x="4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0" name="Freeform 25"/>
                <p:cNvSpPr>
                  <a:spLocks/>
                </p:cNvSpPr>
                <p:nvPr/>
              </p:nvSpPr>
              <p:spPr bwMode="auto">
                <a:xfrm>
                  <a:off x="8050375" y="6821756"/>
                  <a:ext cx="41223" cy="41223"/>
                </a:xfrm>
                <a:custGeom>
                  <a:avLst/>
                  <a:gdLst>
                    <a:gd name="T0" fmla="*/ 26 w 60"/>
                    <a:gd name="T1" fmla="*/ 0 h 58"/>
                    <a:gd name="T2" fmla="*/ 0 w 60"/>
                    <a:gd name="T3" fmla="*/ 26 h 58"/>
                    <a:gd name="T4" fmla="*/ 27 w 60"/>
                    <a:gd name="T5" fmla="*/ 52 h 58"/>
                    <a:gd name="T6" fmla="*/ 40 w 60"/>
                    <a:gd name="T7" fmla="*/ 58 h 58"/>
                    <a:gd name="T8" fmla="*/ 52 w 60"/>
                    <a:gd name="T9" fmla="*/ 52 h 58"/>
                    <a:gd name="T10" fmla="*/ 52 w 60"/>
                    <a:gd name="T11" fmla="*/ 26 h 58"/>
                    <a:gd name="T12" fmla="*/ 26 w 60"/>
                    <a:gd name="T13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" h="58">
                      <a:moveTo>
                        <a:pt x="26" y="0"/>
                      </a:moveTo>
                      <a:cubicBezTo>
                        <a:pt x="18" y="9"/>
                        <a:pt x="10" y="18"/>
                        <a:pt x="0" y="26"/>
                      </a:cubicBezTo>
                      <a:cubicBezTo>
                        <a:pt x="27" y="52"/>
                        <a:pt x="27" y="52"/>
                        <a:pt x="27" y="52"/>
                      </a:cubicBezTo>
                      <a:cubicBezTo>
                        <a:pt x="30" y="56"/>
                        <a:pt x="35" y="58"/>
                        <a:pt x="40" y="58"/>
                      </a:cubicBezTo>
                      <a:cubicBezTo>
                        <a:pt x="44" y="58"/>
                        <a:pt x="49" y="56"/>
                        <a:pt x="52" y="52"/>
                      </a:cubicBezTo>
                      <a:cubicBezTo>
                        <a:pt x="60" y="45"/>
                        <a:pt x="60" y="34"/>
                        <a:pt x="52" y="26"/>
                      </a:cubicBezTo>
                      <a:lnTo>
                        <a:pt x="2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1" name="Freeform 26"/>
                <p:cNvSpPr>
                  <a:spLocks/>
                </p:cNvSpPr>
                <p:nvPr/>
              </p:nvSpPr>
              <p:spPr bwMode="auto">
                <a:xfrm>
                  <a:off x="8013909" y="6848710"/>
                  <a:ext cx="36467" cy="41223"/>
                </a:xfrm>
                <a:custGeom>
                  <a:avLst/>
                  <a:gdLst>
                    <a:gd name="T0" fmla="*/ 34 w 52"/>
                    <a:gd name="T1" fmla="*/ 0 h 60"/>
                    <a:gd name="T2" fmla="*/ 0 w 52"/>
                    <a:gd name="T3" fmla="*/ 14 h 60"/>
                    <a:gd name="T4" fmla="*/ 15 w 52"/>
                    <a:gd name="T5" fmla="*/ 49 h 60"/>
                    <a:gd name="T6" fmla="*/ 31 w 52"/>
                    <a:gd name="T7" fmla="*/ 60 h 60"/>
                    <a:gd name="T8" fmla="*/ 38 w 52"/>
                    <a:gd name="T9" fmla="*/ 59 h 60"/>
                    <a:gd name="T10" fmla="*/ 48 w 52"/>
                    <a:gd name="T11" fmla="*/ 35 h 60"/>
                    <a:gd name="T12" fmla="*/ 34 w 52"/>
                    <a:gd name="T13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60">
                      <a:moveTo>
                        <a:pt x="34" y="0"/>
                      </a:moveTo>
                      <a:cubicBezTo>
                        <a:pt x="23" y="6"/>
                        <a:pt x="12" y="11"/>
                        <a:pt x="0" y="14"/>
                      </a:cubicBez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17" y="56"/>
                        <a:pt x="24" y="60"/>
                        <a:pt x="31" y="60"/>
                      </a:cubicBezTo>
                      <a:cubicBezTo>
                        <a:pt x="34" y="60"/>
                        <a:pt x="36" y="59"/>
                        <a:pt x="38" y="59"/>
                      </a:cubicBezTo>
                      <a:cubicBezTo>
                        <a:pt x="48" y="55"/>
                        <a:pt x="52" y="44"/>
                        <a:pt x="48" y="35"/>
                      </a:cubicBezTo>
                      <a:lnTo>
                        <a:pt x="3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2" name="Freeform 27"/>
                <p:cNvSpPr>
                  <a:spLocks/>
                </p:cNvSpPr>
                <p:nvPr/>
              </p:nvSpPr>
              <p:spPr bwMode="auto">
                <a:xfrm>
                  <a:off x="8088428" y="6745652"/>
                  <a:ext cx="39638" cy="25368"/>
                </a:xfrm>
                <a:custGeom>
                  <a:avLst/>
                  <a:gdLst>
                    <a:gd name="T0" fmla="*/ 38 w 56"/>
                    <a:gd name="T1" fmla="*/ 0 h 37"/>
                    <a:gd name="T2" fmla="*/ 0 w 56"/>
                    <a:gd name="T3" fmla="*/ 0 h 37"/>
                    <a:gd name="T4" fmla="*/ 1 w 56"/>
                    <a:gd name="T5" fmla="*/ 19 h 37"/>
                    <a:gd name="T6" fmla="*/ 0 w 56"/>
                    <a:gd name="T7" fmla="*/ 37 h 37"/>
                    <a:gd name="T8" fmla="*/ 38 w 56"/>
                    <a:gd name="T9" fmla="*/ 37 h 37"/>
                    <a:gd name="T10" fmla="*/ 56 w 56"/>
                    <a:gd name="T11" fmla="*/ 18 h 37"/>
                    <a:gd name="T12" fmla="*/ 38 w 56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" h="37">
                      <a:moveTo>
                        <a:pt x="3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6"/>
                        <a:pt x="1" y="12"/>
                        <a:pt x="1" y="19"/>
                      </a:cubicBezTo>
                      <a:cubicBezTo>
                        <a:pt x="1" y="25"/>
                        <a:pt x="1" y="31"/>
                        <a:pt x="0" y="37"/>
                      </a:cubicBezTo>
                      <a:cubicBezTo>
                        <a:pt x="38" y="37"/>
                        <a:pt x="38" y="37"/>
                        <a:pt x="38" y="37"/>
                      </a:cubicBezTo>
                      <a:cubicBezTo>
                        <a:pt x="48" y="37"/>
                        <a:pt x="56" y="29"/>
                        <a:pt x="56" y="18"/>
                      </a:cubicBezTo>
                      <a:cubicBezTo>
                        <a:pt x="56" y="8"/>
                        <a:pt x="48" y="0"/>
                        <a:pt x="3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3" name="Freeform 28"/>
                <p:cNvSpPr>
                  <a:spLocks/>
                </p:cNvSpPr>
                <p:nvPr/>
              </p:nvSpPr>
              <p:spPr bwMode="auto">
                <a:xfrm>
                  <a:off x="8077330" y="6785289"/>
                  <a:ext cx="41223" cy="34881"/>
                </a:xfrm>
                <a:custGeom>
                  <a:avLst/>
                  <a:gdLst>
                    <a:gd name="T0" fmla="*/ 48 w 62"/>
                    <a:gd name="T1" fmla="*/ 15 h 50"/>
                    <a:gd name="T2" fmla="*/ 14 w 62"/>
                    <a:gd name="T3" fmla="*/ 0 h 50"/>
                    <a:gd name="T4" fmla="*/ 0 w 62"/>
                    <a:gd name="T5" fmla="*/ 34 h 50"/>
                    <a:gd name="T6" fmla="*/ 35 w 62"/>
                    <a:gd name="T7" fmla="*/ 48 h 50"/>
                    <a:gd name="T8" fmla="*/ 42 w 62"/>
                    <a:gd name="T9" fmla="*/ 50 h 50"/>
                    <a:gd name="T10" fmla="*/ 58 w 62"/>
                    <a:gd name="T11" fmla="*/ 39 h 50"/>
                    <a:gd name="T12" fmla="*/ 48 w 62"/>
                    <a:gd name="T13" fmla="*/ 15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50">
                      <a:moveTo>
                        <a:pt x="48" y="15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0" y="12"/>
                        <a:pt x="6" y="24"/>
                        <a:pt x="0" y="34"/>
                      </a:cubicBezTo>
                      <a:cubicBezTo>
                        <a:pt x="35" y="48"/>
                        <a:pt x="35" y="48"/>
                        <a:pt x="35" y="48"/>
                      </a:cubicBezTo>
                      <a:cubicBezTo>
                        <a:pt x="37" y="49"/>
                        <a:pt x="39" y="50"/>
                        <a:pt x="42" y="50"/>
                      </a:cubicBezTo>
                      <a:cubicBezTo>
                        <a:pt x="49" y="50"/>
                        <a:pt x="56" y="46"/>
                        <a:pt x="58" y="39"/>
                      </a:cubicBezTo>
                      <a:cubicBezTo>
                        <a:pt x="62" y="29"/>
                        <a:pt x="58" y="19"/>
                        <a:pt x="48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4" name="Freeform 29"/>
                <p:cNvSpPr>
                  <a:spLocks/>
                </p:cNvSpPr>
                <p:nvPr/>
              </p:nvSpPr>
              <p:spPr bwMode="auto">
                <a:xfrm>
                  <a:off x="7882311" y="6821756"/>
                  <a:ext cx="39638" cy="41223"/>
                </a:xfrm>
                <a:custGeom>
                  <a:avLst/>
                  <a:gdLst>
                    <a:gd name="T0" fmla="*/ 34 w 59"/>
                    <a:gd name="T1" fmla="*/ 0 h 58"/>
                    <a:gd name="T2" fmla="*/ 7 w 59"/>
                    <a:gd name="T3" fmla="*/ 26 h 58"/>
                    <a:gd name="T4" fmla="*/ 7 w 59"/>
                    <a:gd name="T5" fmla="*/ 52 h 58"/>
                    <a:gd name="T6" fmla="*/ 20 w 59"/>
                    <a:gd name="T7" fmla="*/ 58 h 58"/>
                    <a:gd name="T8" fmla="*/ 33 w 59"/>
                    <a:gd name="T9" fmla="*/ 52 h 58"/>
                    <a:gd name="T10" fmla="*/ 59 w 59"/>
                    <a:gd name="T11" fmla="*/ 26 h 58"/>
                    <a:gd name="T12" fmla="*/ 34 w 59"/>
                    <a:gd name="T13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58">
                      <a:moveTo>
                        <a:pt x="34" y="0"/>
                      </a:moveTo>
                      <a:cubicBezTo>
                        <a:pt x="7" y="26"/>
                        <a:pt x="7" y="26"/>
                        <a:pt x="7" y="26"/>
                      </a:cubicBezTo>
                      <a:cubicBezTo>
                        <a:pt x="0" y="34"/>
                        <a:pt x="0" y="45"/>
                        <a:pt x="7" y="52"/>
                      </a:cubicBezTo>
                      <a:cubicBezTo>
                        <a:pt x="11" y="56"/>
                        <a:pt x="15" y="58"/>
                        <a:pt x="20" y="58"/>
                      </a:cubicBezTo>
                      <a:cubicBezTo>
                        <a:pt x="25" y="58"/>
                        <a:pt x="29" y="56"/>
                        <a:pt x="33" y="52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50" y="18"/>
                        <a:pt x="41" y="9"/>
                        <a:pt x="3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5" name="Freeform 30"/>
                <p:cNvSpPr>
                  <a:spLocks/>
                </p:cNvSpPr>
                <p:nvPr/>
              </p:nvSpPr>
              <p:spPr bwMode="auto">
                <a:xfrm>
                  <a:off x="7923535" y="6848710"/>
                  <a:ext cx="34881" cy="41223"/>
                </a:xfrm>
                <a:custGeom>
                  <a:avLst/>
                  <a:gdLst>
                    <a:gd name="T0" fmla="*/ 18 w 52"/>
                    <a:gd name="T1" fmla="*/ 0 h 60"/>
                    <a:gd name="T2" fmla="*/ 4 w 52"/>
                    <a:gd name="T3" fmla="*/ 34 h 60"/>
                    <a:gd name="T4" fmla="*/ 14 w 52"/>
                    <a:gd name="T5" fmla="*/ 58 h 60"/>
                    <a:gd name="T6" fmla="*/ 21 w 52"/>
                    <a:gd name="T7" fmla="*/ 60 h 60"/>
                    <a:gd name="T8" fmla="*/ 38 w 52"/>
                    <a:gd name="T9" fmla="*/ 48 h 60"/>
                    <a:gd name="T10" fmla="*/ 52 w 52"/>
                    <a:gd name="T11" fmla="*/ 13 h 60"/>
                    <a:gd name="T12" fmla="*/ 18 w 52"/>
                    <a:gd name="T13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60">
                      <a:moveTo>
                        <a:pt x="18" y="0"/>
                      </a:moveTo>
                      <a:cubicBezTo>
                        <a:pt x="4" y="34"/>
                        <a:pt x="4" y="34"/>
                        <a:pt x="4" y="34"/>
                      </a:cubicBezTo>
                      <a:cubicBezTo>
                        <a:pt x="0" y="44"/>
                        <a:pt x="4" y="54"/>
                        <a:pt x="14" y="58"/>
                      </a:cubicBezTo>
                      <a:cubicBezTo>
                        <a:pt x="16" y="59"/>
                        <a:pt x="18" y="60"/>
                        <a:pt x="21" y="60"/>
                      </a:cubicBezTo>
                      <a:cubicBezTo>
                        <a:pt x="28" y="60"/>
                        <a:pt x="35" y="55"/>
                        <a:pt x="38" y="48"/>
                      </a:cubicBezTo>
                      <a:cubicBezTo>
                        <a:pt x="52" y="13"/>
                        <a:pt x="52" y="13"/>
                        <a:pt x="52" y="13"/>
                      </a:cubicBezTo>
                      <a:cubicBezTo>
                        <a:pt x="40" y="10"/>
                        <a:pt x="29" y="6"/>
                        <a:pt x="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6" name="Freeform 31"/>
                <p:cNvSpPr>
                  <a:spLocks/>
                </p:cNvSpPr>
                <p:nvPr/>
              </p:nvSpPr>
              <p:spPr bwMode="auto">
                <a:xfrm>
                  <a:off x="7974271" y="6861394"/>
                  <a:ext cx="23783" cy="38052"/>
                </a:xfrm>
                <a:custGeom>
                  <a:avLst/>
                  <a:gdLst>
                    <a:gd name="T0" fmla="*/ 19 w 37"/>
                    <a:gd name="T1" fmla="*/ 1 h 56"/>
                    <a:gd name="T2" fmla="*/ 0 w 37"/>
                    <a:gd name="T3" fmla="*/ 0 h 56"/>
                    <a:gd name="T4" fmla="*/ 0 w 37"/>
                    <a:gd name="T5" fmla="*/ 37 h 56"/>
                    <a:gd name="T6" fmla="*/ 19 w 37"/>
                    <a:gd name="T7" fmla="*/ 56 h 56"/>
                    <a:gd name="T8" fmla="*/ 37 w 37"/>
                    <a:gd name="T9" fmla="*/ 37 h 56"/>
                    <a:gd name="T10" fmla="*/ 37 w 37"/>
                    <a:gd name="T11" fmla="*/ 0 h 56"/>
                    <a:gd name="T12" fmla="*/ 19 w 37"/>
                    <a:gd name="T13" fmla="*/ 1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56">
                      <a:moveTo>
                        <a:pt x="19" y="1"/>
                      </a:moveTo>
                      <a:cubicBezTo>
                        <a:pt x="13" y="1"/>
                        <a:pt x="6" y="0"/>
                        <a:pt x="0" y="0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47"/>
                        <a:pt x="9" y="56"/>
                        <a:pt x="19" y="56"/>
                      </a:cubicBezTo>
                      <a:cubicBezTo>
                        <a:pt x="29" y="56"/>
                        <a:pt x="37" y="47"/>
                        <a:pt x="37" y="37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1" y="0"/>
                        <a:pt x="25" y="1"/>
                        <a:pt x="1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7" name="Freeform 32"/>
                <p:cNvSpPr>
                  <a:spLocks noEditPoints="1"/>
                </p:cNvSpPr>
                <p:nvPr/>
              </p:nvSpPr>
              <p:spPr bwMode="auto">
                <a:xfrm>
                  <a:off x="7869627" y="6642593"/>
                  <a:ext cx="233071" cy="231485"/>
                </a:xfrm>
                <a:custGeom>
                  <a:avLst/>
                  <a:gdLst>
                    <a:gd name="T0" fmla="*/ 170 w 339"/>
                    <a:gd name="T1" fmla="*/ 339 h 339"/>
                    <a:gd name="T2" fmla="*/ 0 w 339"/>
                    <a:gd name="T3" fmla="*/ 169 h 339"/>
                    <a:gd name="T4" fmla="*/ 170 w 339"/>
                    <a:gd name="T5" fmla="*/ 0 h 339"/>
                    <a:gd name="T6" fmla="*/ 339 w 339"/>
                    <a:gd name="T7" fmla="*/ 169 h 339"/>
                    <a:gd name="T8" fmla="*/ 170 w 339"/>
                    <a:gd name="T9" fmla="*/ 339 h 339"/>
                    <a:gd name="T10" fmla="*/ 170 w 339"/>
                    <a:gd name="T11" fmla="*/ 36 h 339"/>
                    <a:gd name="T12" fmla="*/ 37 w 339"/>
                    <a:gd name="T13" fmla="*/ 169 h 339"/>
                    <a:gd name="T14" fmla="*/ 170 w 339"/>
                    <a:gd name="T15" fmla="*/ 303 h 339"/>
                    <a:gd name="T16" fmla="*/ 303 w 339"/>
                    <a:gd name="T17" fmla="*/ 169 h 339"/>
                    <a:gd name="T18" fmla="*/ 170 w 339"/>
                    <a:gd name="T19" fmla="*/ 36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39" h="339">
                      <a:moveTo>
                        <a:pt x="170" y="339"/>
                      </a:moveTo>
                      <a:cubicBezTo>
                        <a:pt x="76" y="339"/>
                        <a:pt x="0" y="263"/>
                        <a:pt x="0" y="169"/>
                      </a:cubicBezTo>
                      <a:cubicBezTo>
                        <a:pt x="0" y="76"/>
                        <a:pt x="76" y="0"/>
                        <a:pt x="170" y="0"/>
                      </a:cubicBezTo>
                      <a:cubicBezTo>
                        <a:pt x="263" y="0"/>
                        <a:pt x="339" y="76"/>
                        <a:pt x="339" y="169"/>
                      </a:cubicBezTo>
                      <a:cubicBezTo>
                        <a:pt x="339" y="263"/>
                        <a:pt x="263" y="339"/>
                        <a:pt x="170" y="339"/>
                      </a:cubicBezTo>
                      <a:close/>
                      <a:moveTo>
                        <a:pt x="170" y="36"/>
                      </a:moveTo>
                      <a:cubicBezTo>
                        <a:pt x="96" y="36"/>
                        <a:pt x="37" y="96"/>
                        <a:pt x="37" y="169"/>
                      </a:cubicBezTo>
                      <a:cubicBezTo>
                        <a:pt x="37" y="243"/>
                        <a:pt x="96" y="303"/>
                        <a:pt x="170" y="303"/>
                      </a:cubicBezTo>
                      <a:cubicBezTo>
                        <a:pt x="243" y="303"/>
                        <a:pt x="303" y="243"/>
                        <a:pt x="303" y="169"/>
                      </a:cubicBezTo>
                      <a:cubicBezTo>
                        <a:pt x="303" y="96"/>
                        <a:pt x="243" y="36"/>
                        <a:pt x="170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8" name="Freeform 34"/>
                <p:cNvSpPr>
                  <a:spLocks noEditPoints="1"/>
                </p:cNvSpPr>
                <p:nvPr/>
              </p:nvSpPr>
              <p:spPr bwMode="auto">
                <a:xfrm>
                  <a:off x="7923535" y="6694915"/>
                  <a:ext cx="125256" cy="126841"/>
                </a:xfrm>
                <a:custGeom>
                  <a:avLst/>
                  <a:gdLst>
                    <a:gd name="T0" fmla="*/ 92 w 184"/>
                    <a:gd name="T1" fmla="*/ 185 h 185"/>
                    <a:gd name="T2" fmla="*/ 0 w 184"/>
                    <a:gd name="T3" fmla="*/ 92 h 185"/>
                    <a:gd name="T4" fmla="*/ 92 w 184"/>
                    <a:gd name="T5" fmla="*/ 0 h 185"/>
                    <a:gd name="T6" fmla="*/ 184 w 184"/>
                    <a:gd name="T7" fmla="*/ 92 h 185"/>
                    <a:gd name="T8" fmla="*/ 92 w 184"/>
                    <a:gd name="T9" fmla="*/ 185 h 185"/>
                    <a:gd name="T10" fmla="*/ 92 w 184"/>
                    <a:gd name="T11" fmla="*/ 37 h 185"/>
                    <a:gd name="T12" fmla="*/ 36 w 184"/>
                    <a:gd name="T13" fmla="*/ 92 h 185"/>
                    <a:gd name="T14" fmla="*/ 92 w 184"/>
                    <a:gd name="T15" fmla="*/ 148 h 185"/>
                    <a:gd name="T16" fmla="*/ 147 w 184"/>
                    <a:gd name="T17" fmla="*/ 92 h 185"/>
                    <a:gd name="T18" fmla="*/ 92 w 184"/>
                    <a:gd name="T19" fmla="*/ 37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4" h="185">
                      <a:moveTo>
                        <a:pt x="92" y="185"/>
                      </a:moveTo>
                      <a:cubicBezTo>
                        <a:pt x="41" y="185"/>
                        <a:pt x="0" y="143"/>
                        <a:pt x="0" y="92"/>
                      </a:cubicBezTo>
                      <a:cubicBezTo>
                        <a:pt x="0" y="42"/>
                        <a:pt x="41" y="0"/>
                        <a:pt x="92" y="0"/>
                      </a:cubicBezTo>
                      <a:cubicBezTo>
                        <a:pt x="143" y="0"/>
                        <a:pt x="184" y="42"/>
                        <a:pt x="184" y="92"/>
                      </a:cubicBezTo>
                      <a:cubicBezTo>
                        <a:pt x="184" y="143"/>
                        <a:pt x="143" y="185"/>
                        <a:pt x="92" y="185"/>
                      </a:cubicBezTo>
                      <a:close/>
                      <a:moveTo>
                        <a:pt x="92" y="37"/>
                      </a:moveTo>
                      <a:cubicBezTo>
                        <a:pt x="61" y="37"/>
                        <a:pt x="36" y="62"/>
                        <a:pt x="36" y="92"/>
                      </a:cubicBezTo>
                      <a:cubicBezTo>
                        <a:pt x="36" y="123"/>
                        <a:pt x="61" y="148"/>
                        <a:pt x="92" y="148"/>
                      </a:cubicBezTo>
                      <a:cubicBezTo>
                        <a:pt x="122" y="148"/>
                        <a:pt x="147" y="123"/>
                        <a:pt x="147" y="92"/>
                      </a:cubicBezTo>
                      <a:cubicBezTo>
                        <a:pt x="147" y="62"/>
                        <a:pt x="122" y="37"/>
                        <a:pt x="92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9" name="Freeform 65"/>
                <p:cNvSpPr>
                  <a:spLocks/>
                </p:cNvSpPr>
                <p:nvPr/>
              </p:nvSpPr>
              <p:spPr bwMode="auto">
                <a:xfrm>
                  <a:off x="8172460" y="6518923"/>
                  <a:ext cx="20612" cy="33296"/>
                </a:xfrm>
                <a:custGeom>
                  <a:avLst/>
                  <a:gdLst>
                    <a:gd name="T0" fmla="*/ 13 w 31"/>
                    <a:gd name="T1" fmla="*/ 47 h 49"/>
                    <a:gd name="T2" fmla="*/ 26 w 31"/>
                    <a:gd name="T3" fmla="*/ 49 h 49"/>
                    <a:gd name="T4" fmla="*/ 30 w 31"/>
                    <a:gd name="T5" fmla="*/ 16 h 49"/>
                    <a:gd name="T6" fmla="*/ 18 w 31"/>
                    <a:gd name="T7" fmla="*/ 1 h 49"/>
                    <a:gd name="T8" fmla="*/ 4 w 31"/>
                    <a:gd name="T9" fmla="*/ 12 h 49"/>
                    <a:gd name="T10" fmla="*/ 0 w 31"/>
                    <a:gd name="T11" fmla="*/ 46 h 49"/>
                    <a:gd name="T12" fmla="*/ 13 w 31"/>
                    <a:gd name="T13" fmla="*/ 4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1" h="49">
                      <a:moveTo>
                        <a:pt x="13" y="47"/>
                      </a:moveTo>
                      <a:cubicBezTo>
                        <a:pt x="17" y="48"/>
                        <a:pt x="21" y="48"/>
                        <a:pt x="26" y="49"/>
                      </a:cubicBezTo>
                      <a:cubicBezTo>
                        <a:pt x="30" y="16"/>
                        <a:pt x="30" y="16"/>
                        <a:pt x="30" y="16"/>
                      </a:cubicBezTo>
                      <a:cubicBezTo>
                        <a:pt x="31" y="8"/>
                        <a:pt x="25" y="2"/>
                        <a:pt x="18" y="1"/>
                      </a:cubicBezTo>
                      <a:cubicBezTo>
                        <a:pt x="11" y="0"/>
                        <a:pt x="5" y="5"/>
                        <a:pt x="4" y="12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4" y="46"/>
                        <a:pt x="8" y="47"/>
                        <a:pt x="13" y="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0" name="Freeform 66"/>
                <p:cNvSpPr>
                  <a:spLocks/>
                </p:cNvSpPr>
                <p:nvPr/>
              </p:nvSpPr>
              <p:spPr bwMode="auto">
                <a:xfrm>
                  <a:off x="8224782" y="6555390"/>
                  <a:ext cx="33296" cy="31710"/>
                </a:xfrm>
                <a:custGeom>
                  <a:avLst/>
                  <a:gdLst>
                    <a:gd name="T0" fmla="*/ 16 w 50"/>
                    <a:gd name="T1" fmla="*/ 46 h 46"/>
                    <a:gd name="T2" fmla="*/ 43 w 50"/>
                    <a:gd name="T3" fmla="*/ 24 h 46"/>
                    <a:gd name="T4" fmla="*/ 45 w 50"/>
                    <a:gd name="T5" fmla="*/ 6 h 46"/>
                    <a:gd name="T6" fmla="*/ 27 w 50"/>
                    <a:gd name="T7" fmla="*/ 4 h 46"/>
                    <a:gd name="T8" fmla="*/ 0 w 50"/>
                    <a:gd name="T9" fmla="*/ 25 h 46"/>
                    <a:gd name="T10" fmla="*/ 16 w 50"/>
                    <a:gd name="T11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0" h="46">
                      <a:moveTo>
                        <a:pt x="16" y="46"/>
                      </a:moveTo>
                      <a:cubicBezTo>
                        <a:pt x="43" y="24"/>
                        <a:pt x="43" y="24"/>
                        <a:pt x="43" y="24"/>
                      </a:cubicBezTo>
                      <a:cubicBezTo>
                        <a:pt x="49" y="20"/>
                        <a:pt x="50" y="12"/>
                        <a:pt x="45" y="6"/>
                      </a:cubicBezTo>
                      <a:cubicBezTo>
                        <a:pt x="41" y="1"/>
                        <a:pt x="33" y="0"/>
                        <a:pt x="27" y="4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6" y="31"/>
                        <a:pt x="12" y="38"/>
                        <a:pt x="16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1" name="Freeform 67"/>
                <p:cNvSpPr>
                  <a:spLocks/>
                </p:cNvSpPr>
                <p:nvPr/>
              </p:nvSpPr>
              <p:spPr bwMode="auto">
                <a:xfrm>
                  <a:off x="8066231" y="6602956"/>
                  <a:ext cx="34881" cy="22197"/>
                </a:xfrm>
                <a:custGeom>
                  <a:avLst/>
                  <a:gdLst>
                    <a:gd name="T0" fmla="*/ 47 w 50"/>
                    <a:gd name="T1" fmla="*/ 18 h 31"/>
                    <a:gd name="T2" fmla="*/ 50 w 50"/>
                    <a:gd name="T3" fmla="*/ 5 h 31"/>
                    <a:gd name="T4" fmla="*/ 16 w 50"/>
                    <a:gd name="T5" fmla="*/ 1 h 31"/>
                    <a:gd name="T6" fmla="*/ 1 w 50"/>
                    <a:gd name="T7" fmla="*/ 13 h 31"/>
                    <a:gd name="T8" fmla="*/ 13 w 50"/>
                    <a:gd name="T9" fmla="*/ 27 h 31"/>
                    <a:gd name="T10" fmla="*/ 46 w 50"/>
                    <a:gd name="T11" fmla="*/ 31 h 31"/>
                    <a:gd name="T12" fmla="*/ 47 w 50"/>
                    <a:gd name="T13" fmla="*/ 18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31">
                      <a:moveTo>
                        <a:pt x="47" y="18"/>
                      </a:moveTo>
                      <a:cubicBezTo>
                        <a:pt x="48" y="14"/>
                        <a:pt x="49" y="10"/>
                        <a:pt x="50" y="5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9" y="0"/>
                        <a:pt x="2" y="5"/>
                        <a:pt x="1" y="13"/>
                      </a:cubicBezTo>
                      <a:cubicBezTo>
                        <a:pt x="0" y="20"/>
                        <a:pt x="5" y="26"/>
                        <a:pt x="13" y="27"/>
                      </a:cubicBezTo>
                      <a:cubicBezTo>
                        <a:pt x="46" y="31"/>
                        <a:pt x="46" y="31"/>
                        <a:pt x="46" y="31"/>
                      </a:cubicBezTo>
                      <a:cubicBezTo>
                        <a:pt x="46" y="27"/>
                        <a:pt x="47" y="23"/>
                        <a:pt x="47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2" name="Freeform 68"/>
                <p:cNvSpPr>
                  <a:spLocks/>
                </p:cNvSpPr>
                <p:nvPr/>
              </p:nvSpPr>
              <p:spPr bwMode="auto">
                <a:xfrm>
                  <a:off x="8102698" y="6537949"/>
                  <a:ext cx="31710" cy="34881"/>
                </a:xfrm>
                <a:custGeom>
                  <a:avLst/>
                  <a:gdLst>
                    <a:gd name="T0" fmla="*/ 25 w 46"/>
                    <a:gd name="T1" fmla="*/ 50 h 50"/>
                    <a:gd name="T2" fmla="*/ 46 w 46"/>
                    <a:gd name="T3" fmla="*/ 34 h 50"/>
                    <a:gd name="T4" fmla="*/ 25 w 46"/>
                    <a:gd name="T5" fmla="*/ 7 h 50"/>
                    <a:gd name="T6" fmla="*/ 6 w 46"/>
                    <a:gd name="T7" fmla="*/ 5 h 50"/>
                    <a:gd name="T8" fmla="*/ 4 w 46"/>
                    <a:gd name="T9" fmla="*/ 23 h 50"/>
                    <a:gd name="T10" fmla="*/ 25 w 46"/>
                    <a:gd name="T11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6" h="50">
                      <a:moveTo>
                        <a:pt x="25" y="50"/>
                      </a:moveTo>
                      <a:cubicBezTo>
                        <a:pt x="31" y="44"/>
                        <a:pt x="38" y="38"/>
                        <a:pt x="46" y="34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0" y="1"/>
                        <a:pt x="12" y="0"/>
                        <a:pt x="6" y="5"/>
                      </a:cubicBezTo>
                      <a:cubicBezTo>
                        <a:pt x="1" y="9"/>
                        <a:pt x="0" y="17"/>
                        <a:pt x="4" y="23"/>
                      </a:cubicBezTo>
                      <a:lnTo>
                        <a:pt x="25" y="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3" name="Freeform 69"/>
                <p:cNvSpPr>
                  <a:spLocks/>
                </p:cNvSpPr>
                <p:nvPr/>
              </p:nvSpPr>
              <p:spPr bwMode="auto">
                <a:xfrm>
                  <a:off x="8085257" y="6663205"/>
                  <a:ext cx="34881" cy="30125"/>
                </a:xfrm>
                <a:custGeom>
                  <a:avLst/>
                  <a:gdLst>
                    <a:gd name="T0" fmla="*/ 34 w 50"/>
                    <a:gd name="T1" fmla="*/ 0 h 45"/>
                    <a:gd name="T2" fmla="*/ 7 w 50"/>
                    <a:gd name="T3" fmla="*/ 21 h 45"/>
                    <a:gd name="T4" fmla="*/ 5 w 50"/>
                    <a:gd name="T5" fmla="*/ 40 h 45"/>
                    <a:gd name="T6" fmla="*/ 14 w 50"/>
                    <a:gd name="T7" fmla="*/ 44 h 45"/>
                    <a:gd name="T8" fmla="*/ 23 w 50"/>
                    <a:gd name="T9" fmla="*/ 42 h 45"/>
                    <a:gd name="T10" fmla="*/ 50 w 50"/>
                    <a:gd name="T11" fmla="*/ 21 h 45"/>
                    <a:gd name="T12" fmla="*/ 34 w 50"/>
                    <a:gd name="T1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45">
                      <a:moveTo>
                        <a:pt x="34" y="0"/>
                      </a:move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1" y="26"/>
                        <a:pt x="0" y="34"/>
                        <a:pt x="5" y="40"/>
                      </a:cubicBezTo>
                      <a:cubicBezTo>
                        <a:pt x="7" y="42"/>
                        <a:pt x="10" y="44"/>
                        <a:pt x="14" y="44"/>
                      </a:cubicBezTo>
                      <a:cubicBezTo>
                        <a:pt x="17" y="45"/>
                        <a:pt x="20" y="44"/>
                        <a:pt x="23" y="42"/>
                      </a:cubicBezTo>
                      <a:cubicBezTo>
                        <a:pt x="50" y="21"/>
                        <a:pt x="50" y="21"/>
                        <a:pt x="50" y="21"/>
                      </a:cubicBezTo>
                      <a:cubicBezTo>
                        <a:pt x="44" y="15"/>
                        <a:pt x="39" y="8"/>
                        <a:pt x="3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4" name="Freeform 70"/>
                <p:cNvSpPr>
                  <a:spLocks/>
                </p:cNvSpPr>
                <p:nvPr/>
              </p:nvSpPr>
              <p:spPr bwMode="auto">
                <a:xfrm>
                  <a:off x="8243808" y="6625153"/>
                  <a:ext cx="34881" cy="20612"/>
                </a:xfrm>
                <a:custGeom>
                  <a:avLst/>
                  <a:gdLst>
                    <a:gd name="T0" fmla="*/ 37 w 49"/>
                    <a:gd name="T1" fmla="*/ 5 h 31"/>
                    <a:gd name="T2" fmla="*/ 3 w 49"/>
                    <a:gd name="T3" fmla="*/ 0 h 31"/>
                    <a:gd name="T4" fmla="*/ 2 w 49"/>
                    <a:gd name="T5" fmla="*/ 13 h 31"/>
                    <a:gd name="T6" fmla="*/ 0 w 49"/>
                    <a:gd name="T7" fmla="*/ 26 h 31"/>
                    <a:gd name="T8" fmla="*/ 33 w 49"/>
                    <a:gd name="T9" fmla="*/ 30 h 31"/>
                    <a:gd name="T10" fmla="*/ 48 w 49"/>
                    <a:gd name="T11" fmla="*/ 19 h 31"/>
                    <a:gd name="T12" fmla="*/ 37 w 49"/>
                    <a:gd name="T13" fmla="*/ 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31">
                      <a:moveTo>
                        <a:pt x="37" y="5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5"/>
                        <a:pt x="2" y="9"/>
                        <a:pt x="2" y="13"/>
                      </a:cubicBezTo>
                      <a:cubicBezTo>
                        <a:pt x="1" y="18"/>
                        <a:pt x="1" y="22"/>
                        <a:pt x="0" y="26"/>
                      </a:cubicBezTo>
                      <a:cubicBezTo>
                        <a:pt x="33" y="30"/>
                        <a:pt x="33" y="30"/>
                        <a:pt x="33" y="30"/>
                      </a:cubicBezTo>
                      <a:cubicBezTo>
                        <a:pt x="41" y="31"/>
                        <a:pt x="47" y="26"/>
                        <a:pt x="48" y="19"/>
                      </a:cubicBezTo>
                      <a:cubicBezTo>
                        <a:pt x="49" y="12"/>
                        <a:pt x="44" y="5"/>
                        <a:pt x="37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5" name="Freeform 71"/>
                <p:cNvSpPr>
                  <a:spLocks/>
                </p:cNvSpPr>
                <p:nvPr/>
              </p:nvSpPr>
              <p:spPr bwMode="auto">
                <a:xfrm>
                  <a:off x="8210513" y="6677474"/>
                  <a:ext cx="31710" cy="33296"/>
                </a:xfrm>
                <a:custGeom>
                  <a:avLst/>
                  <a:gdLst>
                    <a:gd name="T0" fmla="*/ 21 w 46"/>
                    <a:gd name="T1" fmla="*/ 0 h 48"/>
                    <a:gd name="T2" fmla="*/ 0 w 46"/>
                    <a:gd name="T3" fmla="*/ 16 h 48"/>
                    <a:gd name="T4" fmla="*/ 21 w 46"/>
                    <a:gd name="T5" fmla="*/ 43 h 48"/>
                    <a:gd name="T6" fmla="*/ 30 w 46"/>
                    <a:gd name="T7" fmla="*/ 48 h 48"/>
                    <a:gd name="T8" fmla="*/ 40 w 46"/>
                    <a:gd name="T9" fmla="*/ 45 h 48"/>
                    <a:gd name="T10" fmla="*/ 42 w 46"/>
                    <a:gd name="T11" fmla="*/ 27 h 48"/>
                    <a:gd name="T12" fmla="*/ 21 w 46"/>
                    <a:gd name="T13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8">
                      <a:moveTo>
                        <a:pt x="21" y="0"/>
                      </a:moveTo>
                      <a:cubicBezTo>
                        <a:pt x="15" y="6"/>
                        <a:pt x="8" y="11"/>
                        <a:pt x="0" y="16"/>
                      </a:cubicBezTo>
                      <a:cubicBezTo>
                        <a:pt x="21" y="43"/>
                        <a:pt x="21" y="43"/>
                        <a:pt x="21" y="43"/>
                      </a:cubicBezTo>
                      <a:cubicBezTo>
                        <a:pt x="24" y="46"/>
                        <a:pt x="27" y="47"/>
                        <a:pt x="30" y="48"/>
                      </a:cubicBezTo>
                      <a:cubicBezTo>
                        <a:pt x="33" y="48"/>
                        <a:pt x="37" y="47"/>
                        <a:pt x="40" y="45"/>
                      </a:cubicBezTo>
                      <a:cubicBezTo>
                        <a:pt x="45" y="41"/>
                        <a:pt x="46" y="32"/>
                        <a:pt x="42" y="27"/>
                      </a:cubicBezTo>
                      <a:lnTo>
                        <a:pt x="2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6" name="Freeform 72"/>
                <p:cNvSpPr>
                  <a:spLocks/>
                </p:cNvSpPr>
                <p:nvPr/>
              </p:nvSpPr>
              <p:spPr bwMode="auto">
                <a:xfrm>
                  <a:off x="8151848" y="6696500"/>
                  <a:ext cx="20612" cy="34881"/>
                </a:xfrm>
                <a:custGeom>
                  <a:avLst/>
                  <a:gdLst>
                    <a:gd name="T0" fmla="*/ 17 w 31"/>
                    <a:gd name="T1" fmla="*/ 3 h 50"/>
                    <a:gd name="T2" fmla="*/ 5 w 31"/>
                    <a:gd name="T3" fmla="*/ 0 h 50"/>
                    <a:gd name="T4" fmla="*/ 0 w 31"/>
                    <a:gd name="T5" fmla="*/ 34 h 50"/>
                    <a:gd name="T6" fmla="*/ 12 w 31"/>
                    <a:gd name="T7" fmla="*/ 49 h 50"/>
                    <a:gd name="T8" fmla="*/ 26 w 31"/>
                    <a:gd name="T9" fmla="*/ 37 h 50"/>
                    <a:gd name="T10" fmla="*/ 31 w 31"/>
                    <a:gd name="T11" fmla="*/ 3 h 50"/>
                    <a:gd name="T12" fmla="*/ 17 w 31"/>
                    <a:gd name="T13" fmla="*/ 3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1" h="50">
                      <a:moveTo>
                        <a:pt x="17" y="3"/>
                      </a:moveTo>
                      <a:cubicBezTo>
                        <a:pt x="13" y="2"/>
                        <a:pt x="9" y="1"/>
                        <a:pt x="5" y="0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41"/>
                        <a:pt x="5" y="48"/>
                        <a:pt x="12" y="49"/>
                      </a:cubicBezTo>
                      <a:cubicBezTo>
                        <a:pt x="19" y="50"/>
                        <a:pt x="26" y="45"/>
                        <a:pt x="26" y="37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26" y="3"/>
                        <a:pt x="22" y="3"/>
                        <a:pt x="17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7" name="Freeform 73"/>
                <p:cNvSpPr>
                  <a:spLocks noEditPoints="1"/>
                </p:cNvSpPr>
                <p:nvPr/>
              </p:nvSpPr>
              <p:spPr bwMode="auto">
                <a:xfrm>
                  <a:off x="8083672" y="6536364"/>
                  <a:ext cx="175992" cy="175992"/>
                </a:xfrm>
                <a:custGeom>
                  <a:avLst/>
                  <a:gdLst>
                    <a:gd name="T0" fmla="*/ 114 w 257"/>
                    <a:gd name="T1" fmla="*/ 249 h 257"/>
                    <a:gd name="T2" fmla="*/ 8 w 257"/>
                    <a:gd name="T3" fmla="*/ 114 h 257"/>
                    <a:gd name="T4" fmla="*/ 143 w 257"/>
                    <a:gd name="T5" fmla="*/ 8 h 257"/>
                    <a:gd name="T6" fmla="*/ 249 w 257"/>
                    <a:gd name="T7" fmla="*/ 143 h 257"/>
                    <a:gd name="T8" fmla="*/ 114 w 257"/>
                    <a:gd name="T9" fmla="*/ 249 h 257"/>
                    <a:gd name="T10" fmla="*/ 140 w 257"/>
                    <a:gd name="T11" fmla="*/ 34 h 257"/>
                    <a:gd name="T12" fmla="*/ 34 w 257"/>
                    <a:gd name="T13" fmla="*/ 117 h 257"/>
                    <a:gd name="T14" fmla="*/ 117 w 257"/>
                    <a:gd name="T15" fmla="*/ 223 h 257"/>
                    <a:gd name="T16" fmla="*/ 223 w 257"/>
                    <a:gd name="T17" fmla="*/ 140 h 257"/>
                    <a:gd name="T18" fmla="*/ 140 w 257"/>
                    <a:gd name="T19" fmla="*/ 34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7" h="257">
                      <a:moveTo>
                        <a:pt x="114" y="249"/>
                      </a:moveTo>
                      <a:cubicBezTo>
                        <a:pt x="48" y="241"/>
                        <a:pt x="0" y="180"/>
                        <a:pt x="8" y="114"/>
                      </a:cubicBezTo>
                      <a:cubicBezTo>
                        <a:pt x="16" y="47"/>
                        <a:pt x="77" y="0"/>
                        <a:pt x="143" y="8"/>
                      </a:cubicBezTo>
                      <a:cubicBezTo>
                        <a:pt x="210" y="16"/>
                        <a:pt x="257" y="77"/>
                        <a:pt x="249" y="143"/>
                      </a:cubicBezTo>
                      <a:cubicBezTo>
                        <a:pt x="241" y="209"/>
                        <a:pt x="180" y="257"/>
                        <a:pt x="114" y="249"/>
                      </a:cubicBezTo>
                      <a:close/>
                      <a:moveTo>
                        <a:pt x="140" y="34"/>
                      </a:moveTo>
                      <a:cubicBezTo>
                        <a:pt x="88" y="28"/>
                        <a:pt x="41" y="65"/>
                        <a:pt x="34" y="117"/>
                      </a:cubicBezTo>
                      <a:cubicBezTo>
                        <a:pt x="28" y="169"/>
                        <a:pt x="65" y="216"/>
                        <a:pt x="117" y="223"/>
                      </a:cubicBezTo>
                      <a:cubicBezTo>
                        <a:pt x="169" y="229"/>
                        <a:pt x="217" y="192"/>
                        <a:pt x="223" y="140"/>
                      </a:cubicBezTo>
                      <a:cubicBezTo>
                        <a:pt x="229" y="88"/>
                        <a:pt x="192" y="40"/>
                        <a:pt x="140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8" name="Freeform 74"/>
                <p:cNvSpPr>
                  <a:spLocks noEditPoints="1"/>
                </p:cNvSpPr>
                <p:nvPr/>
              </p:nvSpPr>
              <p:spPr bwMode="auto">
                <a:xfrm>
                  <a:off x="8124895" y="6577587"/>
                  <a:ext cx="95131" cy="95131"/>
                </a:xfrm>
                <a:custGeom>
                  <a:avLst/>
                  <a:gdLst>
                    <a:gd name="T0" fmla="*/ 62 w 139"/>
                    <a:gd name="T1" fmla="*/ 135 h 139"/>
                    <a:gd name="T2" fmla="*/ 4 w 139"/>
                    <a:gd name="T3" fmla="*/ 61 h 139"/>
                    <a:gd name="T4" fmla="*/ 78 w 139"/>
                    <a:gd name="T5" fmla="*/ 4 h 139"/>
                    <a:gd name="T6" fmla="*/ 135 w 139"/>
                    <a:gd name="T7" fmla="*/ 77 h 139"/>
                    <a:gd name="T8" fmla="*/ 62 w 139"/>
                    <a:gd name="T9" fmla="*/ 135 h 139"/>
                    <a:gd name="T10" fmla="*/ 74 w 139"/>
                    <a:gd name="T11" fmla="*/ 30 h 139"/>
                    <a:gd name="T12" fmla="*/ 30 w 139"/>
                    <a:gd name="T13" fmla="*/ 65 h 139"/>
                    <a:gd name="T14" fmla="*/ 65 w 139"/>
                    <a:gd name="T15" fmla="*/ 109 h 139"/>
                    <a:gd name="T16" fmla="*/ 109 w 139"/>
                    <a:gd name="T17" fmla="*/ 74 h 139"/>
                    <a:gd name="T18" fmla="*/ 74 w 139"/>
                    <a:gd name="T19" fmla="*/ 3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9" h="139">
                      <a:moveTo>
                        <a:pt x="62" y="135"/>
                      </a:moveTo>
                      <a:cubicBezTo>
                        <a:pt x="26" y="130"/>
                        <a:pt x="0" y="97"/>
                        <a:pt x="4" y="61"/>
                      </a:cubicBezTo>
                      <a:cubicBezTo>
                        <a:pt x="9" y="25"/>
                        <a:pt x="41" y="0"/>
                        <a:pt x="78" y="4"/>
                      </a:cubicBezTo>
                      <a:cubicBezTo>
                        <a:pt x="114" y="8"/>
                        <a:pt x="139" y="41"/>
                        <a:pt x="135" y="77"/>
                      </a:cubicBezTo>
                      <a:cubicBezTo>
                        <a:pt x="131" y="113"/>
                        <a:pt x="98" y="139"/>
                        <a:pt x="62" y="135"/>
                      </a:cubicBezTo>
                      <a:close/>
                      <a:moveTo>
                        <a:pt x="74" y="30"/>
                      </a:moveTo>
                      <a:cubicBezTo>
                        <a:pt x="53" y="27"/>
                        <a:pt x="33" y="43"/>
                        <a:pt x="30" y="65"/>
                      </a:cubicBezTo>
                      <a:cubicBezTo>
                        <a:pt x="27" y="86"/>
                        <a:pt x="43" y="106"/>
                        <a:pt x="65" y="109"/>
                      </a:cubicBezTo>
                      <a:cubicBezTo>
                        <a:pt x="87" y="112"/>
                        <a:pt x="106" y="96"/>
                        <a:pt x="109" y="74"/>
                      </a:cubicBezTo>
                      <a:cubicBezTo>
                        <a:pt x="112" y="52"/>
                        <a:pt x="96" y="33"/>
                        <a:pt x="74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  <p:cxnSp>
            <p:nvCxnSpPr>
              <p:cNvPr id="40" name="Прямая со стрелкой 39"/>
              <p:cNvCxnSpPr>
                <a:stCxn id="28" idx="3"/>
                <a:endCxn id="29" idx="1"/>
              </p:cNvCxnSpPr>
              <p:nvPr/>
            </p:nvCxnSpPr>
            <p:spPr>
              <a:xfrm>
                <a:off x="2720752" y="2130098"/>
                <a:ext cx="14401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 стрелкой 40"/>
              <p:cNvCxnSpPr>
                <a:stCxn id="29" idx="3"/>
                <a:endCxn id="33" idx="1"/>
              </p:cNvCxnSpPr>
              <p:nvPr/>
            </p:nvCxnSpPr>
            <p:spPr>
              <a:xfrm flipV="1">
                <a:off x="4880993" y="2119065"/>
                <a:ext cx="144464" cy="1103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TextBox 91"/>
            <p:cNvSpPr txBox="1"/>
            <p:nvPr/>
          </p:nvSpPr>
          <p:spPr>
            <a:xfrm>
              <a:off x="2893408" y="3648650"/>
              <a:ext cx="1390560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 smtClean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Проверка заемщика на соответствие 209 ФЗ, условиям кредитования Банка.</a:t>
              </a:r>
            </a:p>
            <a:p>
              <a:r>
                <a:rPr lang="ru-RU" sz="900" dirty="0" smtClean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Формирование Пакета документов</a:t>
              </a:r>
              <a:endParaRPr lang="ru-RU" sz="9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6395882" y="3563666"/>
              <a:ext cx="1824844" cy="1301661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830166" y="3635941"/>
              <a:ext cx="1390560" cy="1046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 smtClean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Мониторинг кредита Субъекта МСП</a:t>
              </a:r>
            </a:p>
            <a:p>
              <a:endParaRPr lang="ru-RU" sz="9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ru-RU" sz="900" dirty="0" smtClean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(доступно для Банков и РГО)</a:t>
              </a:r>
              <a:endParaRPr lang="ru-RU" sz="9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Freeform 202"/>
            <p:cNvSpPr>
              <a:spLocks noEditPoints="1"/>
            </p:cNvSpPr>
            <p:nvPr/>
          </p:nvSpPr>
          <p:spPr bwMode="auto">
            <a:xfrm>
              <a:off x="6515513" y="4287162"/>
              <a:ext cx="288735" cy="229413"/>
            </a:xfrm>
            <a:custGeom>
              <a:avLst/>
              <a:gdLst>
                <a:gd name="T0" fmla="*/ 148 w 166"/>
                <a:gd name="T1" fmla="*/ 115 h 115"/>
                <a:gd name="T2" fmla="*/ 18 w 166"/>
                <a:gd name="T3" fmla="*/ 115 h 115"/>
                <a:gd name="T4" fmla="*/ 0 w 166"/>
                <a:gd name="T5" fmla="*/ 98 h 115"/>
                <a:gd name="T6" fmla="*/ 0 w 166"/>
                <a:gd name="T7" fmla="*/ 6 h 115"/>
                <a:gd name="T8" fmla="*/ 6 w 166"/>
                <a:gd name="T9" fmla="*/ 0 h 115"/>
                <a:gd name="T10" fmla="*/ 160 w 166"/>
                <a:gd name="T11" fmla="*/ 0 h 115"/>
                <a:gd name="T12" fmla="*/ 166 w 166"/>
                <a:gd name="T13" fmla="*/ 6 h 115"/>
                <a:gd name="T14" fmla="*/ 166 w 166"/>
                <a:gd name="T15" fmla="*/ 98 h 115"/>
                <a:gd name="T16" fmla="*/ 148 w 166"/>
                <a:gd name="T17" fmla="*/ 115 h 115"/>
                <a:gd name="T18" fmla="*/ 12 w 166"/>
                <a:gd name="T19" fmla="*/ 12 h 115"/>
                <a:gd name="T20" fmla="*/ 12 w 166"/>
                <a:gd name="T21" fmla="*/ 98 h 115"/>
                <a:gd name="T22" fmla="*/ 18 w 166"/>
                <a:gd name="T23" fmla="*/ 103 h 115"/>
                <a:gd name="T24" fmla="*/ 148 w 166"/>
                <a:gd name="T25" fmla="*/ 103 h 115"/>
                <a:gd name="T26" fmla="*/ 154 w 166"/>
                <a:gd name="T27" fmla="*/ 98 h 115"/>
                <a:gd name="T28" fmla="*/ 154 w 166"/>
                <a:gd name="T29" fmla="*/ 12 h 115"/>
                <a:gd name="T30" fmla="*/ 12 w 166"/>
                <a:gd name="T31" fmla="*/ 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6" h="115">
                  <a:moveTo>
                    <a:pt x="148" y="115"/>
                  </a:moveTo>
                  <a:cubicBezTo>
                    <a:pt x="18" y="115"/>
                    <a:pt x="18" y="115"/>
                    <a:pt x="18" y="115"/>
                  </a:cubicBezTo>
                  <a:cubicBezTo>
                    <a:pt x="8" y="115"/>
                    <a:pt x="0" y="107"/>
                    <a:pt x="0" y="9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3" y="0"/>
                    <a:pt x="166" y="2"/>
                    <a:pt x="166" y="6"/>
                  </a:cubicBezTo>
                  <a:cubicBezTo>
                    <a:pt x="166" y="98"/>
                    <a:pt x="166" y="98"/>
                    <a:pt x="166" y="98"/>
                  </a:cubicBezTo>
                  <a:cubicBezTo>
                    <a:pt x="166" y="107"/>
                    <a:pt x="158" y="115"/>
                    <a:pt x="148" y="115"/>
                  </a:cubicBezTo>
                  <a:close/>
                  <a:moveTo>
                    <a:pt x="12" y="12"/>
                  </a:moveTo>
                  <a:cubicBezTo>
                    <a:pt x="12" y="98"/>
                    <a:pt x="12" y="98"/>
                    <a:pt x="12" y="98"/>
                  </a:cubicBezTo>
                  <a:cubicBezTo>
                    <a:pt x="12" y="101"/>
                    <a:pt x="15" y="103"/>
                    <a:pt x="18" y="10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51" y="103"/>
                    <a:pt x="154" y="101"/>
                    <a:pt x="154" y="98"/>
                  </a:cubicBezTo>
                  <a:cubicBezTo>
                    <a:pt x="154" y="12"/>
                    <a:pt x="154" y="12"/>
                    <a:pt x="154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6" name="Freeform 203"/>
            <p:cNvSpPr>
              <a:spLocks/>
            </p:cNvSpPr>
            <p:nvPr/>
          </p:nvSpPr>
          <p:spPr bwMode="auto">
            <a:xfrm>
              <a:off x="6530660" y="4149080"/>
              <a:ext cx="204481" cy="125036"/>
            </a:xfrm>
            <a:custGeom>
              <a:avLst/>
              <a:gdLst>
                <a:gd name="T0" fmla="*/ 111 w 117"/>
                <a:gd name="T1" fmla="*/ 63 h 63"/>
                <a:gd name="T2" fmla="*/ 105 w 117"/>
                <a:gd name="T3" fmla="*/ 57 h 63"/>
                <a:gd name="T4" fmla="*/ 105 w 117"/>
                <a:gd name="T5" fmla="*/ 13 h 63"/>
                <a:gd name="T6" fmla="*/ 103 w 117"/>
                <a:gd name="T7" fmla="*/ 12 h 63"/>
                <a:gd name="T8" fmla="*/ 14 w 117"/>
                <a:gd name="T9" fmla="*/ 12 h 63"/>
                <a:gd name="T10" fmla="*/ 12 w 117"/>
                <a:gd name="T11" fmla="*/ 13 h 63"/>
                <a:gd name="T12" fmla="*/ 12 w 117"/>
                <a:gd name="T13" fmla="*/ 57 h 63"/>
                <a:gd name="T14" fmla="*/ 6 w 117"/>
                <a:gd name="T15" fmla="*/ 63 h 63"/>
                <a:gd name="T16" fmla="*/ 0 w 117"/>
                <a:gd name="T17" fmla="*/ 57 h 63"/>
                <a:gd name="T18" fmla="*/ 0 w 117"/>
                <a:gd name="T19" fmla="*/ 12 h 63"/>
                <a:gd name="T20" fmla="*/ 14 w 117"/>
                <a:gd name="T21" fmla="*/ 0 h 63"/>
                <a:gd name="T22" fmla="*/ 103 w 117"/>
                <a:gd name="T23" fmla="*/ 0 h 63"/>
                <a:gd name="T24" fmla="*/ 117 w 117"/>
                <a:gd name="T25" fmla="*/ 12 h 63"/>
                <a:gd name="T26" fmla="*/ 117 w 117"/>
                <a:gd name="T27" fmla="*/ 57 h 63"/>
                <a:gd name="T28" fmla="*/ 111 w 117"/>
                <a:gd name="T2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63">
                  <a:moveTo>
                    <a:pt x="111" y="63"/>
                  </a:moveTo>
                  <a:cubicBezTo>
                    <a:pt x="108" y="63"/>
                    <a:pt x="105" y="61"/>
                    <a:pt x="105" y="57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5" y="13"/>
                    <a:pt x="104" y="12"/>
                    <a:pt x="103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2" y="13"/>
                    <a:pt x="12" y="13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61"/>
                    <a:pt x="9" y="63"/>
                    <a:pt x="6" y="63"/>
                  </a:cubicBezTo>
                  <a:cubicBezTo>
                    <a:pt x="3" y="63"/>
                    <a:pt x="0" y="61"/>
                    <a:pt x="0" y="5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1" y="0"/>
                    <a:pt x="117" y="6"/>
                    <a:pt x="117" y="12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117" y="61"/>
                    <a:pt x="115" y="63"/>
                    <a:pt x="111" y="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7" name="Freeform 206"/>
            <p:cNvSpPr>
              <a:spLocks/>
            </p:cNvSpPr>
            <p:nvPr/>
          </p:nvSpPr>
          <p:spPr bwMode="auto">
            <a:xfrm>
              <a:off x="6602607" y="4350223"/>
              <a:ext cx="114548" cy="56538"/>
            </a:xfrm>
            <a:custGeom>
              <a:avLst/>
              <a:gdLst>
                <a:gd name="T0" fmla="*/ 56 w 66"/>
                <a:gd name="T1" fmla="*/ 28 h 28"/>
                <a:gd name="T2" fmla="*/ 10 w 66"/>
                <a:gd name="T3" fmla="*/ 28 h 28"/>
                <a:gd name="T4" fmla="*/ 0 w 66"/>
                <a:gd name="T5" fmla="*/ 19 h 28"/>
                <a:gd name="T6" fmla="*/ 0 w 66"/>
                <a:gd name="T7" fmla="*/ 0 h 28"/>
                <a:gd name="T8" fmla="*/ 12 w 66"/>
                <a:gd name="T9" fmla="*/ 0 h 28"/>
                <a:gd name="T10" fmla="*/ 12 w 66"/>
                <a:gd name="T11" fmla="*/ 16 h 28"/>
                <a:gd name="T12" fmla="*/ 54 w 66"/>
                <a:gd name="T13" fmla="*/ 16 h 28"/>
                <a:gd name="T14" fmla="*/ 54 w 66"/>
                <a:gd name="T15" fmla="*/ 0 h 28"/>
                <a:gd name="T16" fmla="*/ 66 w 66"/>
                <a:gd name="T17" fmla="*/ 0 h 28"/>
                <a:gd name="T18" fmla="*/ 66 w 66"/>
                <a:gd name="T19" fmla="*/ 19 h 28"/>
                <a:gd name="T20" fmla="*/ 56 w 66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28">
                  <a:moveTo>
                    <a:pt x="56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4" y="28"/>
                    <a:pt x="0" y="24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6" y="24"/>
                    <a:pt x="62" y="28"/>
                    <a:pt x="56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8" name="Freeform 208"/>
            <p:cNvSpPr>
              <a:spLocks/>
            </p:cNvSpPr>
            <p:nvPr/>
          </p:nvSpPr>
          <p:spPr bwMode="auto">
            <a:xfrm>
              <a:off x="6565686" y="4194745"/>
              <a:ext cx="128747" cy="23920"/>
            </a:xfrm>
            <a:custGeom>
              <a:avLst/>
              <a:gdLst>
                <a:gd name="T0" fmla="*/ 68 w 74"/>
                <a:gd name="T1" fmla="*/ 12 h 12"/>
                <a:gd name="T2" fmla="*/ 6 w 74"/>
                <a:gd name="T3" fmla="*/ 12 h 12"/>
                <a:gd name="T4" fmla="*/ 0 w 74"/>
                <a:gd name="T5" fmla="*/ 6 h 12"/>
                <a:gd name="T6" fmla="*/ 6 w 74"/>
                <a:gd name="T7" fmla="*/ 0 h 12"/>
                <a:gd name="T8" fmla="*/ 68 w 74"/>
                <a:gd name="T9" fmla="*/ 0 h 12"/>
                <a:gd name="T10" fmla="*/ 74 w 74"/>
                <a:gd name="T11" fmla="*/ 6 h 12"/>
                <a:gd name="T12" fmla="*/ 68 w 7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2">
                  <a:moveTo>
                    <a:pt x="6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4" y="3"/>
                    <a:pt x="74" y="6"/>
                  </a:cubicBezTo>
                  <a:cubicBezTo>
                    <a:pt x="74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6515513" y="3801290"/>
              <a:ext cx="195519" cy="21602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4</a:t>
              </a:r>
              <a:endParaRPr lang="ru-RU" sz="1200" dirty="0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2843808" y="2193709"/>
            <a:ext cx="2595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Функционал агента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8023" y="631672"/>
            <a:ext cx="7776864" cy="31989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ED1B34"/>
                </a:solidFill>
              </a:rPr>
              <a:t>На 01 февраля 2018 г. 85 агентов АО «МСП Банк» по кредитованию</a:t>
            </a:r>
            <a:endParaRPr lang="ru-RU" sz="2000" b="1" dirty="0">
              <a:solidFill>
                <a:srgbClr val="ED1B3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3" y="3879635"/>
            <a:ext cx="1477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70C0"/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Комиссия агентов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658959" y="3676027"/>
            <a:ext cx="2267866" cy="5078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ED1B34"/>
                </a:solidFill>
              </a:rPr>
              <a:t>0,3% годовых </a:t>
            </a:r>
            <a:r>
              <a:rPr lang="ru-RU" sz="1400" dirty="0" smtClean="0">
                <a:solidFill>
                  <a:srgbClr val="0072BC"/>
                </a:solidFill>
              </a:rPr>
              <a:t>привлечение Заемщиков</a:t>
            </a:r>
            <a:endParaRPr lang="ru-RU" sz="1400" dirty="0">
              <a:solidFill>
                <a:srgbClr val="0072BC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1691680" y="4299942"/>
            <a:ext cx="2222574" cy="540060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ED1B34"/>
                </a:solidFill>
              </a:rPr>
              <a:t>0,5% годовых </a:t>
            </a:r>
            <a:r>
              <a:rPr lang="ru-RU" sz="1200" dirty="0" smtClean="0">
                <a:solidFill>
                  <a:srgbClr val="0072BC"/>
                </a:solidFill>
              </a:rPr>
              <a:t>привлечение и    мониторинг</a:t>
            </a:r>
            <a:endParaRPr lang="ru-RU" sz="1200" b="1" dirty="0">
              <a:solidFill>
                <a:srgbClr val="0072BC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4603788" y="3671535"/>
            <a:ext cx="2717270" cy="1168467"/>
          </a:xfrm>
          <a:prstGeom prst="rect">
            <a:avLst/>
          </a:prstGeom>
          <a:ln>
            <a:solidFill>
              <a:srgbClr val="ED1B3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ED1B34"/>
                </a:solidFill>
              </a:rPr>
              <a:t>Приоритетные сегменты: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200" b="1" dirty="0" smtClean="0">
                <a:solidFill>
                  <a:srgbClr val="ED1B34"/>
                </a:solidFill>
              </a:rPr>
              <a:t>Моногорода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200" b="1" dirty="0" smtClean="0">
                <a:solidFill>
                  <a:srgbClr val="ED1B34"/>
                </a:solidFill>
              </a:rPr>
              <a:t>Дальневосточный федеральный округ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200" b="1" dirty="0" smtClean="0">
                <a:solidFill>
                  <a:srgbClr val="ED1B34"/>
                </a:solidFill>
              </a:rPr>
              <a:t>Сельскохозяйственная кооперация</a:t>
            </a:r>
            <a:endParaRPr lang="ru-RU" sz="1200" b="1" dirty="0">
              <a:solidFill>
                <a:srgbClr val="ED1B34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985391" y="3964547"/>
            <a:ext cx="1207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ED1B34"/>
                </a:solidFill>
              </a:rPr>
              <a:t>Х</a:t>
            </a:r>
            <a:r>
              <a:rPr lang="ru-RU" sz="3200" dirty="0" smtClean="0">
                <a:solidFill>
                  <a:srgbClr val="ED1B34"/>
                </a:solidFill>
              </a:rPr>
              <a:t> 2</a:t>
            </a:r>
            <a:endParaRPr lang="ru-RU" dirty="0">
              <a:solidFill>
                <a:srgbClr val="ED1B34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7421994" y="3784001"/>
            <a:ext cx="1614503" cy="3610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ED1B34"/>
                </a:solidFill>
              </a:rPr>
              <a:t>0,6% годовых</a:t>
            </a:r>
            <a:endParaRPr lang="ru-RU" dirty="0">
              <a:solidFill>
                <a:srgbClr val="ED1B34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7452320" y="4299943"/>
            <a:ext cx="1584176" cy="324036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ED1B34"/>
                </a:solidFill>
              </a:rPr>
              <a:t>1% годовых</a:t>
            </a:r>
            <a:endParaRPr lang="ru-RU" dirty="0">
              <a:solidFill>
                <a:srgbClr val="ED1B34"/>
              </a:solidFill>
            </a:endParaRPr>
          </a:p>
        </p:txBody>
      </p:sp>
      <p:graphicFrame>
        <p:nvGraphicFramePr>
          <p:cNvPr id="99" name="Таблица 9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3562232"/>
              </p:ext>
            </p:extLst>
          </p:nvPr>
        </p:nvGraphicFramePr>
        <p:xfrm>
          <a:off x="395536" y="141480"/>
          <a:ext cx="7488832" cy="4860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486054">
                <a:tc>
                  <a:txBody>
                    <a:bodyPr/>
                    <a:lstStyle/>
                    <a:p>
                      <a:r>
                        <a:rPr lang="ru-RU" sz="15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Агентский канал реализации прямого кредитования</a:t>
                      </a:r>
                      <a:endParaRPr lang="ru-RU" sz="15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5629958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4113</TotalTime>
  <Words>1256</Words>
  <Application>Microsoft Office PowerPoint</Application>
  <PresentationFormat>Экран (16:9)</PresentationFormat>
  <Paragraphs>224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Специальное оформление</vt:lpstr>
      <vt:lpstr>Инструменты поддержки малого и среднего предпринимательства</vt:lpstr>
      <vt:lpstr>О Банке</vt:lpstr>
      <vt:lpstr>Продукты Банка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  Акционерное общество «Российский Банк  поддержки малого и среднего  предпринимательства» (АО «МСП Банк»)  115035, Россия, г. Москва,  ул. Садовническая, дом 79   8 800 30 20 100  info@mspbank.ru  www.mspbank.ru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Егорова Алла Сергеевна</cp:lastModifiedBy>
  <cp:revision>129</cp:revision>
  <cp:lastPrinted>2017-11-27T08:27:26Z</cp:lastPrinted>
  <dcterms:created xsi:type="dcterms:W3CDTF">2017-08-03T13:00:25Z</dcterms:created>
  <dcterms:modified xsi:type="dcterms:W3CDTF">2018-02-06T14:29:28Z</dcterms:modified>
</cp:coreProperties>
</file>